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2" r:id="rId4"/>
    <p:sldMasterId id="2147483944" r:id="rId5"/>
  </p:sldMasterIdLst>
  <p:notesMasterIdLst>
    <p:notesMasterId r:id="rId25"/>
  </p:notesMasterIdLst>
  <p:handoutMasterIdLst>
    <p:handoutMasterId r:id="rId26"/>
  </p:handoutMasterIdLst>
  <p:sldIdLst>
    <p:sldId id="2330" r:id="rId6"/>
    <p:sldId id="2436" r:id="rId7"/>
    <p:sldId id="2437" r:id="rId8"/>
    <p:sldId id="2455" r:id="rId9"/>
    <p:sldId id="2457" r:id="rId10"/>
    <p:sldId id="2458" r:id="rId11"/>
    <p:sldId id="2438" r:id="rId12"/>
    <p:sldId id="2440" r:id="rId13"/>
    <p:sldId id="2439" r:id="rId14"/>
    <p:sldId id="2456" r:id="rId15"/>
    <p:sldId id="2461" r:id="rId16"/>
    <p:sldId id="2462" r:id="rId17"/>
    <p:sldId id="2466" r:id="rId18"/>
    <p:sldId id="2463" r:id="rId19"/>
    <p:sldId id="2464" r:id="rId20"/>
    <p:sldId id="2465" r:id="rId21"/>
    <p:sldId id="2449" r:id="rId22"/>
    <p:sldId id="2452" r:id="rId23"/>
    <p:sldId id="2450" r:id="rId2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FMwPeHOm4/TELC9rSoqMyWglo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51592-8E0D-B244-5331-58D7ED558E19}" name="Schwetz, Tara (NIH/OD) [E]" initials="TS" userId="S::schwetzta@nih.gov::10206947-c9cd-408a-9140-a867f4ba9f27" providerId="AD"/>
  <p188:author id="{F89B07B6-3A1A-05F1-6184-8EECD4F019F8}" name="Jorgenson, Lyric (NIH/OD) [E]" initials="JL([" userId="S::jorgensonla@nih.gov::bc728887-7d77-4a48-9558-83df14b8b5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elsey Sugrue" initials="" lastIdx="8" clrIdx="0"/>
  <p:cmAuthor id="1" name="Joshua Denny" initials="" lastIdx="1" clrIdx="1"/>
  <p:cmAuthor id="2" name="Denny, Joshua (NIH/OD) [E]" initials="DJ([" lastIdx="8" clrIdx="2">
    <p:extLst>
      <p:ext uri="{19B8F6BF-5375-455C-9EA6-DF929625EA0E}">
        <p15:presenceInfo xmlns:p15="http://schemas.microsoft.com/office/powerpoint/2012/main" userId="S::dennyjc@nih.gov::6cefbf8f-ec0e-4b92-8fc3-f11680c06ca0" providerId="AD"/>
      </p:ext>
    </p:extLst>
  </p:cmAuthor>
  <p:cmAuthor id="3" name="Kelsey Sugrue" initials="KS" lastIdx="39" clrIdx="3">
    <p:extLst>
      <p:ext uri="{19B8F6BF-5375-455C-9EA6-DF929625EA0E}">
        <p15:presenceInfo xmlns:p15="http://schemas.microsoft.com/office/powerpoint/2012/main" userId="S::ksugrue@palladianpartners.com::83120b22-f8fd-4f16-a661-b5db75ef5198" providerId="AD"/>
      </p:ext>
    </p:extLst>
  </p:cmAuthor>
  <p:cmAuthor id="4" name="Saara Khadir" initials="SK" lastIdx="2" clrIdx="4">
    <p:extLst>
      <p:ext uri="{19B8F6BF-5375-455C-9EA6-DF929625EA0E}">
        <p15:presenceInfo xmlns:p15="http://schemas.microsoft.com/office/powerpoint/2012/main" userId="S::skhadir@Palladianpartners.com::90f93b1d-7f4e-40a4-80c1-9f80f1438188" providerId="AD"/>
      </p:ext>
    </p:extLst>
  </p:cmAuthor>
  <p:cmAuthor id="5" name="Adam Goldfine" initials="AG" lastIdx="2" clrIdx="5">
    <p:extLst>
      <p:ext uri="{19B8F6BF-5375-455C-9EA6-DF929625EA0E}">
        <p15:presenceInfo xmlns:p15="http://schemas.microsoft.com/office/powerpoint/2012/main" userId="S::agoldfine@palladianpartners.com::80fda019-7bcc-41ba-b7f8-fe584dfb1870" providerId="AD"/>
      </p:ext>
    </p:extLst>
  </p:cmAuthor>
  <p:cmAuthor id="6" name="Meran Elsayed | WONDROS" initials="ME|W" lastIdx="23" clrIdx="6">
    <p:extLst>
      <p:ext uri="{19B8F6BF-5375-455C-9EA6-DF929625EA0E}">
        <p15:presenceInfo xmlns:p15="http://schemas.microsoft.com/office/powerpoint/2012/main" userId="S::meran@wondros.onmicrosoft.com::0cb4ab17-a69d-401f-91bf-394cef5fa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FF"/>
    <a:srgbClr val="727272"/>
    <a:srgbClr val="ED2024"/>
    <a:srgbClr val="3E8EDE"/>
    <a:srgbClr val="BFBFBF"/>
    <a:srgbClr val="A56600"/>
    <a:srgbClr val="000000"/>
    <a:srgbClr val="616265"/>
    <a:srgbClr val="20558A"/>
    <a:srgbClr val="71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990DA-FE6E-43F6-875D-0F670CAA459E}" v="6" dt="2023-06-06T20:12:27.379"/>
  </p1510:revLst>
</p1510:revInfo>
</file>

<file path=ppt/tableStyles.xml><?xml version="1.0" encoding="utf-8"?>
<a:tblStyleLst xmlns:a="http://schemas.openxmlformats.org/drawingml/2006/main" def="{67F91A34-3F59-437A-B90D-DBF2DF7D7F41}">
  <a:tblStyle styleId="{67F91A34-3F59-437A-B90D-DBF2DF7D7F4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6327" autoAdjust="0"/>
  </p:normalViewPr>
  <p:slideViewPr>
    <p:cSldViewPr snapToGrid="0">
      <p:cViewPr varScale="1">
        <p:scale>
          <a:sx n="128" d="100"/>
          <a:sy n="128" d="100"/>
        </p:scale>
        <p:origin x="45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84" Type="http://customschemas.google.com/relationships/presentationmetadata" Target="metadata"/><Relationship Id="rId89"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8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90"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8" Type="http://schemas.openxmlformats.org/officeDocument/2006/relationships/slide" Target="slides/slide3.xml"/><Relationship Id="rId8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oehm" userId="1641bce7-7692-4520-91be-0eaac45ab18d" providerId="ADAL" clId="{AC3990DA-FE6E-43F6-875D-0F670CAA459E}"/>
    <pc:docChg chg="addSld delSld modSld">
      <pc:chgData name="Steve Boehm" userId="1641bce7-7692-4520-91be-0eaac45ab18d" providerId="ADAL" clId="{AC3990DA-FE6E-43F6-875D-0F670CAA459E}" dt="2023-06-06T20:12:57.376" v="17" actId="20577"/>
      <pc:docMkLst>
        <pc:docMk/>
      </pc:docMkLst>
      <pc:sldChg chg="modSp add del mod">
        <pc:chgData name="Steve Boehm" userId="1641bce7-7692-4520-91be-0eaac45ab18d" providerId="ADAL" clId="{AC3990DA-FE6E-43F6-875D-0F670CAA459E}" dt="2023-06-06T20:12:06.780" v="11" actId="948"/>
        <pc:sldMkLst>
          <pc:docMk/>
          <pc:sldMk cId="2088315302" sldId="2449"/>
        </pc:sldMkLst>
        <pc:spChg chg="mod">
          <ac:chgData name="Steve Boehm" userId="1641bce7-7692-4520-91be-0eaac45ab18d" providerId="ADAL" clId="{AC3990DA-FE6E-43F6-875D-0F670CAA459E}" dt="2023-06-06T20:12:06.780" v="11" actId="948"/>
          <ac:spMkLst>
            <pc:docMk/>
            <pc:sldMk cId="2088315302" sldId="2449"/>
            <ac:spMk id="5" creationId="{FAE28595-AEB5-C839-02E7-D1CB099E3792}"/>
          </ac:spMkLst>
        </pc:spChg>
        <pc:picChg chg="mod">
          <ac:chgData name="Steve Boehm" userId="1641bce7-7692-4520-91be-0eaac45ab18d" providerId="ADAL" clId="{AC3990DA-FE6E-43F6-875D-0F670CAA459E}" dt="2023-06-06T20:09:09.089" v="4" actId="13244"/>
          <ac:picMkLst>
            <pc:docMk/>
            <pc:sldMk cId="2088315302" sldId="2449"/>
            <ac:picMk id="3" creationId="{EB22622C-048B-6B8D-68CD-D32A11A65E39}"/>
          </ac:picMkLst>
        </pc:picChg>
      </pc:sldChg>
      <pc:sldChg chg="modSp add del mod">
        <pc:chgData name="Steve Boehm" userId="1641bce7-7692-4520-91be-0eaac45ab18d" providerId="ADAL" clId="{AC3990DA-FE6E-43F6-875D-0F670CAA459E}" dt="2023-06-06T20:12:41.989" v="15" actId="962"/>
        <pc:sldMkLst>
          <pc:docMk/>
          <pc:sldMk cId="4081451078" sldId="2450"/>
        </pc:sldMkLst>
        <pc:picChg chg="mod">
          <ac:chgData name="Steve Boehm" userId="1641bce7-7692-4520-91be-0eaac45ab18d" providerId="ADAL" clId="{AC3990DA-FE6E-43F6-875D-0F670CAA459E}" dt="2023-06-06T20:12:27.379" v="14" actId="13244"/>
          <ac:picMkLst>
            <pc:docMk/>
            <pc:sldMk cId="4081451078" sldId="2450"/>
            <ac:picMk id="3" creationId="{EB22622C-048B-6B8D-68CD-D32A11A65E39}"/>
          </ac:picMkLst>
        </pc:picChg>
        <pc:picChg chg="mod">
          <ac:chgData name="Steve Boehm" userId="1641bce7-7692-4520-91be-0eaac45ab18d" providerId="ADAL" clId="{AC3990DA-FE6E-43F6-875D-0F670CAA459E}" dt="2023-06-06T20:12:41.989" v="15" actId="962"/>
          <ac:picMkLst>
            <pc:docMk/>
            <pc:sldMk cId="4081451078" sldId="2450"/>
            <ac:picMk id="6" creationId="{1ED8EF6C-BF44-16DD-DFD9-61960CB9C992}"/>
          </ac:picMkLst>
        </pc:picChg>
      </pc:sldChg>
      <pc:sldChg chg="modSp add del mod">
        <pc:chgData name="Steve Boehm" userId="1641bce7-7692-4520-91be-0eaac45ab18d" providerId="ADAL" clId="{AC3990DA-FE6E-43F6-875D-0F670CAA459E}" dt="2023-06-06T20:12:57.376" v="17" actId="20577"/>
        <pc:sldMkLst>
          <pc:docMk/>
          <pc:sldMk cId="2104274805" sldId="2452"/>
        </pc:sldMkLst>
        <pc:spChg chg="mod">
          <ac:chgData name="Steve Boehm" userId="1641bce7-7692-4520-91be-0eaac45ab18d" providerId="ADAL" clId="{AC3990DA-FE6E-43F6-875D-0F670CAA459E}" dt="2023-06-06T20:12:57.376" v="17" actId="20577"/>
          <ac:spMkLst>
            <pc:docMk/>
            <pc:sldMk cId="2104274805" sldId="2452"/>
            <ac:spMk id="6" creationId="{D77FC91E-292C-6625-BFDE-E1AFA66CC02B}"/>
          </ac:spMkLst>
        </pc:spChg>
        <pc:picChg chg="mod">
          <ac:chgData name="Steve Boehm" userId="1641bce7-7692-4520-91be-0eaac45ab18d" providerId="ADAL" clId="{AC3990DA-FE6E-43F6-875D-0F670CAA459E}" dt="2023-06-06T20:12:20.819" v="13" actId="962"/>
          <ac:picMkLst>
            <pc:docMk/>
            <pc:sldMk cId="2104274805" sldId="2452"/>
            <ac:picMk id="3" creationId="{EB22622C-048B-6B8D-68CD-D32A11A65E3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7CEEB1-5730-3D4B-A46E-3306D162BF8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907FD678-8904-614D-BFD1-B79EC129B33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FFAD1BD-0E75-4D4F-A348-733A5801C60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02FF8D0-C6D5-A549-AEFB-9F5DD64215E2}" type="slidenum">
              <a:rPr lang="en-US" smtClean="0"/>
              <a:t>‹#›</a:t>
            </a:fld>
            <a:endParaRPr lang="en-US" dirty="0"/>
          </a:p>
        </p:txBody>
      </p:sp>
    </p:spTree>
    <p:extLst>
      <p:ext uri="{BB962C8B-B14F-4D97-AF65-F5344CB8AC3E}">
        <p14:creationId xmlns:p14="http://schemas.microsoft.com/office/powerpoint/2010/main" val="249424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387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08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08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12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32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207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747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400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6902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595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25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68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382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43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5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35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71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46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7067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5;p8">
            <a:extLst>
              <a:ext uri="{FF2B5EF4-FFF2-40B4-BE49-F238E27FC236}">
                <a16:creationId xmlns:a16="http://schemas.microsoft.com/office/drawing/2014/main" id="{8F0191BB-E9B9-834E-B1A9-733B479E8E0D}"/>
              </a:ext>
            </a:extLst>
          </p:cNvPr>
          <p:cNvSpPr txBox="1">
            <a:spLocks noGrp="1"/>
          </p:cNvSpPr>
          <p:nvPr>
            <p:ph type="subTitle" idx="1"/>
          </p:nvPr>
        </p:nvSpPr>
        <p:spPr>
          <a:xfrm>
            <a:off x="1069492" y="1960854"/>
            <a:ext cx="10324387" cy="1980588"/>
          </a:xfrm>
          <a:prstGeom prst="rect">
            <a:avLst/>
          </a:prstGeom>
          <a:noFill/>
          <a:ln>
            <a:noFill/>
          </a:ln>
        </p:spPr>
        <p:txBody>
          <a:bodyPr spcFirstLastPara="1" wrap="square" lIns="0" tIns="0" rIns="0" bIns="0" anchor="b" anchorCtr="0">
            <a:noAutofit/>
          </a:bodyPr>
          <a:lstStyle>
            <a:lvl1pPr marL="0" lvl="0" indent="0" algn="l">
              <a:lnSpc>
                <a:spcPct val="114000"/>
              </a:lnSpc>
              <a:spcBef>
                <a:spcPts val="0"/>
              </a:spcBef>
              <a:spcAft>
                <a:spcPts val="0"/>
              </a:spcAft>
              <a:buClr>
                <a:schemeClr val="lt1"/>
              </a:buClr>
              <a:buSzPts val="4320"/>
              <a:buNone/>
              <a:defRPr sz="3599" b="1">
                <a:solidFill>
                  <a:schemeClr val="bg1"/>
                </a:solidFill>
              </a:defRPr>
            </a:lvl1pPr>
            <a:lvl2pPr lvl="1" algn="ctr">
              <a:lnSpc>
                <a:spcPct val="114000"/>
              </a:lnSpc>
              <a:spcBef>
                <a:spcPts val="0"/>
              </a:spcBef>
              <a:spcAft>
                <a:spcPts val="0"/>
              </a:spcAft>
              <a:buClr>
                <a:schemeClr val="lt1"/>
              </a:buClr>
              <a:buSzPts val="3420"/>
              <a:buNone/>
              <a:defRPr sz="1487"/>
            </a:lvl2pPr>
            <a:lvl3pPr lvl="2" algn="ctr">
              <a:lnSpc>
                <a:spcPct val="114000"/>
              </a:lnSpc>
              <a:spcBef>
                <a:spcPts val="0"/>
              </a:spcBef>
              <a:spcAft>
                <a:spcPts val="0"/>
              </a:spcAft>
              <a:buClr>
                <a:schemeClr val="lt1"/>
              </a:buClr>
              <a:buSzPts val="2677"/>
              <a:buNone/>
              <a:defRPr sz="1338"/>
            </a:lvl3pPr>
            <a:lvl4pPr lvl="3" algn="ctr">
              <a:lnSpc>
                <a:spcPct val="114000"/>
              </a:lnSpc>
              <a:spcBef>
                <a:spcPts val="0"/>
              </a:spcBef>
              <a:spcAft>
                <a:spcPts val="0"/>
              </a:spcAft>
              <a:buClr>
                <a:schemeClr val="lt1"/>
              </a:buClr>
              <a:buSzPts val="1429"/>
              <a:buNone/>
              <a:defRPr sz="1190"/>
            </a:lvl4pPr>
            <a:lvl5pPr lvl="4" algn="ctr">
              <a:lnSpc>
                <a:spcPct val="114000"/>
              </a:lnSpc>
              <a:spcBef>
                <a:spcPts val="0"/>
              </a:spcBef>
              <a:spcAft>
                <a:spcPts val="0"/>
              </a:spcAft>
              <a:buClr>
                <a:schemeClr val="lt1"/>
              </a:buClr>
              <a:buSzPts val="2738"/>
              <a:buNone/>
              <a:defRPr sz="1190"/>
            </a:lvl5pPr>
            <a:lvl6pPr lvl="5" algn="ctr">
              <a:lnSpc>
                <a:spcPct val="90000"/>
              </a:lnSpc>
              <a:spcBef>
                <a:spcPts val="371"/>
              </a:spcBef>
              <a:spcAft>
                <a:spcPts val="0"/>
              </a:spcAft>
              <a:buClr>
                <a:schemeClr val="lt1"/>
              </a:buClr>
              <a:buSzPts val="2381"/>
              <a:buNone/>
              <a:defRPr sz="1190"/>
            </a:lvl6pPr>
            <a:lvl7pPr lvl="6" algn="ctr">
              <a:lnSpc>
                <a:spcPct val="90000"/>
              </a:lnSpc>
              <a:spcBef>
                <a:spcPts val="371"/>
              </a:spcBef>
              <a:spcAft>
                <a:spcPts val="0"/>
              </a:spcAft>
              <a:buClr>
                <a:schemeClr val="lt1"/>
              </a:buClr>
              <a:buSzPts val="2381"/>
              <a:buNone/>
              <a:defRPr sz="1190"/>
            </a:lvl7pPr>
            <a:lvl8pPr lvl="7" algn="ctr">
              <a:lnSpc>
                <a:spcPct val="90000"/>
              </a:lnSpc>
              <a:spcBef>
                <a:spcPts val="371"/>
              </a:spcBef>
              <a:spcAft>
                <a:spcPts val="0"/>
              </a:spcAft>
              <a:buClr>
                <a:schemeClr val="lt1"/>
              </a:buClr>
              <a:buSzPts val="2381"/>
              <a:buNone/>
              <a:defRPr sz="1190"/>
            </a:lvl8pPr>
            <a:lvl9pPr lvl="8" algn="ctr">
              <a:lnSpc>
                <a:spcPct val="90000"/>
              </a:lnSpc>
              <a:spcBef>
                <a:spcPts val="371"/>
              </a:spcBef>
              <a:spcAft>
                <a:spcPts val="0"/>
              </a:spcAft>
              <a:buClr>
                <a:schemeClr val="lt1"/>
              </a:buClr>
              <a:buSzPts val="2381"/>
              <a:buNone/>
              <a:defRPr sz="1190"/>
            </a:lvl9pPr>
          </a:lstStyle>
          <a:p>
            <a:endParaRPr dirty="0"/>
          </a:p>
        </p:txBody>
      </p:sp>
      <p:sp>
        <p:nvSpPr>
          <p:cNvPr id="8" name="Google Shape;17;p8">
            <a:extLst>
              <a:ext uri="{FF2B5EF4-FFF2-40B4-BE49-F238E27FC236}">
                <a16:creationId xmlns:a16="http://schemas.microsoft.com/office/drawing/2014/main" id="{808A65EA-3B96-F640-8639-D659E49D50CD}"/>
              </a:ext>
            </a:extLst>
          </p:cNvPr>
          <p:cNvSpPr txBox="1">
            <a:spLocks noGrp="1"/>
          </p:cNvSpPr>
          <p:nvPr>
            <p:ph type="body" idx="2"/>
          </p:nvPr>
        </p:nvSpPr>
        <p:spPr>
          <a:xfrm>
            <a:off x="1069491" y="4090484"/>
            <a:ext cx="3669202" cy="765150"/>
          </a:xfrm>
          <a:prstGeom prst="rect">
            <a:avLst/>
          </a:prstGeom>
          <a:noFill/>
          <a:ln>
            <a:noFill/>
          </a:ln>
        </p:spPr>
        <p:txBody>
          <a:bodyPr spcFirstLastPara="1" wrap="square" lIns="0" tIns="0" rIns="0" bIns="0" anchor="t" anchorCtr="0">
            <a:noAutofit/>
          </a:bodyPr>
          <a:lstStyle>
            <a:lvl1pPr marL="0" lvl="0" indent="-114277" algn="l">
              <a:lnSpc>
                <a:spcPct val="114000"/>
              </a:lnSpc>
              <a:spcBef>
                <a:spcPts val="0"/>
              </a:spcBef>
              <a:spcAft>
                <a:spcPts val="0"/>
              </a:spcAft>
              <a:buClr>
                <a:schemeClr val="lt1"/>
              </a:buClr>
              <a:buSzPts val="2400"/>
              <a:buFont typeface="Arial"/>
              <a:buNone/>
              <a:defRPr sz="1600">
                <a:solidFill>
                  <a:schemeClr val="bg1"/>
                </a:solidFill>
              </a:defRPr>
            </a:lvl1pPr>
            <a:lvl2pPr marL="457109" lvl="1" indent="-114277" algn="l">
              <a:lnSpc>
                <a:spcPct val="140000"/>
              </a:lnSpc>
              <a:spcBef>
                <a:spcPts val="0"/>
              </a:spcBef>
              <a:spcAft>
                <a:spcPts val="0"/>
              </a:spcAft>
              <a:buClr>
                <a:schemeClr val="lt1"/>
              </a:buClr>
              <a:buSzPts val="3450"/>
              <a:buFont typeface="Arial"/>
              <a:buNone/>
              <a:defRPr sz="1500"/>
            </a:lvl2pPr>
            <a:lvl3pPr marL="685663" lvl="2" indent="-114277" algn="l">
              <a:lnSpc>
                <a:spcPct val="140000"/>
              </a:lnSpc>
              <a:spcBef>
                <a:spcPts val="0"/>
              </a:spcBef>
              <a:spcAft>
                <a:spcPts val="0"/>
              </a:spcAft>
              <a:buClr>
                <a:schemeClr val="lt1"/>
              </a:buClr>
              <a:buSzPts val="3000"/>
              <a:buFont typeface="Arial"/>
              <a:buNone/>
              <a:defRPr sz="1500"/>
            </a:lvl3pPr>
            <a:lvl4pPr marL="914217" lvl="3" indent="-114277" algn="l">
              <a:lnSpc>
                <a:spcPct val="140000"/>
              </a:lnSpc>
              <a:spcBef>
                <a:spcPts val="0"/>
              </a:spcBef>
              <a:spcAft>
                <a:spcPts val="0"/>
              </a:spcAft>
              <a:buClr>
                <a:schemeClr val="lt1"/>
              </a:buClr>
              <a:buSzPts val="1800"/>
              <a:buFont typeface="Arial"/>
              <a:buNone/>
              <a:defRPr sz="1500"/>
            </a:lvl4pPr>
            <a:lvl5pPr marL="1142771" lvl="4" indent="-114277" algn="l">
              <a:lnSpc>
                <a:spcPct val="140000"/>
              </a:lnSpc>
              <a:spcBef>
                <a:spcPts val="0"/>
              </a:spcBef>
              <a:spcAft>
                <a:spcPts val="0"/>
              </a:spcAft>
              <a:buClr>
                <a:schemeClr val="lt1"/>
              </a:buClr>
              <a:buSzPts val="3450"/>
              <a:buFont typeface="Arial"/>
              <a:buNone/>
              <a:defRPr sz="1500"/>
            </a:lvl5pPr>
            <a:lvl6pPr marL="1371326" lvl="5" indent="-171416" algn="l">
              <a:lnSpc>
                <a:spcPct val="90000"/>
              </a:lnSpc>
              <a:spcBef>
                <a:spcPts val="371"/>
              </a:spcBef>
              <a:spcAft>
                <a:spcPts val="0"/>
              </a:spcAft>
              <a:buClr>
                <a:schemeClr val="lt1"/>
              </a:buClr>
              <a:buSzPts val="1800"/>
              <a:buChar char="•"/>
              <a:defRPr/>
            </a:lvl6pPr>
            <a:lvl7pPr marL="1599880" lvl="6" indent="-171416" algn="l">
              <a:lnSpc>
                <a:spcPct val="90000"/>
              </a:lnSpc>
              <a:spcBef>
                <a:spcPts val="371"/>
              </a:spcBef>
              <a:spcAft>
                <a:spcPts val="0"/>
              </a:spcAft>
              <a:buClr>
                <a:schemeClr val="lt1"/>
              </a:buClr>
              <a:buSzPts val="1800"/>
              <a:buChar char="•"/>
              <a:defRPr/>
            </a:lvl7pPr>
            <a:lvl8pPr marL="1828434" lvl="7" indent="-171416" algn="l">
              <a:lnSpc>
                <a:spcPct val="90000"/>
              </a:lnSpc>
              <a:spcBef>
                <a:spcPts val="371"/>
              </a:spcBef>
              <a:spcAft>
                <a:spcPts val="0"/>
              </a:spcAft>
              <a:buClr>
                <a:schemeClr val="lt1"/>
              </a:buClr>
              <a:buSzPts val="1800"/>
              <a:buChar char="•"/>
              <a:defRPr/>
            </a:lvl8pPr>
            <a:lvl9pPr marL="2056989" lvl="8" indent="-171416" algn="l">
              <a:lnSpc>
                <a:spcPct val="90000"/>
              </a:lnSpc>
              <a:spcBef>
                <a:spcPts val="371"/>
              </a:spcBef>
              <a:spcAft>
                <a:spcPts val="0"/>
              </a:spcAft>
              <a:buClr>
                <a:schemeClr val="lt1"/>
              </a:buClr>
              <a:buSzPts val="1800"/>
              <a:buChar char="•"/>
              <a:defRPr/>
            </a:lvl9pPr>
          </a:lstStyle>
          <a:p>
            <a:endParaRPr dirty="0"/>
          </a:p>
        </p:txBody>
      </p:sp>
      <p:sp>
        <p:nvSpPr>
          <p:cNvPr id="2" name="TextBox 1">
            <a:extLst>
              <a:ext uri="{FF2B5EF4-FFF2-40B4-BE49-F238E27FC236}">
                <a16:creationId xmlns:a16="http://schemas.microsoft.com/office/drawing/2014/main" id="{1AD67E02-93CE-0C45-B16A-46A078906FAE}"/>
              </a:ext>
            </a:extLst>
          </p:cNvPr>
          <p:cNvSpPr txBox="1"/>
          <p:nvPr userDrawn="1"/>
        </p:nvSpPr>
        <p:spPr>
          <a:xfrm>
            <a:off x="7406640" y="1056640"/>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spTree>
    <p:extLst>
      <p:ext uri="{BB962C8B-B14F-4D97-AF65-F5344CB8AC3E}">
        <p14:creationId xmlns:p14="http://schemas.microsoft.com/office/powerpoint/2010/main" val="60027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BBF3BD8C-5979-FF9E-D2DE-8098090413AC}"/>
              </a:ext>
              <a:ext uri="{C183D7F6-B498-43B3-948B-1728B52AA6E4}">
                <adec:decorative xmlns:adec="http://schemas.microsoft.com/office/drawing/2017/decorative" val="1"/>
              </a:ext>
            </a:extLst>
          </p:cNvPr>
          <p:cNvCxnSpPr>
            <a:cxnSpLocks/>
          </p:cNvCxnSpPr>
          <p:nvPr userDrawn="1"/>
        </p:nvCxnSpPr>
        <p:spPr>
          <a:xfrm>
            <a:off x="6096000" y="1230786"/>
            <a:ext cx="0" cy="31020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CBB1AD0-E167-37C8-E725-0898D68AD62E}"/>
              </a:ext>
            </a:extLst>
          </p:cNvPr>
          <p:cNvSpPr/>
          <p:nvPr userDrawn="1"/>
        </p:nvSpPr>
        <p:spPr>
          <a:xfrm>
            <a:off x="3406942" y="1380919"/>
            <a:ext cx="5378116" cy="734661"/>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6" name="Rectangle 5">
            <a:extLst>
              <a:ext uri="{FF2B5EF4-FFF2-40B4-BE49-F238E27FC236}">
                <a16:creationId xmlns:a16="http://schemas.microsoft.com/office/drawing/2014/main" id="{E20B0AA7-B9CD-1EE7-98A2-31873DF42D4E}"/>
              </a:ext>
            </a:extLst>
          </p:cNvPr>
          <p:cNvSpPr/>
          <p:nvPr userDrawn="1"/>
        </p:nvSpPr>
        <p:spPr>
          <a:xfrm>
            <a:off x="488802" y="2477669"/>
            <a:ext cx="2061893" cy="1902244"/>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9316D254-FB26-7081-736B-2A323D25ABCD}"/>
              </a:ext>
            </a:extLst>
          </p:cNvPr>
          <p:cNvSpPr/>
          <p:nvPr userDrawn="1"/>
        </p:nvSpPr>
        <p:spPr>
          <a:xfrm>
            <a:off x="2819856" y="2502150"/>
            <a:ext cx="2266955" cy="187776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buNone/>
            </a:pPr>
            <a:endParaRPr lang="en-US" sz="2000" noProof="0" dirty="0">
              <a:solidFill>
                <a:srgbClr val="000000"/>
              </a:solidFill>
              <a:latin typeface="Arial" panose="020B0604020202020204"/>
              <a:ea typeface="+mn-ea"/>
              <a:cs typeface="+mn-cs"/>
            </a:endParaRPr>
          </a:p>
        </p:txBody>
      </p:sp>
      <p:sp>
        <p:nvSpPr>
          <p:cNvPr id="9" name="Rectangle 8">
            <a:extLst>
              <a:ext uri="{FF2B5EF4-FFF2-40B4-BE49-F238E27FC236}">
                <a16:creationId xmlns:a16="http://schemas.microsoft.com/office/drawing/2014/main" id="{7D9E160F-0E00-8065-4F9B-737FBE6EBD5A}"/>
              </a:ext>
            </a:extLst>
          </p:cNvPr>
          <p:cNvSpPr/>
          <p:nvPr userDrawn="1"/>
        </p:nvSpPr>
        <p:spPr>
          <a:xfrm>
            <a:off x="5355972" y="2527833"/>
            <a:ext cx="2729250" cy="1852080"/>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0" name="Connector: Elbow 9">
            <a:extLst>
              <a:ext uri="{FF2B5EF4-FFF2-40B4-BE49-F238E27FC236}">
                <a16:creationId xmlns:a16="http://schemas.microsoft.com/office/drawing/2014/main" id="{2DE56974-B781-CBC4-2DFD-F4F186FB9172}"/>
              </a:ext>
              <a:ext uri="{C183D7F6-B498-43B3-948B-1728B52AA6E4}">
                <adec:decorative xmlns:adec="http://schemas.microsoft.com/office/drawing/2017/decorative" val="1"/>
              </a:ext>
            </a:extLst>
          </p:cNvPr>
          <p:cNvCxnSpPr>
            <a:cxnSpLocks/>
            <a:stCxn id="5" idx="2"/>
            <a:endCxn id="6" idx="0"/>
          </p:cNvCxnSpPr>
          <p:nvPr userDrawn="1"/>
        </p:nvCxnSpPr>
        <p:spPr>
          <a:xfrm rot="5400000">
            <a:off x="3626831" y="8499"/>
            <a:ext cx="362089" cy="4576251"/>
          </a:xfrm>
          <a:prstGeom prst="bentConnector3">
            <a:avLst>
              <a:gd name="adj1" fmla="val 5789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024A5539-9E12-EFEB-F849-BB18F1A8C46B}"/>
              </a:ext>
              <a:ext uri="{C183D7F6-B498-43B3-948B-1728B52AA6E4}">
                <adec:decorative xmlns:adec="http://schemas.microsoft.com/office/drawing/2017/decorative" val="1"/>
              </a:ext>
            </a:extLst>
          </p:cNvPr>
          <p:cNvCxnSpPr>
            <a:cxnSpLocks/>
            <a:stCxn id="5" idx="2"/>
            <a:endCxn id="8" idx="0"/>
          </p:cNvCxnSpPr>
          <p:nvPr userDrawn="1"/>
        </p:nvCxnSpPr>
        <p:spPr>
          <a:xfrm rot="5400000">
            <a:off x="4831382" y="1237532"/>
            <a:ext cx="386570" cy="2142666"/>
          </a:xfrm>
          <a:prstGeom prst="bentConnector3">
            <a:avLst>
              <a:gd name="adj1" fmla="val 5410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3F081D78-30E9-61EB-C125-1424052A7871}"/>
              </a:ext>
              <a:ext uri="{C183D7F6-B498-43B3-948B-1728B52AA6E4}">
                <adec:decorative xmlns:adec="http://schemas.microsoft.com/office/drawing/2017/decorative" val="1"/>
              </a:ext>
            </a:extLst>
          </p:cNvPr>
          <p:cNvCxnSpPr>
            <a:cxnSpLocks/>
            <a:stCxn id="5" idx="2"/>
            <a:endCxn id="9" idx="0"/>
          </p:cNvCxnSpPr>
          <p:nvPr userDrawn="1"/>
        </p:nvCxnSpPr>
        <p:spPr>
          <a:xfrm rot="16200000" flipH="1">
            <a:off x="6202172" y="2009407"/>
            <a:ext cx="412253" cy="624597"/>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F9C977A-302E-49A1-A7BD-2CB5F631FAC1}"/>
              </a:ext>
            </a:extLst>
          </p:cNvPr>
          <p:cNvSpPr/>
          <p:nvPr userDrawn="1"/>
        </p:nvSpPr>
        <p:spPr>
          <a:xfrm>
            <a:off x="8354384" y="2527833"/>
            <a:ext cx="3365670" cy="1828016"/>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6" name="Connector: Elbow 15">
            <a:extLst>
              <a:ext uri="{FF2B5EF4-FFF2-40B4-BE49-F238E27FC236}">
                <a16:creationId xmlns:a16="http://schemas.microsoft.com/office/drawing/2014/main" id="{3B83508F-8A67-5802-B8E6-0C8F3FC38476}"/>
              </a:ext>
              <a:ext uri="{C183D7F6-B498-43B3-948B-1728B52AA6E4}">
                <adec:decorative xmlns:adec="http://schemas.microsoft.com/office/drawing/2017/decorative" val="1"/>
              </a:ext>
            </a:extLst>
          </p:cNvPr>
          <p:cNvCxnSpPr>
            <a:cxnSpLocks/>
            <a:stCxn id="5" idx="2"/>
            <a:endCxn id="15" idx="0"/>
          </p:cNvCxnSpPr>
          <p:nvPr userDrawn="1"/>
        </p:nvCxnSpPr>
        <p:spPr>
          <a:xfrm rot="16200000" flipH="1">
            <a:off x="7860483" y="351096"/>
            <a:ext cx="412253" cy="3941219"/>
          </a:xfrm>
          <a:prstGeom prst="bent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5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67522853-D522-BCBD-A435-25D568B4BB40}"/>
              </a:ext>
              <a:ext uri="{C183D7F6-B498-43B3-948B-1728B52AA6E4}">
                <adec:decorative xmlns:adec="http://schemas.microsoft.com/office/drawing/2017/decorative" val="1"/>
              </a:ext>
            </a:extLst>
          </p:cNvPr>
          <p:cNvCxnSpPr>
            <a:cxnSpLocks/>
          </p:cNvCxnSpPr>
          <p:nvPr userDrawn="1"/>
        </p:nvCxnSpPr>
        <p:spPr>
          <a:xfrm>
            <a:off x="6096000" y="1230786"/>
            <a:ext cx="0" cy="31020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F778DEB-D3F8-EC82-7B2D-B3C3B0B768BA}"/>
              </a:ext>
              <a:ext uri="{C183D7F6-B498-43B3-948B-1728B52AA6E4}">
                <adec:decorative xmlns:adec="http://schemas.microsoft.com/office/drawing/2017/decorative" val="1"/>
              </a:ext>
            </a:extLst>
          </p:cNvPr>
          <p:cNvSpPr/>
          <p:nvPr userDrawn="1"/>
        </p:nvSpPr>
        <p:spPr>
          <a:xfrm>
            <a:off x="3406942" y="1380919"/>
            <a:ext cx="5378116" cy="734661"/>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6" name="Rectangle 5">
            <a:extLst>
              <a:ext uri="{FF2B5EF4-FFF2-40B4-BE49-F238E27FC236}">
                <a16:creationId xmlns:a16="http://schemas.microsoft.com/office/drawing/2014/main" id="{65C995A9-1DA9-6A83-898B-358AC3CC724D}"/>
              </a:ext>
              <a:ext uri="{C183D7F6-B498-43B3-948B-1728B52AA6E4}">
                <adec:decorative xmlns:adec="http://schemas.microsoft.com/office/drawing/2017/decorative" val="1"/>
              </a:ext>
            </a:extLst>
          </p:cNvPr>
          <p:cNvSpPr/>
          <p:nvPr userDrawn="1"/>
        </p:nvSpPr>
        <p:spPr>
          <a:xfrm>
            <a:off x="488803" y="2477669"/>
            <a:ext cx="3541776" cy="1399209"/>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lang="en-US" dirty="0">
              <a:solidFill>
                <a:srgbClr val="000000"/>
              </a:solidFill>
            </a:endParaRPr>
          </a:p>
        </p:txBody>
      </p:sp>
      <p:sp>
        <p:nvSpPr>
          <p:cNvPr id="8" name="Rectangle 7">
            <a:extLst>
              <a:ext uri="{FF2B5EF4-FFF2-40B4-BE49-F238E27FC236}">
                <a16:creationId xmlns:a16="http://schemas.microsoft.com/office/drawing/2014/main" id="{217F35AE-4F4F-EAD5-7DB3-43E72D27AFAB}"/>
              </a:ext>
              <a:ext uri="{C183D7F6-B498-43B3-948B-1728B52AA6E4}">
                <adec:decorative xmlns:adec="http://schemas.microsoft.com/office/drawing/2017/decorative" val="1"/>
              </a:ext>
            </a:extLst>
          </p:cNvPr>
          <p:cNvSpPr/>
          <p:nvPr userDrawn="1"/>
        </p:nvSpPr>
        <p:spPr>
          <a:xfrm>
            <a:off x="4271212" y="2461055"/>
            <a:ext cx="461964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0000"/>
              </a:solidFill>
            </a:endParaRPr>
          </a:p>
        </p:txBody>
      </p:sp>
      <p:sp>
        <p:nvSpPr>
          <p:cNvPr id="9" name="Rectangle 8">
            <a:extLst>
              <a:ext uri="{FF2B5EF4-FFF2-40B4-BE49-F238E27FC236}">
                <a16:creationId xmlns:a16="http://schemas.microsoft.com/office/drawing/2014/main" id="{FB1BD90F-5447-E437-17F2-9A501F9B4845}"/>
              </a:ext>
              <a:ext uri="{C183D7F6-B498-43B3-948B-1728B52AA6E4}">
                <adec:decorative xmlns:adec="http://schemas.microsoft.com/office/drawing/2017/decorative" val="1"/>
              </a:ext>
            </a:extLst>
          </p:cNvPr>
          <p:cNvSpPr/>
          <p:nvPr userDrawn="1"/>
        </p:nvSpPr>
        <p:spPr>
          <a:xfrm>
            <a:off x="9131485" y="2479289"/>
            <a:ext cx="2571712"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0" name="Connector: Elbow 9">
            <a:extLst>
              <a:ext uri="{FF2B5EF4-FFF2-40B4-BE49-F238E27FC236}">
                <a16:creationId xmlns:a16="http://schemas.microsoft.com/office/drawing/2014/main" id="{1B1C86B9-A474-C58D-3ED3-E07D16DC4205}"/>
              </a:ext>
              <a:ext uri="{C183D7F6-B498-43B3-948B-1728B52AA6E4}">
                <adec:decorative xmlns:adec="http://schemas.microsoft.com/office/drawing/2017/decorative" val="1"/>
              </a:ext>
            </a:extLst>
          </p:cNvPr>
          <p:cNvCxnSpPr>
            <a:cxnSpLocks/>
            <a:stCxn id="5" idx="2"/>
            <a:endCxn id="6" idx="0"/>
          </p:cNvCxnSpPr>
          <p:nvPr userDrawn="1"/>
        </p:nvCxnSpPr>
        <p:spPr>
          <a:xfrm rot="5400000">
            <a:off x="3996802" y="378470"/>
            <a:ext cx="362089" cy="3836309"/>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F4C10003-1F7A-DF6D-2E92-A64C87A51E8C}"/>
              </a:ext>
              <a:ext uri="{C183D7F6-B498-43B3-948B-1728B52AA6E4}">
                <adec:decorative xmlns:adec="http://schemas.microsoft.com/office/drawing/2017/decorative" val="1"/>
              </a:ext>
            </a:extLst>
          </p:cNvPr>
          <p:cNvCxnSpPr>
            <a:cxnSpLocks/>
            <a:stCxn id="5" idx="2"/>
            <a:endCxn id="8" idx="0"/>
          </p:cNvCxnSpPr>
          <p:nvPr userDrawn="1"/>
        </p:nvCxnSpPr>
        <p:spPr>
          <a:xfrm rot="16200000" flipH="1">
            <a:off x="6165779" y="2045801"/>
            <a:ext cx="345475" cy="485032"/>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E3F8C35-85EA-3873-8894-38BDDA89C358}"/>
              </a:ext>
              <a:ext uri="{C183D7F6-B498-43B3-948B-1728B52AA6E4}">
                <adec:decorative xmlns:adec="http://schemas.microsoft.com/office/drawing/2017/decorative" val="1"/>
              </a:ext>
            </a:extLst>
          </p:cNvPr>
          <p:cNvCxnSpPr>
            <a:cxnSpLocks/>
            <a:stCxn id="5" idx="2"/>
            <a:endCxn id="9" idx="0"/>
          </p:cNvCxnSpPr>
          <p:nvPr userDrawn="1"/>
        </p:nvCxnSpPr>
        <p:spPr>
          <a:xfrm rot="16200000" flipH="1">
            <a:off x="8074816" y="136763"/>
            <a:ext cx="363709" cy="4321341"/>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42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A002F-A03A-AC44-B905-B08DBF082F69}"/>
              </a:ext>
              <a:ext uri="{C183D7F6-B498-43B3-948B-1728B52AA6E4}">
                <adec:decorative xmlns:adec="http://schemas.microsoft.com/office/drawing/2017/decorative" val="1"/>
              </a:ext>
            </a:extLst>
          </p:cNvPr>
          <p:cNvSpPr txBox="1"/>
          <p:nvPr userDrawn="1"/>
        </p:nvSpPr>
        <p:spPr>
          <a:xfrm>
            <a:off x="2160104" y="1895061"/>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48FEE74-7955-4E9D-B977-A434D48AB3D3}"/>
              </a:ext>
              <a:ext uri="{C183D7F6-B498-43B3-948B-1728B52AA6E4}">
                <adec:decorative xmlns:adec="http://schemas.microsoft.com/office/drawing/2017/decorative" val="1"/>
              </a:ext>
            </a:extLst>
          </p:cNvPr>
          <p:cNvCxnSpPr>
            <a:cxnSpLocks/>
          </p:cNvCxnSpPr>
          <p:nvPr userDrawn="1"/>
        </p:nvCxnSpPr>
        <p:spPr>
          <a:xfrm>
            <a:off x="6096000" y="1230786"/>
            <a:ext cx="0" cy="31020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8C62A38-619D-D473-C875-7A404DB6DD75}"/>
              </a:ext>
              <a:ext uri="{C183D7F6-B498-43B3-948B-1728B52AA6E4}">
                <adec:decorative xmlns:adec="http://schemas.microsoft.com/office/drawing/2017/decorative" val="1"/>
              </a:ext>
            </a:extLst>
          </p:cNvPr>
          <p:cNvSpPr/>
          <p:nvPr userDrawn="1"/>
        </p:nvSpPr>
        <p:spPr>
          <a:xfrm>
            <a:off x="3406942" y="1380919"/>
            <a:ext cx="5378116" cy="734661"/>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6" name="Rectangle 5">
            <a:extLst>
              <a:ext uri="{FF2B5EF4-FFF2-40B4-BE49-F238E27FC236}">
                <a16:creationId xmlns:a16="http://schemas.microsoft.com/office/drawing/2014/main" id="{8405C250-002C-0892-7CA4-6B84C91E9930}"/>
              </a:ext>
              <a:ext uri="{C183D7F6-B498-43B3-948B-1728B52AA6E4}">
                <adec:decorative xmlns:adec="http://schemas.microsoft.com/office/drawing/2017/decorative" val="1"/>
              </a:ext>
            </a:extLst>
          </p:cNvPr>
          <p:cNvSpPr/>
          <p:nvPr userDrawn="1"/>
        </p:nvSpPr>
        <p:spPr>
          <a:xfrm>
            <a:off x="488803" y="2477669"/>
            <a:ext cx="2918140" cy="1399209"/>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ACAB82A3-5B6E-EF3F-4CAD-9BAA87467488}"/>
              </a:ext>
              <a:ext uri="{C183D7F6-B498-43B3-948B-1728B52AA6E4}">
                <adec:decorative xmlns:adec="http://schemas.microsoft.com/office/drawing/2017/decorative" val="1"/>
              </a:ext>
            </a:extLst>
          </p:cNvPr>
          <p:cNvSpPr/>
          <p:nvPr userDrawn="1"/>
        </p:nvSpPr>
        <p:spPr>
          <a:xfrm>
            <a:off x="3928300" y="2461055"/>
            <a:ext cx="216770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buNone/>
            </a:pPr>
            <a:endParaRPr lang="en-US" sz="2000" noProof="0" dirty="0">
              <a:solidFill>
                <a:srgbClr val="000000"/>
              </a:solidFill>
              <a:latin typeface="Arial" panose="020B0604020202020204"/>
              <a:ea typeface="+mn-ea"/>
              <a:cs typeface="+mn-cs"/>
            </a:endParaRPr>
          </a:p>
        </p:txBody>
      </p:sp>
      <p:sp>
        <p:nvSpPr>
          <p:cNvPr id="9" name="Rectangle 8">
            <a:extLst>
              <a:ext uri="{FF2B5EF4-FFF2-40B4-BE49-F238E27FC236}">
                <a16:creationId xmlns:a16="http://schemas.microsoft.com/office/drawing/2014/main" id="{4499A8CB-9037-8E86-36F7-90B0130F13D1}"/>
              </a:ext>
              <a:ext uri="{C183D7F6-B498-43B3-948B-1728B52AA6E4}">
                <adec:decorative xmlns:adec="http://schemas.microsoft.com/office/drawing/2017/decorative" val="1"/>
              </a:ext>
            </a:extLst>
          </p:cNvPr>
          <p:cNvSpPr/>
          <p:nvPr userDrawn="1"/>
        </p:nvSpPr>
        <p:spPr>
          <a:xfrm>
            <a:off x="6617357" y="2479289"/>
            <a:ext cx="242685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0" name="Connector: Elbow 9">
            <a:extLst>
              <a:ext uri="{FF2B5EF4-FFF2-40B4-BE49-F238E27FC236}">
                <a16:creationId xmlns:a16="http://schemas.microsoft.com/office/drawing/2014/main" id="{A70D18EA-E970-81BA-5766-DDDCED36DAB1}"/>
              </a:ext>
              <a:ext uri="{C183D7F6-B498-43B3-948B-1728B52AA6E4}">
                <adec:decorative xmlns:adec="http://schemas.microsoft.com/office/drawing/2017/decorative" val="1"/>
              </a:ext>
            </a:extLst>
          </p:cNvPr>
          <p:cNvCxnSpPr>
            <a:cxnSpLocks/>
            <a:stCxn id="5" idx="2"/>
            <a:endCxn id="6" idx="0"/>
          </p:cNvCxnSpPr>
          <p:nvPr userDrawn="1"/>
        </p:nvCxnSpPr>
        <p:spPr>
          <a:xfrm rot="5400000">
            <a:off x="3840893" y="222561"/>
            <a:ext cx="362089" cy="4148127"/>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FF075C6-98C2-D750-FC8B-993A49FD77D2}"/>
              </a:ext>
              <a:ext uri="{C183D7F6-B498-43B3-948B-1728B52AA6E4}">
                <adec:decorative xmlns:adec="http://schemas.microsoft.com/office/drawing/2017/decorative" val="1"/>
              </a:ext>
            </a:extLst>
          </p:cNvPr>
          <p:cNvCxnSpPr>
            <a:cxnSpLocks/>
            <a:stCxn id="5" idx="2"/>
            <a:endCxn id="8" idx="0"/>
          </p:cNvCxnSpPr>
          <p:nvPr userDrawn="1"/>
        </p:nvCxnSpPr>
        <p:spPr>
          <a:xfrm rot="5400000">
            <a:off x="5381338" y="1746392"/>
            <a:ext cx="345475" cy="1083850"/>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6B5402C-5CF9-C713-337E-7EF8FDAF84D0}"/>
              </a:ext>
              <a:ext uri="{C183D7F6-B498-43B3-948B-1728B52AA6E4}">
                <adec:decorative xmlns:adec="http://schemas.microsoft.com/office/drawing/2017/decorative" val="1"/>
              </a:ext>
            </a:extLst>
          </p:cNvPr>
          <p:cNvCxnSpPr>
            <a:stCxn id="5" idx="2"/>
            <a:endCxn id="9" idx="0"/>
          </p:cNvCxnSpPr>
          <p:nvPr userDrawn="1"/>
        </p:nvCxnSpPr>
        <p:spPr>
          <a:xfrm rot="16200000" flipH="1">
            <a:off x="6781537" y="1430043"/>
            <a:ext cx="363709" cy="1734782"/>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24F9FAB-BD3E-288E-100B-B4A52F9643A4}"/>
              </a:ext>
              <a:ext uri="{C183D7F6-B498-43B3-948B-1728B52AA6E4}">
                <adec:decorative xmlns:adec="http://schemas.microsoft.com/office/drawing/2017/decorative" val="1"/>
              </a:ext>
            </a:extLst>
          </p:cNvPr>
          <p:cNvSpPr/>
          <p:nvPr userDrawn="1"/>
        </p:nvSpPr>
        <p:spPr>
          <a:xfrm>
            <a:off x="9565563" y="2469361"/>
            <a:ext cx="2266955"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6" name="Connector: Elbow 15">
            <a:extLst>
              <a:ext uri="{FF2B5EF4-FFF2-40B4-BE49-F238E27FC236}">
                <a16:creationId xmlns:a16="http://schemas.microsoft.com/office/drawing/2014/main" id="{D9033783-4273-DBD1-0FE4-8063C23472AC}"/>
              </a:ext>
              <a:ext uri="{C183D7F6-B498-43B3-948B-1728B52AA6E4}">
                <adec:decorative xmlns:adec="http://schemas.microsoft.com/office/drawing/2017/decorative" val="1"/>
              </a:ext>
            </a:extLst>
          </p:cNvPr>
          <p:cNvCxnSpPr>
            <a:cxnSpLocks/>
            <a:stCxn id="5" idx="2"/>
            <a:endCxn id="15" idx="0"/>
          </p:cNvCxnSpPr>
          <p:nvPr userDrawn="1"/>
        </p:nvCxnSpPr>
        <p:spPr>
          <a:xfrm rot="16200000" flipH="1">
            <a:off x="8220630" y="-9051"/>
            <a:ext cx="353781" cy="4603041"/>
          </a:xfrm>
          <a:prstGeom prst="bent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06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r="74021" b="32618"/>
          <a:stretch/>
        </p:blipFill>
        <p:spPr bwMode="auto">
          <a:xfrm>
            <a:off x="266218" y="6198973"/>
            <a:ext cx="663422" cy="4570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7FD0BA6-E345-76F3-25E5-6E70DA94A613}"/>
              </a:ext>
              <a:ext uri="{C183D7F6-B498-43B3-948B-1728B52AA6E4}">
                <adec:decorative xmlns:adec="http://schemas.microsoft.com/office/drawing/2017/decorative" val="1"/>
              </a:ext>
            </a:extLst>
          </p:cNvPr>
          <p:cNvCxnSpPr>
            <a:cxnSpLocks/>
          </p:cNvCxnSpPr>
          <p:nvPr userDrawn="1"/>
        </p:nvCxnSpPr>
        <p:spPr>
          <a:xfrm>
            <a:off x="6096001" y="1230788"/>
            <a:ext cx="0" cy="31020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3126C74-690E-874C-BAB9-CF0170EDEB19}"/>
              </a:ext>
              <a:ext uri="{C183D7F6-B498-43B3-948B-1728B52AA6E4}">
                <adec:decorative xmlns:adec="http://schemas.microsoft.com/office/drawing/2017/decorative" val="1"/>
              </a:ext>
            </a:extLst>
          </p:cNvPr>
          <p:cNvSpPr/>
          <p:nvPr userDrawn="1"/>
        </p:nvSpPr>
        <p:spPr>
          <a:xfrm>
            <a:off x="3406942" y="1380919"/>
            <a:ext cx="5378116" cy="734661"/>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6" name="Rectangle 5">
            <a:extLst>
              <a:ext uri="{FF2B5EF4-FFF2-40B4-BE49-F238E27FC236}">
                <a16:creationId xmlns:a16="http://schemas.microsoft.com/office/drawing/2014/main" id="{353C0299-2A94-6B46-E276-452608829F1F}"/>
              </a:ext>
              <a:ext uri="{C183D7F6-B498-43B3-948B-1728B52AA6E4}">
                <adec:decorative xmlns:adec="http://schemas.microsoft.com/office/drawing/2017/decorative" val="1"/>
              </a:ext>
            </a:extLst>
          </p:cNvPr>
          <p:cNvSpPr/>
          <p:nvPr userDrawn="1"/>
        </p:nvSpPr>
        <p:spPr>
          <a:xfrm>
            <a:off x="488802" y="2477669"/>
            <a:ext cx="5221703" cy="1399209"/>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0000"/>
              </a:solidFill>
            </a:endParaRPr>
          </a:p>
        </p:txBody>
      </p:sp>
      <p:sp>
        <p:nvSpPr>
          <p:cNvPr id="8" name="Rectangle 7">
            <a:extLst>
              <a:ext uri="{FF2B5EF4-FFF2-40B4-BE49-F238E27FC236}">
                <a16:creationId xmlns:a16="http://schemas.microsoft.com/office/drawing/2014/main" id="{6E2B61F2-9328-5371-F28E-9D340570CBE3}"/>
              </a:ext>
              <a:ext uri="{C183D7F6-B498-43B3-948B-1728B52AA6E4}">
                <adec:decorative xmlns:adec="http://schemas.microsoft.com/office/drawing/2017/decorative" val="1"/>
              </a:ext>
            </a:extLst>
          </p:cNvPr>
          <p:cNvSpPr/>
          <p:nvPr userDrawn="1"/>
        </p:nvSpPr>
        <p:spPr>
          <a:xfrm>
            <a:off x="6280001" y="2461055"/>
            <a:ext cx="261085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0000"/>
              </a:solidFill>
            </a:endParaRPr>
          </a:p>
        </p:txBody>
      </p:sp>
      <p:sp>
        <p:nvSpPr>
          <p:cNvPr id="9" name="Rectangle 8">
            <a:extLst>
              <a:ext uri="{FF2B5EF4-FFF2-40B4-BE49-F238E27FC236}">
                <a16:creationId xmlns:a16="http://schemas.microsoft.com/office/drawing/2014/main" id="{70C29C10-BDE5-530E-8D7E-9027FE726912}"/>
              </a:ext>
              <a:ext uri="{C183D7F6-B498-43B3-948B-1728B52AA6E4}">
                <adec:decorative xmlns:adec="http://schemas.microsoft.com/office/drawing/2017/decorative" val="1"/>
              </a:ext>
            </a:extLst>
          </p:cNvPr>
          <p:cNvSpPr/>
          <p:nvPr userDrawn="1"/>
        </p:nvSpPr>
        <p:spPr>
          <a:xfrm>
            <a:off x="9276347" y="2479289"/>
            <a:ext cx="242685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lang="en-US" dirty="0">
              <a:solidFill>
                <a:srgbClr val="000000"/>
              </a:solidFill>
            </a:endParaRPr>
          </a:p>
        </p:txBody>
      </p:sp>
      <p:cxnSp>
        <p:nvCxnSpPr>
          <p:cNvPr id="10" name="Connector: Elbow 9">
            <a:extLst>
              <a:ext uri="{FF2B5EF4-FFF2-40B4-BE49-F238E27FC236}">
                <a16:creationId xmlns:a16="http://schemas.microsoft.com/office/drawing/2014/main" id="{FC6A8C56-BE99-AE6D-9243-3A3B487BC471}"/>
              </a:ext>
              <a:ext uri="{C183D7F6-B498-43B3-948B-1728B52AA6E4}">
                <adec:decorative xmlns:adec="http://schemas.microsoft.com/office/drawing/2017/decorative" val="1"/>
              </a:ext>
            </a:extLst>
          </p:cNvPr>
          <p:cNvCxnSpPr>
            <a:cxnSpLocks/>
          </p:cNvCxnSpPr>
          <p:nvPr userDrawn="1"/>
        </p:nvCxnSpPr>
        <p:spPr>
          <a:xfrm rot="5400000">
            <a:off x="4416785" y="798454"/>
            <a:ext cx="362089" cy="2996346"/>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408A21AC-A5B0-2FA8-E648-B097586B7CC6}"/>
              </a:ext>
              <a:ext uri="{C183D7F6-B498-43B3-948B-1728B52AA6E4}">
                <adec:decorative xmlns:adec="http://schemas.microsoft.com/office/drawing/2017/decorative" val="1"/>
              </a:ext>
            </a:extLst>
          </p:cNvPr>
          <p:cNvCxnSpPr>
            <a:cxnSpLocks/>
          </p:cNvCxnSpPr>
          <p:nvPr userDrawn="1"/>
        </p:nvCxnSpPr>
        <p:spPr>
          <a:xfrm rot="16200000" flipH="1">
            <a:off x="6667977" y="1543606"/>
            <a:ext cx="345475" cy="1489426"/>
          </a:xfrm>
          <a:prstGeom prst="bentConnector3">
            <a:avLst>
              <a:gd name="adj1" fmla="val 5183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7500F1A-A64A-1DE4-5357-3026308D2C63}"/>
              </a:ext>
              <a:ext uri="{C183D7F6-B498-43B3-948B-1728B52AA6E4}">
                <adec:decorative xmlns:adec="http://schemas.microsoft.com/office/drawing/2017/decorative" val="1"/>
              </a:ext>
            </a:extLst>
          </p:cNvPr>
          <p:cNvCxnSpPr>
            <a:cxnSpLocks/>
          </p:cNvCxnSpPr>
          <p:nvPr userDrawn="1"/>
        </p:nvCxnSpPr>
        <p:spPr>
          <a:xfrm rot="16200000" flipH="1">
            <a:off x="8111035" y="100552"/>
            <a:ext cx="363709" cy="4393772"/>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64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A002F-A03A-AC44-B905-B08DBF082F69}"/>
              </a:ext>
              <a:ext uri="{C183D7F6-B498-43B3-948B-1728B52AA6E4}">
                <adec:decorative xmlns:adec="http://schemas.microsoft.com/office/drawing/2017/decorative" val="1"/>
              </a:ext>
            </a:extLst>
          </p:cNvPr>
          <p:cNvSpPr txBox="1"/>
          <p:nvPr userDrawn="1"/>
        </p:nvSpPr>
        <p:spPr>
          <a:xfrm>
            <a:off x="2160104" y="1895061"/>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r="74021" b="32618"/>
          <a:stretch/>
        </p:blipFill>
        <p:spPr bwMode="auto">
          <a:xfrm>
            <a:off x="266218" y="6198973"/>
            <a:ext cx="663422" cy="4570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7AE6DB-4071-9918-1B24-3832E78F6A5E}"/>
              </a:ext>
              <a:ext uri="{C183D7F6-B498-43B3-948B-1728B52AA6E4}">
                <adec:decorative xmlns:adec="http://schemas.microsoft.com/office/drawing/2017/decorative" val="1"/>
              </a:ext>
            </a:extLst>
          </p:cNvPr>
          <p:cNvSpPr/>
          <p:nvPr userDrawn="1"/>
        </p:nvSpPr>
        <p:spPr>
          <a:xfrm>
            <a:off x="3406942" y="1380919"/>
            <a:ext cx="5378116" cy="734661"/>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5" name="Rectangle 4">
            <a:extLst>
              <a:ext uri="{FF2B5EF4-FFF2-40B4-BE49-F238E27FC236}">
                <a16:creationId xmlns:a16="http://schemas.microsoft.com/office/drawing/2014/main" id="{90903115-6EE8-43EB-605A-89C05D22ACBE}"/>
              </a:ext>
              <a:ext uri="{C183D7F6-B498-43B3-948B-1728B52AA6E4}">
                <adec:decorative xmlns:adec="http://schemas.microsoft.com/office/drawing/2017/decorative" val="1"/>
              </a:ext>
            </a:extLst>
          </p:cNvPr>
          <p:cNvSpPr/>
          <p:nvPr userDrawn="1"/>
        </p:nvSpPr>
        <p:spPr>
          <a:xfrm>
            <a:off x="225408" y="2469361"/>
            <a:ext cx="1576867" cy="1876608"/>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0FCF9984-7227-4AE5-1A75-810F8D7D7F96}"/>
              </a:ext>
              <a:ext uri="{C183D7F6-B498-43B3-948B-1728B52AA6E4}">
                <adec:decorative xmlns:adec="http://schemas.microsoft.com/office/drawing/2017/decorative" val="1"/>
              </a:ext>
            </a:extLst>
          </p:cNvPr>
          <p:cNvSpPr/>
          <p:nvPr userDrawn="1"/>
        </p:nvSpPr>
        <p:spPr>
          <a:xfrm>
            <a:off x="1925242" y="2471302"/>
            <a:ext cx="4170757" cy="1413881"/>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buNone/>
            </a:pPr>
            <a:endParaRPr lang="en-US" sz="1800" noProof="0" dirty="0">
              <a:solidFill>
                <a:srgbClr val="000000"/>
              </a:solidFill>
              <a:latin typeface="Arial" panose="020B0604020202020204"/>
              <a:ea typeface="+mn-ea"/>
              <a:cs typeface="+mn-cs"/>
            </a:endParaRPr>
          </a:p>
        </p:txBody>
      </p:sp>
      <p:sp>
        <p:nvSpPr>
          <p:cNvPr id="8" name="Rectangle 7">
            <a:extLst>
              <a:ext uri="{FF2B5EF4-FFF2-40B4-BE49-F238E27FC236}">
                <a16:creationId xmlns:a16="http://schemas.microsoft.com/office/drawing/2014/main" id="{BC2F8AF5-0735-96ED-676E-B27C3271064B}"/>
              </a:ext>
              <a:ext uri="{C183D7F6-B498-43B3-948B-1728B52AA6E4}">
                <adec:decorative xmlns:adec="http://schemas.microsoft.com/office/drawing/2017/decorative" val="1"/>
              </a:ext>
            </a:extLst>
          </p:cNvPr>
          <p:cNvSpPr/>
          <p:nvPr userDrawn="1"/>
        </p:nvSpPr>
        <p:spPr>
          <a:xfrm>
            <a:off x="6261635" y="2468868"/>
            <a:ext cx="361183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9" name="Connector: Elbow 8">
            <a:extLst>
              <a:ext uri="{FF2B5EF4-FFF2-40B4-BE49-F238E27FC236}">
                <a16:creationId xmlns:a16="http://schemas.microsoft.com/office/drawing/2014/main" id="{8C36B1DE-77A6-E422-42A3-E6A9605C9988}"/>
              </a:ext>
              <a:ext uri="{C183D7F6-B498-43B3-948B-1728B52AA6E4}">
                <adec:decorative xmlns:adec="http://schemas.microsoft.com/office/drawing/2017/decorative" val="1"/>
              </a:ext>
            </a:extLst>
          </p:cNvPr>
          <p:cNvCxnSpPr>
            <a:cxnSpLocks/>
            <a:stCxn id="4" idx="2"/>
            <a:endCxn id="5" idx="0"/>
          </p:cNvCxnSpPr>
          <p:nvPr userDrawn="1"/>
        </p:nvCxnSpPr>
        <p:spPr>
          <a:xfrm rot="5400000">
            <a:off x="3378031" y="-248609"/>
            <a:ext cx="353781" cy="5082158"/>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9120CCD-6603-3F28-B172-4ABF69480AC1}"/>
              </a:ext>
              <a:ext uri="{C183D7F6-B498-43B3-948B-1728B52AA6E4}">
                <adec:decorative xmlns:adec="http://schemas.microsoft.com/office/drawing/2017/decorative" val="1"/>
              </a:ext>
            </a:extLst>
          </p:cNvPr>
          <p:cNvSpPr/>
          <p:nvPr userDrawn="1"/>
        </p:nvSpPr>
        <p:spPr>
          <a:xfrm>
            <a:off x="10039099" y="2469358"/>
            <a:ext cx="1963784" cy="1876607"/>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1" name="Connector: Elbow 10">
            <a:extLst>
              <a:ext uri="{FF2B5EF4-FFF2-40B4-BE49-F238E27FC236}">
                <a16:creationId xmlns:a16="http://schemas.microsoft.com/office/drawing/2014/main" id="{DB51D8AC-4CC5-D7E0-21AD-F136DCDE526F}"/>
              </a:ext>
              <a:ext uri="{C183D7F6-B498-43B3-948B-1728B52AA6E4}">
                <adec:decorative xmlns:adec="http://schemas.microsoft.com/office/drawing/2017/decorative" val="1"/>
              </a:ext>
            </a:extLst>
          </p:cNvPr>
          <p:cNvCxnSpPr>
            <a:cxnSpLocks/>
            <a:stCxn id="4" idx="2"/>
            <a:endCxn id="10" idx="0"/>
          </p:cNvCxnSpPr>
          <p:nvPr userDrawn="1"/>
        </p:nvCxnSpPr>
        <p:spPr>
          <a:xfrm rot="16200000" flipH="1">
            <a:off x="8381606" y="-170027"/>
            <a:ext cx="353778" cy="4924991"/>
          </a:xfrm>
          <a:prstGeom prst="bent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186A8-51D5-C252-4377-0805EFE7189A}"/>
              </a:ext>
              <a:ext uri="{C183D7F6-B498-43B3-948B-1728B52AA6E4}">
                <adec:decorative xmlns:adec="http://schemas.microsoft.com/office/drawing/2017/decorative" val="1"/>
              </a:ext>
            </a:extLst>
          </p:cNvPr>
          <p:cNvSpPr/>
          <p:nvPr userDrawn="1"/>
        </p:nvSpPr>
        <p:spPr>
          <a:xfrm>
            <a:off x="0" y="1232450"/>
            <a:ext cx="12192000" cy="5670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92;p62">
            <a:extLst>
              <a:ext uri="{FF2B5EF4-FFF2-40B4-BE49-F238E27FC236}">
                <a16:creationId xmlns:a16="http://schemas.microsoft.com/office/drawing/2014/main" id="{DFE418DA-E70E-E24C-9098-665E9A3BF7CA}"/>
              </a:ext>
            </a:extLst>
          </p:cNvPr>
          <p:cNvSpPr txBox="1">
            <a:spLocks noGrp="1"/>
          </p:cNvSpPr>
          <p:nvPr>
            <p:ph type="title"/>
          </p:nvPr>
        </p:nvSpPr>
        <p:spPr>
          <a:xfrm>
            <a:off x="465872" y="202020"/>
            <a:ext cx="1121439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bg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7C0A002F-A03A-AC44-B905-B08DBF082F69}"/>
              </a:ext>
            </a:extLst>
          </p:cNvPr>
          <p:cNvSpPr txBox="1"/>
          <p:nvPr userDrawn="1"/>
        </p:nvSpPr>
        <p:spPr>
          <a:xfrm>
            <a:off x="2160104" y="1895061"/>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spTree>
    <p:extLst>
      <p:ext uri="{BB962C8B-B14F-4D97-AF65-F5344CB8AC3E}">
        <p14:creationId xmlns:p14="http://schemas.microsoft.com/office/powerpoint/2010/main" val="101896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_01 (yellow)_layout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92;p62">
            <a:extLst>
              <a:ext uri="{FF2B5EF4-FFF2-40B4-BE49-F238E27FC236}">
                <a16:creationId xmlns:a16="http://schemas.microsoft.com/office/drawing/2014/main" id="{80AF6640-F67D-654D-90B0-E33E0E4A30C0}"/>
              </a:ext>
            </a:extLst>
          </p:cNvPr>
          <p:cNvSpPr txBox="1">
            <a:spLocks noGrp="1"/>
          </p:cNvSpPr>
          <p:nvPr>
            <p:ph type="title"/>
          </p:nvPr>
        </p:nvSpPr>
        <p:spPr>
          <a:xfrm>
            <a:off x="2228336" y="202020"/>
            <a:ext cx="9647915"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rgbClr val="26226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10" name="Text Placeholder 5">
            <a:extLst>
              <a:ext uri="{FF2B5EF4-FFF2-40B4-BE49-F238E27FC236}">
                <a16:creationId xmlns:a16="http://schemas.microsoft.com/office/drawing/2014/main" id="{74AE1CBB-F5C8-534C-A3C7-E4F87EB3F68E}"/>
              </a:ext>
            </a:extLst>
          </p:cNvPr>
          <p:cNvSpPr>
            <a:spLocks noGrp="1"/>
          </p:cNvSpPr>
          <p:nvPr>
            <p:ph type="body" sz="quarter" idx="10" hasCustomPrompt="1"/>
          </p:nvPr>
        </p:nvSpPr>
        <p:spPr>
          <a:xfrm>
            <a:off x="2228335" y="1525950"/>
            <a:ext cx="4980847" cy="4503790"/>
          </a:xfrm>
          <a:prstGeom prst="rect">
            <a:avLst/>
          </a:prstGeom>
        </p:spPr>
        <p:txBody>
          <a:bodyPr/>
          <a:lstStyle>
            <a:lvl1pPr>
              <a:buNone/>
              <a:defRPr sz="1600">
                <a:solidFill>
                  <a:srgbClr val="616265"/>
                </a:solidFill>
              </a:defRPr>
            </a:lvl1pPr>
            <a:lvl2pPr>
              <a:defRPr sz="1600"/>
            </a:lvl2pPr>
            <a:lvl3pPr>
              <a:defRPr sz="1600"/>
            </a:lvl3pPr>
            <a:lvl4pPr>
              <a:defRPr sz="1600"/>
            </a:lvl4pPr>
            <a:lvl5pPr>
              <a:defRPr sz="1600"/>
            </a:lvl5pPr>
          </a:lstStyle>
          <a:p>
            <a:pPr lvl="0"/>
            <a:r>
              <a:rPr lang="en-US" dirty="0"/>
              <a:t>Click to edit text</a:t>
            </a:r>
          </a:p>
        </p:txBody>
      </p:sp>
      <p:sp>
        <p:nvSpPr>
          <p:cNvPr id="2" name="TextBox 1">
            <a:extLst>
              <a:ext uri="{FF2B5EF4-FFF2-40B4-BE49-F238E27FC236}">
                <a16:creationId xmlns:a16="http://schemas.microsoft.com/office/drawing/2014/main" id="{876DC2D4-E786-3444-93E4-2B271E0229EA}"/>
              </a:ext>
            </a:extLst>
          </p:cNvPr>
          <p:cNvSpPr txBox="1"/>
          <p:nvPr userDrawn="1"/>
        </p:nvSpPr>
        <p:spPr>
          <a:xfrm>
            <a:off x="9992139" y="3193774"/>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spTree>
    <p:extLst>
      <p:ext uri="{BB962C8B-B14F-4D97-AF65-F5344CB8AC3E}">
        <p14:creationId xmlns:p14="http://schemas.microsoft.com/office/powerpoint/2010/main" val="199963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_01 (yellow)_layout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92;p62">
            <a:extLst>
              <a:ext uri="{FF2B5EF4-FFF2-40B4-BE49-F238E27FC236}">
                <a16:creationId xmlns:a16="http://schemas.microsoft.com/office/drawing/2014/main" id="{869A23C4-AECD-5B48-BF0F-A8CF2D4095C4}"/>
              </a:ext>
            </a:extLst>
          </p:cNvPr>
          <p:cNvSpPr txBox="1">
            <a:spLocks noGrp="1"/>
          </p:cNvSpPr>
          <p:nvPr>
            <p:ph type="title"/>
          </p:nvPr>
        </p:nvSpPr>
        <p:spPr>
          <a:xfrm>
            <a:off x="465872" y="745359"/>
            <a:ext cx="10922733"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rgbClr val="26226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11" name="Text Placeholder 5">
            <a:extLst>
              <a:ext uri="{FF2B5EF4-FFF2-40B4-BE49-F238E27FC236}">
                <a16:creationId xmlns:a16="http://schemas.microsoft.com/office/drawing/2014/main" id="{89203971-2B47-3547-861B-2D0B3014D978}"/>
              </a:ext>
            </a:extLst>
          </p:cNvPr>
          <p:cNvSpPr>
            <a:spLocks noGrp="1"/>
          </p:cNvSpPr>
          <p:nvPr>
            <p:ph type="body" sz="quarter" idx="10" hasCustomPrompt="1"/>
          </p:nvPr>
        </p:nvSpPr>
        <p:spPr>
          <a:xfrm>
            <a:off x="470928" y="1781370"/>
            <a:ext cx="5292605" cy="3656148"/>
          </a:xfrm>
          <a:prstGeom prst="rect">
            <a:avLst/>
          </a:prstGeom>
        </p:spPr>
        <p:txBody>
          <a:bodyPr/>
          <a:lstStyle>
            <a:lvl1pPr>
              <a:buNone/>
              <a:defRPr sz="1600">
                <a:solidFill>
                  <a:srgbClr val="616265"/>
                </a:solidFill>
              </a:defRPr>
            </a:lvl1pPr>
            <a:lvl2pPr>
              <a:defRPr sz="1600"/>
            </a:lvl2pPr>
            <a:lvl3pPr>
              <a:defRPr sz="1600"/>
            </a:lvl3pPr>
            <a:lvl4pPr>
              <a:defRPr sz="1600"/>
            </a:lvl4pPr>
            <a:lvl5pPr>
              <a:defRPr sz="1600"/>
            </a:lvl5pPr>
          </a:lstStyle>
          <a:p>
            <a:pPr lvl="0"/>
            <a:r>
              <a:rPr lang="en-US" dirty="0"/>
              <a:t>Click to edit text</a:t>
            </a:r>
          </a:p>
        </p:txBody>
      </p:sp>
      <p:sp>
        <p:nvSpPr>
          <p:cNvPr id="10" name="Text Placeholder 5">
            <a:extLst>
              <a:ext uri="{FF2B5EF4-FFF2-40B4-BE49-F238E27FC236}">
                <a16:creationId xmlns:a16="http://schemas.microsoft.com/office/drawing/2014/main" id="{B4F90297-4DD4-4241-A775-B5DF8006B8A0}"/>
              </a:ext>
            </a:extLst>
          </p:cNvPr>
          <p:cNvSpPr>
            <a:spLocks noGrp="1"/>
          </p:cNvSpPr>
          <p:nvPr>
            <p:ph type="body" sz="quarter" idx="11" hasCustomPrompt="1"/>
          </p:nvPr>
        </p:nvSpPr>
        <p:spPr>
          <a:xfrm>
            <a:off x="6096000" y="1781370"/>
            <a:ext cx="5292605" cy="3656148"/>
          </a:xfrm>
          <a:prstGeom prst="rect">
            <a:avLst/>
          </a:prstGeom>
        </p:spPr>
        <p:txBody>
          <a:bodyPr/>
          <a:lstStyle>
            <a:lvl1pPr>
              <a:buNone/>
              <a:defRPr sz="1600">
                <a:solidFill>
                  <a:srgbClr val="616265"/>
                </a:solidFill>
              </a:defRPr>
            </a:lvl1pPr>
            <a:lvl2pPr>
              <a:defRPr sz="1600"/>
            </a:lvl2pPr>
            <a:lvl3pPr>
              <a:defRPr sz="16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60149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_01 (yellow)_layout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92;p62">
            <a:extLst>
              <a:ext uri="{FF2B5EF4-FFF2-40B4-BE49-F238E27FC236}">
                <a16:creationId xmlns:a16="http://schemas.microsoft.com/office/drawing/2014/main" id="{A3363508-D7C2-0D4F-B151-FC1C39F7C044}"/>
              </a:ext>
            </a:extLst>
          </p:cNvPr>
          <p:cNvSpPr txBox="1">
            <a:spLocks noGrp="1"/>
          </p:cNvSpPr>
          <p:nvPr>
            <p:ph type="title"/>
          </p:nvPr>
        </p:nvSpPr>
        <p:spPr>
          <a:xfrm>
            <a:off x="6528939" y="623394"/>
            <a:ext cx="5399238" cy="435356"/>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rgbClr val="26226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A67CB898-19A9-4641-A7D4-35346657E0AA}"/>
              </a:ext>
            </a:extLst>
          </p:cNvPr>
          <p:cNvSpPr txBox="1"/>
          <p:nvPr userDrawn="1"/>
        </p:nvSpPr>
        <p:spPr>
          <a:xfrm>
            <a:off x="8918713" y="6785113"/>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sp>
        <p:nvSpPr>
          <p:cNvPr id="10" name="Text Placeholder 5">
            <a:extLst>
              <a:ext uri="{FF2B5EF4-FFF2-40B4-BE49-F238E27FC236}">
                <a16:creationId xmlns:a16="http://schemas.microsoft.com/office/drawing/2014/main" id="{33DAC09C-07C7-6B4A-A868-88029300461C}"/>
              </a:ext>
            </a:extLst>
          </p:cNvPr>
          <p:cNvSpPr>
            <a:spLocks noGrp="1"/>
          </p:cNvSpPr>
          <p:nvPr>
            <p:ph type="body" sz="quarter" idx="10" hasCustomPrompt="1"/>
          </p:nvPr>
        </p:nvSpPr>
        <p:spPr>
          <a:xfrm>
            <a:off x="6528939" y="1525950"/>
            <a:ext cx="5399238" cy="4503790"/>
          </a:xfrm>
          <a:prstGeom prst="rect">
            <a:avLst/>
          </a:prstGeom>
        </p:spPr>
        <p:txBody>
          <a:bodyPr/>
          <a:lstStyle>
            <a:lvl1pPr>
              <a:buNone/>
              <a:defRPr sz="1600">
                <a:solidFill>
                  <a:srgbClr val="616265"/>
                </a:solidFill>
              </a:defRPr>
            </a:lvl1pPr>
            <a:lvl2pPr>
              <a:defRPr sz="1600"/>
            </a:lvl2pPr>
            <a:lvl3pPr>
              <a:defRPr sz="16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231481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92;p62">
            <a:extLst>
              <a:ext uri="{FF2B5EF4-FFF2-40B4-BE49-F238E27FC236}">
                <a16:creationId xmlns:a16="http://schemas.microsoft.com/office/drawing/2014/main" id="{DFE418DA-E70E-E24C-9098-665E9A3BF7CA}"/>
              </a:ext>
            </a:extLst>
          </p:cNvPr>
          <p:cNvSpPr txBox="1">
            <a:spLocks noGrp="1"/>
          </p:cNvSpPr>
          <p:nvPr>
            <p:ph type="title"/>
          </p:nvPr>
        </p:nvSpPr>
        <p:spPr>
          <a:xfrm>
            <a:off x="465872" y="202020"/>
            <a:ext cx="1121439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bg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12" name="Text Placeholder 5">
            <a:extLst>
              <a:ext uri="{FF2B5EF4-FFF2-40B4-BE49-F238E27FC236}">
                <a16:creationId xmlns:a16="http://schemas.microsoft.com/office/drawing/2014/main" id="{49FAD06B-8046-4746-9B5C-D8E411EF1804}"/>
              </a:ext>
            </a:extLst>
          </p:cNvPr>
          <p:cNvSpPr>
            <a:spLocks noGrp="1"/>
          </p:cNvSpPr>
          <p:nvPr>
            <p:ph type="body" sz="quarter" idx="10" hasCustomPrompt="1"/>
          </p:nvPr>
        </p:nvSpPr>
        <p:spPr>
          <a:xfrm>
            <a:off x="470928" y="1592210"/>
            <a:ext cx="5292605" cy="612775"/>
          </a:xfrm>
          <a:prstGeom prst="rect">
            <a:avLst/>
          </a:prstGeom>
        </p:spPr>
        <p:txBody>
          <a:bodyPr/>
          <a:lstStyle>
            <a:lvl1pPr>
              <a:buNone/>
              <a:defRPr sz="1600">
                <a:solidFill>
                  <a:srgbClr val="616265"/>
                </a:solidFill>
              </a:defRPr>
            </a:lvl1pPr>
            <a:lvl2pPr>
              <a:defRPr sz="1600"/>
            </a:lvl2pPr>
            <a:lvl3pPr>
              <a:defRPr sz="1600"/>
            </a:lvl3pPr>
            <a:lvl4pPr>
              <a:defRPr sz="1600"/>
            </a:lvl4pPr>
            <a:lvl5pPr>
              <a:defRPr sz="1600"/>
            </a:lvl5pPr>
          </a:lstStyle>
          <a:p>
            <a:pPr lvl="0"/>
            <a:r>
              <a:rPr lang="en-US" dirty="0"/>
              <a:t>Click to edit text</a:t>
            </a:r>
          </a:p>
        </p:txBody>
      </p:sp>
      <p:sp>
        <p:nvSpPr>
          <p:cNvPr id="13" name="Text Placeholder 5">
            <a:extLst>
              <a:ext uri="{FF2B5EF4-FFF2-40B4-BE49-F238E27FC236}">
                <a16:creationId xmlns:a16="http://schemas.microsoft.com/office/drawing/2014/main" id="{4730ED56-2F80-4041-8763-73F4C736AA70}"/>
              </a:ext>
            </a:extLst>
          </p:cNvPr>
          <p:cNvSpPr>
            <a:spLocks noGrp="1"/>
          </p:cNvSpPr>
          <p:nvPr>
            <p:ph type="body" sz="quarter" idx="11" hasCustomPrompt="1"/>
          </p:nvPr>
        </p:nvSpPr>
        <p:spPr>
          <a:xfrm>
            <a:off x="6387661" y="1592210"/>
            <a:ext cx="5292605" cy="612775"/>
          </a:xfrm>
          <a:prstGeom prst="rect">
            <a:avLst/>
          </a:prstGeom>
        </p:spPr>
        <p:txBody>
          <a:bodyPr/>
          <a:lstStyle>
            <a:lvl1pPr>
              <a:buNone/>
              <a:defRPr sz="1600">
                <a:solidFill>
                  <a:srgbClr val="616265"/>
                </a:solidFill>
              </a:defRPr>
            </a:lvl1pPr>
            <a:lvl2pPr>
              <a:defRPr sz="1600"/>
            </a:lvl2pPr>
            <a:lvl3pPr>
              <a:defRPr sz="1600"/>
            </a:lvl3pPr>
            <a:lvl4pPr>
              <a:defRPr sz="1600"/>
            </a:lvl4pPr>
            <a:lvl5pPr>
              <a:defRPr sz="1600"/>
            </a:lvl5pPr>
          </a:lstStyle>
          <a:p>
            <a:pPr lvl="0"/>
            <a:r>
              <a:rPr lang="en-US" dirty="0"/>
              <a:t>Click to edit text</a:t>
            </a:r>
          </a:p>
        </p:txBody>
      </p:sp>
      <p:sp>
        <p:nvSpPr>
          <p:cNvPr id="2" name="TextBox 1">
            <a:extLst>
              <a:ext uri="{FF2B5EF4-FFF2-40B4-BE49-F238E27FC236}">
                <a16:creationId xmlns:a16="http://schemas.microsoft.com/office/drawing/2014/main" id="{7C0A002F-A03A-AC44-B905-B08DBF082F69}"/>
              </a:ext>
            </a:extLst>
          </p:cNvPr>
          <p:cNvSpPr txBox="1"/>
          <p:nvPr userDrawn="1"/>
        </p:nvSpPr>
        <p:spPr>
          <a:xfrm>
            <a:off x="2160104" y="1895061"/>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spTree>
    <p:extLst>
      <p:ext uri="{BB962C8B-B14F-4D97-AF65-F5344CB8AC3E}">
        <p14:creationId xmlns:p14="http://schemas.microsoft.com/office/powerpoint/2010/main" val="403127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_01 (yellow)_divd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0;p79">
            <a:extLst>
              <a:ext uri="{FF2B5EF4-FFF2-40B4-BE49-F238E27FC236}">
                <a16:creationId xmlns:a16="http://schemas.microsoft.com/office/drawing/2014/main" id="{1CEE82C3-5C15-EF45-A192-7240ACBBD4B3}"/>
              </a:ext>
            </a:extLst>
          </p:cNvPr>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ts val="3999"/>
              </a:lnSpc>
              <a:spcBef>
                <a:spcPts val="0"/>
              </a:spcBef>
              <a:spcAft>
                <a:spcPts val="0"/>
              </a:spcAft>
              <a:buClr>
                <a:schemeClr val="lt1"/>
              </a:buClr>
              <a:buSzPts val="3599"/>
              <a:buFont typeface="Arial"/>
              <a:buNone/>
              <a:defRPr sz="3599" b="1" i="0" u="none" strike="noStrike" cap="none">
                <a:solidFill>
                  <a:schemeClr val="bg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43FCCA3F-BEED-784F-B27F-C9F317A2C64E}"/>
              </a:ext>
            </a:extLst>
          </p:cNvPr>
          <p:cNvSpPr txBox="1"/>
          <p:nvPr userDrawn="1"/>
        </p:nvSpPr>
        <p:spPr>
          <a:xfrm>
            <a:off x="9369287" y="887896"/>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8" name="Graphic 7">
            <a:extLst>
              <a:ext uri="{FF2B5EF4-FFF2-40B4-BE49-F238E27FC236}">
                <a16:creationId xmlns:a16="http://schemas.microsoft.com/office/drawing/2014/main" id="{D17CC9C4-2263-4A46-B5FB-C7268343DB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82709" y="5915341"/>
            <a:ext cx="2519681" cy="383857"/>
          </a:xfrm>
          <a:prstGeom prst="rect">
            <a:avLst/>
          </a:prstGeom>
        </p:spPr>
      </p:pic>
    </p:spTree>
    <p:extLst>
      <p:ext uri="{BB962C8B-B14F-4D97-AF65-F5344CB8AC3E}">
        <p14:creationId xmlns:p14="http://schemas.microsoft.com/office/powerpoint/2010/main" val="394379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_01 (yellow)_divd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0;p79">
            <a:extLst>
              <a:ext uri="{FF2B5EF4-FFF2-40B4-BE49-F238E27FC236}">
                <a16:creationId xmlns:a16="http://schemas.microsoft.com/office/drawing/2014/main" id="{1CEE82C3-5C15-EF45-A192-7240ACBBD4B3}"/>
              </a:ext>
            </a:extLst>
          </p:cNvPr>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ts val="3999"/>
              </a:lnSpc>
              <a:spcBef>
                <a:spcPts val="0"/>
              </a:spcBef>
              <a:spcAft>
                <a:spcPts val="0"/>
              </a:spcAft>
              <a:buClr>
                <a:schemeClr val="lt1"/>
              </a:buClr>
              <a:buSzPts val="3599"/>
              <a:buFont typeface="Arial"/>
              <a:buNone/>
              <a:defRPr sz="3599" b="1" i="0" u="none" strike="noStrike" cap="none">
                <a:solidFill>
                  <a:schemeClr val="bg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43FCCA3F-BEED-784F-B27F-C9F317A2C64E}"/>
              </a:ext>
            </a:extLst>
          </p:cNvPr>
          <p:cNvSpPr txBox="1"/>
          <p:nvPr userDrawn="1"/>
        </p:nvSpPr>
        <p:spPr>
          <a:xfrm>
            <a:off x="9369287" y="887896"/>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8" name="Graphic 7">
            <a:extLst>
              <a:ext uri="{FF2B5EF4-FFF2-40B4-BE49-F238E27FC236}">
                <a16:creationId xmlns:a16="http://schemas.microsoft.com/office/drawing/2014/main" id="{D17CC9C4-2263-4A46-B5FB-C7268343DB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82709" y="5915341"/>
            <a:ext cx="2519681" cy="383857"/>
          </a:xfrm>
          <a:prstGeom prst="rect">
            <a:avLst/>
          </a:prstGeom>
        </p:spPr>
      </p:pic>
    </p:spTree>
    <p:extLst>
      <p:ext uri="{BB962C8B-B14F-4D97-AF65-F5344CB8AC3E}">
        <p14:creationId xmlns:p14="http://schemas.microsoft.com/office/powerpoint/2010/main" val="25136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_01 (yellow)_divd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0;p79">
            <a:extLst>
              <a:ext uri="{FF2B5EF4-FFF2-40B4-BE49-F238E27FC236}">
                <a16:creationId xmlns:a16="http://schemas.microsoft.com/office/drawing/2014/main" id="{1CEE82C3-5C15-EF45-A192-7240ACBBD4B3}"/>
              </a:ext>
            </a:extLst>
          </p:cNvPr>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ts val="3999"/>
              </a:lnSpc>
              <a:spcBef>
                <a:spcPts val="0"/>
              </a:spcBef>
              <a:spcAft>
                <a:spcPts val="0"/>
              </a:spcAft>
              <a:buClr>
                <a:schemeClr val="lt1"/>
              </a:buClr>
              <a:buSzPts val="3599"/>
              <a:buFont typeface="Arial"/>
              <a:buNone/>
              <a:defRPr sz="3599" b="1" i="0" u="none" strike="noStrike" cap="none">
                <a:solidFill>
                  <a:schemeClr val="bg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43FCCA3F-BEED-784F-B27F-C9F317A2C64E}"/>
              </a:ext>
            </a:extLst>
          </p:cNvPr>
          <p:cNvSpPr txBox="1"/>
          <p:nvPr userDrawn="1"/>
        </p:nvSpPr>
        <p:spPr>
          <a:xfrm>
            <a:off x="9369287" y="887896"/>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8" name="Graphic 7">
            <a:extLst>
              <a:ext uri="{FF2B5EF4-FFF2-40B4-BE49-F238E27FC236}">
                <a16:creationId xmlns:a16="http://schemas.microsoft.com/office/drawing/2014/main" id="{D17CC9C4-2263-4A46-B5FB-C7268343DB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82709" y="5915341"/>
            <a:ext cx="2519681" cy="383857"/>
          </a:xfrm>
          <a:prstGeom prst="rect">
            <a:avLst/>
          </a:prstGeom>
        </p:spPr>
      </p:pic>
    </p:spTree>
    <p:extLst>
      <p:ext uri="{BB962C8B-B14F-4D97-AF65-F5344CB8AC3E}">
        <p14:creationId xmlns:p14="http://schemas.microsoft.com/office/powerpoint/2010/main" val="124996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_01 (yellow)_divd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0;p79">
            <a:extLst>
              <a:ext uri="{FF2B5EF4-FFF2-40B4-BE49-F238E27FC236}">
                <a16:creationId xmlns:a16="http://schemas.microsoft.com/office/drawing/2014/main" id="{1CEE82C3-5C15-EF45-A192-7240ACBBD4B3}"/>
              </a:ext>
            </a:extLst>
          </p:cNvPr>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ts val="3999"/>
              </a:lnSpc>
              <a:spcBef>
                <a:spcPts val="0"/>
              </a:spcBef>
              <a:spcAft>
                <a:spcPts val="0"/>
              </a:spcAft>
              <a:buClr>
                <a:schemeClr val="lt1"/>
              </a:buClr>
              <a:buSzPts val="3599"/>
              <a:buFont typeface="Arial"/>
              <a:buNone/>
              <a:defRPr sz="3599" b="1"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43FCCA3F-BEED-784F-B27F-C9F317A2C64E}"/>
              </a:ext>
            </a:extLst>
          </p:cNvPr>
          <p:cNvSpPr txBox="1"/>
          <p:nvPr userDrawn="1"/>
        </p:nvSpPr>
        <p:spPr>
          <a:xfrm>
            <a:off x="9369287" y="887896"/>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4" name="Graphic 3">
            <a:extLst>
              <a:ext uri="{FF2B5EF4-FFF2-40B4-BE49-F238E27FC236}">
                <a16:creationId xmlns:a16="http://schemas.microsoft.com/office/drawing/2014/main" id="{4E05A5B8-08DD-4E4F-BD96-24D36ACE38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8317" y="5914671"/>
            <a:ext cx="2524073" cy="384527"/>
          </a:xfrm>
          <a:prstGeom prst="rect">
            <a:avLst/>
          </a:prstGeom>
        </p:spPr>
      </p:pic>
    </p:spTree>
    <p:extLst>
      <p:ext uri="{BB962C8B-B14F-4D97-AF65-F5344CB8AC3E}">
        <p14:creationId xmlns:p14="http://schemas.microsoft.com/office/powerpoint/2010/main" val="258235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_01 (yellow)_divd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0;p79">
            <a:extLst>
              <a:ext uri="{FF2B5EF4-FFF2-40B4-BE49-F238E27FC236}">
                <a16:creationId xmlns:a16="http://schemas.microsoft.com/office/drawing/2014/main" id="{1CEE82C3-5C15-EF45-A192-7240ACBBD4B3}"/>
              </a:ext>
            </a:extLst>
          </p:cNvPr>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ts val="3999"/>
              </a:lnSpc>
              <a:spcBef>
                <a:spcPts val="0"/>
              </a:spcBef>
              <a:spcAft>
                <a:spcPts val="0"/>
              </a:spcAft>
              <a:buClr>
                <a:schemeClr val="lt1"/>
              </a:buClr>
              <a:buSzPts val="3599"/>
              <a:buFont typeface="Arial"/>
              <a:buNone/>
              <a:defRPr sz="3599" b="1"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43FCCA3F-BEED-784F-B27F-C9F317A2C64E}"/>
              </a:ext>
            </a:extLst>
          </p:cNvPr>
          <p:cNvSpPr txBox="1"/>
          <p:nvPr userDrawn="1"/>
        </p:nvSpPr>
        <p:spPr>
          <a:xfrm>
            <a:off x="9369287" y="887896"/>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4" name="Graphic 3">
            <a:extLst>
              <a:ext uri="{FF2B5EF4-FFF2-40B4-BE49-F238E27FC236}">
                <a16:creationId xmlns:a16="http://schemas.microsoft.com/office/drawing/2014/main" id="{4E05A5B8-08DD-4E4F-BD96-24D36ACE38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8317" y="5914671"/>
            <a:ext cx="2524073" cy="384527"/>
          </a:xfrm>
          <a:prstGeom prst="rect">
            <a:avLst/>
          </a:prstGeom>
        </p:spPr>
      </p:pic>
    </p:spTree>
    <p:extLst>
      <p:ext uri="{BB962C8B-B14F-4D97-AF65-F5344CB8AC3E}">
        <p14:creationId xmlns:p14="http://schemas.microsoft.com/office/powerpoint/2010/main" val="324838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_01 (yellow)_divd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0;p79">
            <a:extLst>
              <a:ext uri="{FF2B5EF4-FFF2-40B4-BE49-F238E27FC236}">
                <a16:creationId xmlns:a16="http://schemas.microsoft.com/office/drawing/2014/main" id="{1CEE82C3-5C15-EF45-A192-7240ACBBD4B3}"/>
              </a:ext>
            </a:extLst>
          </p:cNvPr>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ts val="3999"/>
              </a:lnSpc>
              <a:spcBef>
                <a:spcPts val="0"/>
              </a:spcBef>
              <a:spcAft>
                <a:spcPts val="0"/>
              </a:spcAft>
              <a:buClr>
                <a:schemeClr val="lt1"/>
              </a:buClr>
              <a:buSzPts val="3599"/>
              <a:buFont typeface="Arial"/>
              <a:buNone/>
              <a:defRPr sz="3599" b="1"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dirty="0"/>
          </a:p>
        </p:txBody>
      </p:sp>
      <p:sp>
        <p:nvSpPr>
          <p:cNvPr id="2" name="TextBox 1">
            <a:extLst>
              <a:ext uri="{FF2B5EF4-FFF2-40B4-BE49-F238E27FC236}">
                <a16:creationId xmlns:a16="http://schemas.microsoft.com/office/drawing/2014/main" id="{43FCCA3F-BEED-784F-B27F-C9F317A2C64E}"/>
              </a:ext>
            </a:extLst>
          </p:cNvPr>
          <p:cNvSpPr txBox="1"/>
          <p:nvPr userDrawn="1"/>
        </p:nvSpPr>
        <p:spPr>
          <a:xfrm>
            <a:off x="9369287" y="887896"/>
            <a:ext cx="0" cy="0"/>
          </a:xfrm>
          <a:prstGeom prst="rect">
            <a:avLst/>
          </a:prstGeom>
          <a:noFill/>
          <a:ln>
            <a:noFill/>
          </a:ln>
        </p:spPr>
        <p:txBody>
          <a:bodyPr spcFirstLastPara="1" wrap="none" lIns="0" tIns="0" rIns="0" bIns="0" rtlCol="0" anchor="b" anchorCtr="0">
            <a:noAutofit/>
          </a:bodyPr>
          <a:lstStyle/>
          <a:p>
            <a:pPr marL="0" indent="0" algn="ctr">
              <a:lnSpc>
                <a:spcPct val="100000"/>
              </a:lnSpc>
              <a:buClr>
                <a:srgbClr val="000000"/>
              </a:buClr>
              <a:buSzPts val="4000"/>
              <a:buNone/>
            </a:pPr>
            <a:endParaRPr lang="en-US" sz="3200" u="sng" dirty="0"/>
          </a:p>
        </p:txBody>
      </p:sp>
      <p:pic>
        <p:nvPicPr>
          <p:cNvPr id="4" name="Graphic 3">
            <a:extLst>
              <a:ext uri="{FF2B5EF4-FFF2-40B4-BE49-F238E27FC236}">
                <a16:creationId xmlns:a16="http://schemas.microsoft.com/office/drawing/2014/main" id="{4E05A5B8-08DD-4E4F-BD96-24D36ACE38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8317" y="5914671"/>
            <a:ext cx="2524073" cy="384527"/>
          </a:xfrm>
          <a:prstGeom prst="rect">
            <a:avLst/>
          </a:prstGeom>
        </p:spPr>
      </p:pic>
    </p:spTree>
    <p:extLst>
      <p:ext uri="{BB962C8B-B14F-4D97-AF65-F5344CB8AC3E}">
        <p14:creationId xmlns:p14="http://schemas.microsoft.com/office/powerpoint/2010/main" val="8980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a:extLst>
              <a:ext uri="{FF2B5EF4-FFF2-40B4-BE49-F238E27FC236}">
                <a16:creationId xmlns:a16="http://schemas.microsoft.com/office/drawing/2014/main" id="{F4B27811-DA92-CF5D-E570-F9CEA979E517}"/>
              </a:ext>
            </a:extLst>
          </p:cNvPr>
          <p:cNvSpPr>
            <a:spLocks noGrp="1"/>
          </p:cNvSpPr>
          <p:nvPr>
            <p:ph type="title"/>
          </p:nvPr>
        </p:nvSpPr>
        <p:spPr/>
        <p:txBody>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957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_01 (yellow)_layo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C4B79-2780-DB56-7A7D-7B951EE5C505}"/>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a:extLst>
              <a:ext uri="{FF2B5EF4-FFF2-40B4-BE49-F238E27FC236}">
                <a16:creationId xmlns:a16="http://schemas.microsoft.com/office/drawing/2014/main" id="{F4B27811-DA92-CF5D-E570-F9CEA979E517}"/>
              </a:ext>
            </a:extLst>
          </p:cNvPr>
          <p:cNvSpPr>
            <a:spLocks noGrp="1"/>
          </p:cNvSpPr>
          <p:nvPr>
            <p:ph type="title"/>
          </p:nvPr>
        </p:nvSpPr>
        <p:spPr/>
        <p:txBody>
          <a:bodyPr/>
          <a:lstStyle>
            <a:lvl1pPr>
              <a:defRPr sz="3200">
                <a:solidFill>
                  <a:schemeClr val="bg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2BD834DA-321E-AA6F-F7A6-D4ADBFAA551F}"/>
              </a:ext>
              <a:ext uri="{C183D7F6-B498-43B3-948B-1728B52AA6E4}">
                <adec:decorative xmlns:adec="http://schemas.microsoft.com/office/drawing/2017/decorative" val="1"/>
              </a:ext>
            </a:extLst>
          </p:cNvPr>
          <p:cNvCxnSpPr>
            <a:cxnSpLocks/>
          </p:cNvCxnSpPr>
          <p:nvPr userDrawn="1"/>
        </p:nvCxnSpPr>
        <p:spPr>
          <a:xfrm>
            <a:off x="6096000" y="1230786"/>
            <a:ext cx="0" cy="31020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66A55BD-FB79-4214-9835-7AD86820EC60}"/>
              </a:ext>
            </a:extLst>
          </p:cNvPr>
          <p:cNvSpPr/>
          <p:nvPr userDrawn="1"/>
        </p:nvSpPr>
        <p:spPr>
          <a:xfrm>
            <a:off x="3406942" y="1380919"/>
            <a:ext cx="5378116" cy="734661"/>
          </a:xfrm>
          <a:prstGeom prst="rect">
            <a:avLst/>
          </a:prstGeom>
          <a:solidFill>
            <a:schemeClr val="accent5">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6" name="Rectangle 5">
            <a:extLst>
              <a:ext uri="{FF2B5EF4-FFF2-40B4-BE49-F238E27FC236}">
                <a16:creationId xmlns:a16="http://schemas.microsoft.com/office/drawing/2014/main" id="{210FB936-72E7-07BD-B5A8-8B97F8EBC55D}"/>
              </a:ext>
            </a:extLst>
          </p:cNvPr>
          <p:cNvSpPr/>
          <p:nvPr userDrawn="1"/>
        </p:nvSpPr>
        <p:spPr>
          <a:xfrm>
            <a:off x="994132" y="2477669"/>
            <a:ext cx="4484249" cy="1399209"/>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14673C-8D13-2E3F-2ACA-A33BE437F4EC}"/>
              </a:ext>
            </a:extLst>
          </p:cNvPr>
          <p:cNvSpPr txBox="1"/>
          <p:nvPr userDrawn="1"/>
        </p:nvSpPr>
        <p:spPr>
          <a:xfrm>
            <a:off x="709023" y="4026724"/>
            <a:ext cx="4769358" cy="2358190"/>
          </a:xfrm>
          <a:prstGeom prst="rect">
            <a:avLst/>
          </a:prstGeom>
          <a:noFill/>
          <a:ln>
            <a:noFill/>
          </a:ln>
        </p:spPr>
        <p:txBody>
          <a:bodyPr spcFirstLastPara="1" wrap="square" lIns="0" tIns="0" rIns="0" bIns="0" rtlCol="0" anchor="t" anchorCtr="0">
            <a:noAutofit/>
          </a:bodyPr>
          <a:lstStyle/>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924314D-A868-65D0-1009-1AD51D0D1750}"/>
              </a:ext>
            </a:extLst>
          </p:cNvPr>
          <p:cNvSpPr/>
          <p:nvPr userDrawn="1"/>
        </p:nvSpPr>
        <p:spPr>
          <a:xfrm>
            <a:off x="6713620" y="2479289"/>
            <a:ext cx="4484250" cy="1415823"/>
          </a:xfrm>
          <a:prstGeom prst="rect">
            <a:avLst/>
          </a:prstGeom>
          <a:solidFill>
            <a:schemeClr val="tx2"/>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316094"/>
              </a:buClr>
              <a:buSzTx/>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E01A95C2-6584-5CB8-6F00-DAF7F1C4CD7A}"/>
              </a:ext>
            </a:extLst>
          </p:cNvPr>
          <p:cNvSpPr txBox="1"/>
          <p:nvPr userDrawn="1"/>
        </p:nvSpPr>
        <p:spPr>
          <a:xfrm>
            <a:off x="6435049" y="4026724"/>
            <a:ext cx="5268148" cy="2629256"/>
          </a:xfrm>
          <a:prstGeom prst="rect">
            <a:avLst/>
          </a:prstGeom>
          <a:noFill/>
          <a:ln>
            <a:noFill/>
          </a:ln>
        </p:spPr>
        <p:txBody>
          <a:bodyPr spcFirstLastPara="1" wrap="square" lIns="0" tIns="0" rIns="0" bIns="0" rtlCol="0" anchor="t" anchorCtr="0">
            <a:noAutofit/>
          </a:bodyPr>
          <a:lstStyle/>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cxnSp>
        <p:nvCxnSpPr>
          <p:cNvPr id="10" name="Connector: Elbow 9">
            <a:extLst>
              <a:ext uri="{FF2B5EF4-FFF2-40B4-BE49-F238E27FC236}">
                <a16:creationId xmlns:a16="http://schemas.microsoft.com/office/drawing/2014/main" id="{D4AC39EF-DF93-6082-EE4A-47FC903DC1B5}"/>
              </a:ext>
              <a:ext uri="{C183D7F6-B498-43B3-948B-1728B52AA6E4}">
                <adec:decorative xmlns:adec="http://schemas.microsoft.com/office/drawing/2017/decorative" val="1"/>
              </a:ext>
            </a:extLst>
          </p:cNvPr>
          <p:cNvCxnSpPr>
            <a:cxnSpLocks/>
            <a:stCxn id="5" idx="2"/>
            <a:endCxn id="6" idx="0"/>
          </p:cNvCxnSpPr>
          <p:nvPr userDrawn="1"/>
        </p:nvCxnSpPr>
        <p:spPr>
          <a:xfrm rot="5400000">
            <a:off x="4485085" y="866753"/>
            <a:ext cx="362089" cy="2859743"/>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5EC4FB99-BA66-1073-96B7-92BC8271C34C}"/>
              </a:ext>
              <a:ext uri="{C183D7F6-B498-43B3-948B-1728B52AA6E4}">
                <adec:decorative xmlns:adec="http://schemas.microsoft.com/office/drawing/2017/decorative" val="1"/>
              </a:ext>
            </a:extLst>
          </p:cNvPr>
          <p:cNvCxnSpPr>
            <a:cxnSpLocks/>
            <a:stCxn id="5" idx="2"/>
            <a:endCxn id="8" idx="0"/>
          </p:cNvCxnSpPr>
          <p:nvPr userDrawn="1"/>
        </p:nvCxnSpPr>
        <p:spPr>
          <a:xfrm rot="16200000" flipH="1">
            <a:off x="7344018" y="867561"/>
            <a:ext cx="363709" cy="2859745"/>
          </a:xfrm>
          <a:prstGeom prst="bentConnector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7322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g7540b3b5b6_0_152"/>
          <p:cNvSpPr txBox="1">
            <a:spLocks noGrp="1"/>
          </p:cNvSpPr>
          <p:nvPr>
            <p:ph type="title"/>
          </p:nvPr>
        </p:nvSpPr>
        <p:spPr>
          <a:xfrm>
            <a:off x="465872" y="380874"/>
            <a:ext cx="11262783" cy="5534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dirty="0"/>
          </a:p>
        </p:txBody>
      </p:sp>
      <p:sp>
        <p:nvSpPr>
          <p:cNvPr id="4" name="Text Placeholder 3">
            <a:extLst>
              <a:ext uri="{FF2B5EF4-FFF2-40B4-BE49-F238E27FC236}">
                <a16:creationId xmlns:a16="http://schemas.microsoft.com/office/drawing/2014/main" id="{B22CB387-0B07-6B4D-A422-51936A5263D9}"/>
              </a:ext>
            </a:extLst>
          </p:cNvPr>
          <p:cNvSpPr>
            <a:spLocks noGrp="1"/>
          </p:cNvSpPr>
          <p:nvPr>
            <p:ph type="body" idx="1"/>
          </p:nvPr>
        </p:nvSpPr>
        <p:spPr>
          <a:xfrm>
            <a:off x="466283" y="1216152"/>
            <a:ext cx="11263941" cy="417880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908898"/>
      </p:ext>
    </p:extLst>
  </p:cSld>
  <p:clrMap bg1="lt1" tx1="dk1" bg2="dk2" tx2="lt2" accent1="accent1" accent2="accent2" accent3="accent3" accent4="accent4" accent5="accent5" accent6="accent6" hlink="hlink" folHlink="folHlink"/>
  <p:sldLayoutIdLst>
    <p:sldLayoutId id="214748390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74590" marR="0" lvl="0" indent="-142846" algn="l" defTabSz="457109" rtl="0" eaLnBrk="1" fontAlgn="auto" latinLnBrk="0" hangingPunct="1">
        <a:lnSpc>
          <a:spcPct val="114000"/>
        </a:lnSpc>
        <a:spcBef>
          <a:spcPts val="0"/>
        </a:spcBef>
        <a:spcAft>
          <a:spcPts val="0"/>
        </a:spcAft>
        <a:buClr>
          <a:schemeClr val="tx1"/>
        </a:buClr>
        <a:buSzPct val="100000"/>
        <a:buFont typeface="Arial" panose="020B0604020202020204" pitchFamily="34" charset="0"/>
        <a:buChar char="•"/>
        <a:tabLst/>
        <a:defRPr sz="1600" b="0" i="0" u="none" strike="noStrike" cap="none" baseline="0">
          <a:solidFill>
            <a:srgbClr val="262261"/>
          </a:solidFill>
          <a:latin typeface="Arial"/>
          <a:ea typeface="Arial"/>
          <a:cs typeface="Arial"/>
          <a:sym typeface="Arial"/>
        </a:defRPr>
      </a:lvl1pPr>
      <a:lvl2pPr marL="457109" marR="0" lvl="1" indent="-260298"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1400" b="0" i="0" u="none" strike="noStrike" cap="none" baseline="0">
          <a:solidFill>
            <a:srgbClr val="262261"/>
          </a:solidFill>
          <a:latin typeface="Arial"/>
          <a:ea typeface="Arial"/>
          <a:cs typeface="Arial"/>
          <a:sym typeface="Arial"/>
        </a:defRPr>
      </a:lvl2pPr>
      <a:lvl3pPr marL="685663" marR="0" lvl="2" indent="-241252"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1200" b="0" i="0" u="none" strike="noStrike" cap="none" baseline="0">
          <a:solidFill>
            <a:srgbClr val="262261"/>
          </a:solidFill>
          <a:latin typeface="Arial"/>
          <a:ea typeface="Arial"/>
          <a:cs typeface="Arial"/>
          <a:sym typeface="Arial"/>
        </a:defRPr>
      </a:lvl3pPr>
      <a:lvl4pPr marL="914217" marR="0" lvl="3" indent="-190462"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1000" b="0" i="0" u="none" strike="noStrike" cap="none" baseline="0">
          <a:solidFill>
            <a:srgbClr val="262261"/>
          </a:solidFill>
          <a:latin typeface="Arial"/>
          <a:ea typeface="Arial"/>
          <a:cs typeface="Arial"/>
          <a:sym typeface="Arial"/>
        </a:defRPr>
      </a:lvl4pPr>
      <a:lvl5pPr marL="1025320" marR="0" lvl="4" indent="-142846" algn="l" defTabSz="457109" rtl="0" eaLnBrk="1" fontAlgn="auto" latinLnBrk="0" hangingPunct="1">
        <a:lnSpc>
          <a:spcPct val="114000"/>
        </a:lnSpc>
        <a:spcBef>
          <a:spcPts val="0"/>
        </a:spcBef>
        <a:spcAft>
          <a:spcPts val="0"/>
        </a:spcAft>
        <a:buClr>
          <a:srgbClr val="262260"/>
        </a:buClr>
        <a:buSzPct val="100000"/>
        <a:buFont typeface="Arial" panose="020B0604020202020204" pitchFamily="34" charset="0"/>
        <a:buChar char="•"/>
        <a:tabLst/>
        <a:defRPr sz="900" b="0" i="0" u="none" strike="noStrike" cap="none" baseline="0">
          <a:solidFill>
            <a:srgbClr val="26226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8"/>
        <p:cNvGrpSpPr/>
        <p:nvPr/>
      </p:nvGrpSpPr>
      <p:grpSpPr>
        <a:xfrm>
          <a:off x="0" y="0"/>
          <a:ext cx="0" cy="0"/>
          <a:chOff x="0" y="0"/>
          <a:chExt cx="0" cy="0"/>
        </a:xfrm>
      </p:grpSpPr>
      <p:sp>
        <p:nvSpPr>
          <p:cNvPr id="29" name="Google Shape;29;g7540b3b5b6_0_152"/>
          <p:cNvSpPr txBox="1">
            <a:spLocks noGrp="1"/>
          </p:cNvSpPr>
          <p:nvPr>
            <p:ph type="title"/>
          </p:nvPr>
        </p:nvSpPr>
        <p:spPr>
          <a:xfrm>
            <a:off x="465872" y="380873"/>
            <a:ext cx="11262783" cy="662481"/>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dirty="0"/>
          </a:p>
        </p:txBody>
      </p:sp>
      <p:sp>
        <p:nvSpPr>
          <p:cNvPr id="2" name="Text Placeholder 1">
            <a:extLst>
              <a:ext uri="{FF2B5EF4-FFF2-40B4-BE49-F238E27FC236}">
                <a16:creationId xmlns:a16="http://schemas.microsoft.com/office/drawing/2014/main" id="{D4E3DF9C-13D9-3645-ABA6-5C4C9672A81A}"/>
              </a:ext>
            </a:extLst>
          </p:cNvPr>
          <p:cNvSpPr>
            <a:spLocks noGrp="1"/>
          </p:cNvSpPr>
          <p:nvPr>
            <p:ph type="body" idx="1"/>
          </p:nvPr>
        </p:nvSpPr>
        <p:spPr>
          <a:xfrm>
            <a:off x="463532" y="1541048"/>
            <a:ext cx="11262783" cy="46359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0646272"/>
      </p:ext>
    </p:extLst>
  </p:cSld>
  <p:clrMap bg1="lt1" tx1="dk1" bg2="dk2" tx2="lt2" accent1="accent1" accent2="accent2" accent3="accent3" accent4="accent4" accent5="accent5" accent6="accent6" hlink="hlink" folHlink="folHlink"/>
  <p:sldLayoutIdLst>
    <p:sldLayoutId id="2147483945" r:id="rId1"/>
    <p:sldLayoutId id="2147483950" r:id="rId2"/>
    <p:sldLayoutId id="2147483951" r:id="rId3"/>
    <p:sldLayoutId id="2147483953" r:id="rId4"/>
    <p:sldLayoutId id="2147483954" r:id="rId5"/>
    <p:sldLayoutId id="2147483955" r:id="rId6"/>
    <p:sldLayoutId id="2147483946" r:id="rId7"/>
    <p:sldLayoutId id="2147483962" r:id="rId8"/>
    <p:sldLayoutId id="2147483961" r:id="rId9"/>
    <p:sldLayoutId id="2147483960" r:id="rId10"/>
    <p:sldLayoutId id="2147483959" r:id="rId11"/>
    <p:sldLayoutId id="2147483957" r:id="rId12"/>
    <p:sldLayoutId id="2147483958" r:id="rId13"/>
    <p:sldLayoutId id="2147483956" r:id="rId14"/>
    <p:sldLayoutId id="2147483947" r:id="rId15"/>
    <p:sldLayoutId id="2147483948" r:id="rId16"/>
    <p:sldLayoutId id="2147483949" r:id="rId17"/>
    <p:sldLayoutId id="214748396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defTabSz="457109" rtl="0" eaLnBrk="1" fontAlgn="auto" latinLnBrk="0" hangingPunct="1">
        <a:lnSpc>
          <a:spcPct val="90000"/>
        </a:lnSpc>
        <a:spcBef>
          <a:spcPts val="500"/>
        </a:spcBef>
        <a:spcAft>
          <a:spcPts val="0"/>
        </a:spcAft>
        <a:buClrTx/>
        <a:buSzTx/>
        <a:buFontTx/>
        <a:buNone/>
        <a:tabLst/>
        <a:defRPr sz="1600" b="0" i="0" u="none" strike="noStrike" cap="none">
          <a:solidFill>
            <a:srgbClr val="262261"/>
          </a:solidFill>
          <a:latin typeface="Arial"/>
          <a:ea typeface="Arial"/>
          <a:cs typeface="Arial"/>
          <a:sym typeface="Arial"/>
        </a:defRPr>
      </a:lvl1pPr>
      <a:lvl2pPr marL="342831" marR="0" lvl="1" indent="-114277" algn="l" defTabSz="457109" rtl="0" eaLnBrk="1" fontAlgn="auto" latinLnBrk="0" hangingPunct="1">
        <a:lnSpc>
          <a:spcPct val="90000"/>
        </a:lnSpc>
        <a:spcBef>
          <a:spcPts val="250"/>
        </a:spcBef>
        <a:spcAft>
          <a:spcPts val="0"/>
        </a:spcAft>
        <a:buClrTx/>
        <a:buSzTx/>
        <a:buFont typeface="Arial" panose="020B0604020202020204" pitchFamily="34" charset="0"/>
        <a:buChar char="•"/>
        <a:tabLst/>
        <a:defRPr sz="1600" b="0" i="0" u="none" strike="noStrike" cap="none" baseline="0">
          <a:solidFill>
            <a:srgbClr val="262261"/>
          </a:solidFill>
          <a:latin typeface="Arial"/>
          <a:ea typeface="Arial"/>
          <a:cs typeface="Arial"/>
          <a:sym typeface="Arial"/>
        </a:defRPr>
      </a:lvl2pPr>
      <a:lvl3pPr marL="571386" marR="0" lvl="2" indent="-114277" algn="l" defTabSz="457109" rtl="0" eaLnBrk="1" fontAlgn="auto" latinLnBrk="0" hangingPunct="1">
        <a:lnSpc>
          <a:spcPct val="90000"/>
        </a:lnSpc>
        <a:spcBef>
          <a:spcPts val="250"/>
        </a:spcBef>
        <a:spcAft>
          <a:spcPts val="0"/>
        </a:spcAft>
        <a:buClrTx/>
        <a:buSzTx/>
        <a:buFont typeface="Arial" panose="020B0604020202020204" pitchFamily="34" charset="0"/>
        <a:buChar char="•"/>
        <a:tabLst/>
        <a:defRPr sz="1600" b="0" i="0" u="none" strike="noStrike" cap="none" baseline="0">
          <a:solidFill>
            <a:srgbClr val="262261"/>
          </a:solidFill>
          <a:latin typeface="Arial"/>
          <a:ea typeface="Arial"/>
          <a:cs typeface="Arial"/>
          <a:sym typeface="Arial"/>
        </a:defRPr>
      </a:lvl3pPr>
      <a:lvl4pPr marL="799940" marR="0" lvl="3" indent="-114277" algn="l" defTabSz="457109" rtl="0" eaLnBrk="1" fontAlgn="auto" latinLnBrk="0" hangingPunct="1">
        <a:lnSpc>
          <a:spcPct val="90000"/>
        </a:lnSpc>
        <a:spcBef>
          <a:spcPts val="250"/>
        </a:spcBef>
        <a:spcAft>
          <a:spcPts val="0"/>
        </a:spcAft>
        <a:buClrTx/>
        <a:buSzTx/>
        <a:buFont typeface="Arial" panose="020B0604020202020204" pitchFamily="34" charset="0"/>
        <a:buChar char="•"/>
        <a:tabLst/>
        <a:defRPr sz="1600" b="0" i="0" u="none" strike="noStrike" cap="none" baseline="0">
          <a:solidFill>
            <a:srgbClr val="262261"/>
          </a:solidFill>
          <a:latin typeface="Arial"/>
          <a:ea typeface="Arial"/>
          <a:cs typeface="Arial"/>
          <a:sym typeface="Arial"/>
        </a:defRPr>
      </a:lvl4pPr>
      <a:lvl5pPr marL="1028494" marR="0" lvl="4" indent="-114277" algn="l" defTabSz="457109" rtl="0" eaLnBrk="1" fontAlgn="auto" latinLnBrk="0" hangingPunct="1">
        <a:lnSpc>
          <a:spcPct val="90000"/>
        </a:lnSpc>
        <a:spcBef>
          <a:spcPts val="250"/>
        </a:spcBef>
        <a:spcAft>
          <a:spcPts val="0"/>
        </a:spcAft>
        <a:buClrTx/>
        <a:buSzTx/>
        <a:buFont typeface="Arial" panose="020B0604020202020204" pitchFamily="34" charset="0"/>
        <a:buChar char="•"/>
        <a:tabLst/>
        <a:defRPr sz="1600" b="0" i="0" u="none" strike="noStrike" cap="none" baseline="0">
          <a:solidFill>
            <a:srgbClr val="26226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nexus.od.nih.gov/all/2016/09/16/clinical-trials-stewardship-and-transparency/"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D64219-AD02-7648-9C24-A81FE53B3F7F}"/>
              </a:ext>
            </a:extLst>
          </p:cNvPr>
          <p:cNvSpPr>
            <a:spLocks noGrp="1"/>
          </p:cNvSpPr>
          <p:nvPr>
            <p:ph type="title" idx="4294967295"/>
          </p:nvPr>
        </p:nvSpPr>
        <p:spPr>
          <a:xfrm>
            <a:off x="1069975" y="1960563"/>
            <a:ext cx="10323513" cy="1625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457109" rtl="0" eaLnBrk="1" fontAlgn="auto" latinLnBrk="0" hangingPunct="1">
              <a:lnSpc>
                <a:spcPct val="114000"/>
              </a:lnSpc>
              <a:spcBef>
                <a:spcPts val="0"/>
              </a:spcBef>
              <a:spcAft>
                <a:spcPts val="0"/>
              </a:spcAft>
              <a:buClr>
                <a:schemeClr val="lt1"/>
              </a:buClr>
              <a:buSzPts val="4320"/>
              <a:buFont typeface="Arial" panose="020B0604020202020204" pitchFamily="34" charset="0"/>
              <a:buNone/>
              <a:tabLst/>
              <a:defRPr/>
            </a:pPr>
            <a:r>
              <a:rPr kumimoji="0" lang="en-US" sz="4000" b="1" i="0" u="none" strike="noStrike" kern="0" cap="none" spc="0" normalizeH="0" baseline="0" noProof="0" dirty="0">
                <a:ln>
                  <a:noFill/>
                </a:ln>
                <a:solidFill>
                  <a:schemeClr val="bg1"/>
                </a:solidFill>
                <a:effectLst/>
                <a:uLnTx/>
                <a:uFillTx/>
                <a:latin typeface="Arial"/>
                <a:ea typeface="Arial"/>
                <a:cs typeface="Arial"/>
                <a:sym typeface="Arial"/>
              </a:rPr>
              <a:t>Ensuring a Robust NIH Clinical Trial Enterprise</a:t>
            </a:r>
          </a:p>
        </p:txBody>
      </p:sp>
      <p:sp>
        <p:nvSpPr>
          <p:cNvPr id="3" name="Text Placeholder 2">
            <a:extLst>
              <a:ext uri="{FF2B5EF4-FFF2-40B4-BE49-F238E27FC236}">
                <a16:creationId xmlns:a16="http://schemas.microsoft.com/office/drawing/2014/main" id="{6023791B-E33D-A94B-A06E-5C6539040D37}"/>
              </a:ext>
            </a:extLst>
          </p:cNvPr>
          <p:cNvSpPr>
            <a:spLocks noGrp="1"/>
          </p:cNvSpPr>
          <p:nvPr>
            <p:ph type="body" idx="2"/>
          </p:nvPr>
        </p:nvSpPr>
        <p:spPr>
          <a:xfrm>
            <a:off x="1069490" y="4090484"/>
            <a:ext cx="10324387" cy="1697066"/>
          </a:xfrm>
        </p:spPr>
        <p:txBody>
          <a:bodyPr/>
          <a:lstStyle/>
          <a:p>
            <a:r>
              <a:rPr lang="en-US" sz="2400" dirty="0"/>
              <a:t>Debara L. Tucci MD, MS, MBA</a:t>
            </a:r>
          </a:p>
          <a:p>
            <a:r>
              <a:rPr lang="en-US" sz="2400" dirty="0"/>
              <a:t>NIH Clinical Trial Stewardship Task Force, </a:t>
            </a:r>
          </a:p>
          <a:p>
            <a:r>
              <a:rPr lang="en-US" sz="2400" dirty="0"/>
              <a:t>Co-Chaired with Lyric Jorgensen, PhD</a:t>
            </a:r>
          </a:p>
          <a:p>
            <a:r>
              <a:rPr lang="en-US" sz="2400" dirty="0"/>
              <a:t>With contributions by Carrie Wolinetz, PhD</a:t>
            </a:r>
          </a:p>
        </p:txBody>
      </p:sp>
      <p:pic>
        <p:nvPicPr>
          <p:cNvPr id="4" name="Graphic 3" descr="Logo of the National Institutes of Health. Turning Discovery Into Health.">
            <a:extLst>
              <a:ext uri="{FF2B5EF4-FFF2-40B4-BE49-F238E27FC236}">
                <a16:creationId xmlns:a16="http://schemas.microsoft.com/office/drawing/2014/main" id="{4A3CBD43-9444-ECFF-8A9B-12C569B62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2709" y="5915341"/>
            <a:ext cx="2519681" cy="383857"/>
          </a:xfrm>
          <a:prstGeom prst="rect">
            <a:avLst/>
          </a:prstGeom>
        </p:spPr>
      </p:pic>
    </p:spTree>
    <p:extLst>
      <p:ext uri="{BB962C8B-B14F-4D97-AF65-F5344CB8AC3E}">
        <p14:creationId xmlns:p14="http://schemas.microsoft.com/office/powerpoint/2010/main" val="251215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65872" y="231840"/>
            <a:ext cx="11214394" cy="734661"/>
          </a:xfrm>
        </p:spPr>
        <p:txBody>
          <a:bodyPr anchor="ctr"/>
          <a:lstStyle/>
          <a:p>
            <a:pPr algn="ctr"/>
            <a:r>
              <a:rPr lang="en-US" sz="4000" dirty="0"/>
              <a:t>Outline</a:t>
            </a:r>
          </a:p>
        </p:txBody>
      </p:sp>
      <p:sp>
        <p:nvSpPr>
          <p:cNvPr id="15" name="Content Placeholder 2">
            <a:extLst>
              <a:ext uri="{FF2B5EF4-FFF2-40B4-BE49-F238E27FC236}">
                <a16:creationId xmlns:a16="http://schemas.microsoft.com/office/drawing/2014/main" id="{B527AC7F-8C97-390A-7BA0-1D1A5907D0A9}"/>
              </a:ext>
            </a:extLst>
          </p:cNvPr>
          <p:cNvSpPr txBox="1">
            <a:spLocks/>
          </p:cNvSpPr>
          <p:nvPr/>
        </p:nvSpPr>
        <p:spPr>
          <a:xfrm>
            <a:off x="365760" y="1991710"/>
            <a:ext cx="11430000" cy="3860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b="1" dirty="0">
                <a:solidFill>
                  <a:srgbClr val="000000"/>
                </a:solidFill>
              </a:rPr>
              <a:t>Review six consolidated recommendations of the Task Force</a:t>
            </a:r>
          </a:p>
          <a:p>
            <a:pPr lvl="1">
              <a:spcBef>
                <a:spcPts val="1200"/>
              </a:spcBef>
            </a:pPr>
            <a:r>
              <a:rPr lang="en-US" dirty="0">
                <a:solidFill>
                  <a:srgbClr val="000000"/>
                </a:solidFill>
              </a:rPr>
              <a:t>Challenges and needs identified</a:t>
            </a:r>
          </a:p>
          <a:p>
            <a:pPr lvl="1">
              <a:spcBef>
                <a:spcPts val="600"/>
              </a:spcBef>
            </a:pPr>
            <a:r>
              <a:rPr lang="en-US" dirty="0">
                <a:solidFill>
                  <a:srgbClr val="000000"/>
                </a:solidFill>
              </a:rPr>
              <a:t>Specific recommendations</a:t>
            </a:r>
          </a:p>
          <a:p>
            <a:pPr>
              <a:spcBef>
                <a:spcPts val="1800"/>
              </a:spcBef>
            </a:pPr>
            <a:r>
              <a:rPr lang="en-US" b="1" dirty="0">
                <a:solidFill>
                  <a:srgbClr val="000000"/>
                </a:solidFill>
              </a:rPr>
              <a:t>Summary of challenges across NIH</a:t>
            </a:r>
          </a:p>
          <a:p>
            <a:pPr>
              <a:spcBef>
                <a:spcPts val="1800"/>
              </a:spcBef>
            </a:pPr>
            <a:r>
              <a:rPr lang="en-US" b="1" dirty="0">
                <a:solidFill>
                  <a:srgbClr val="000000"/>
                </a:solidFill>
              </a:rPr>
              <a:t>Discussion of NIH vision and unique role in national clinical research and clinical trial ecosystem</a:t>
            </a:r>
          </a:p>
        </p:txBody>
      </p:sp>
    </p:spTree>
    <p:extLst>
      <p:ext uri="{BB962C8B-B14F-4D97-AF65-F5344CB8AC3E}">
        <p14:creationId xmlns:p14="http://schemas.microsoft.com/office/powerpoint/2010/main" val="281498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8493B6C-2400-8AC9-A035-AC07ED446CFA}"/>
              </a:ext>
            </a:extLst>
          </p:cNvPr>
          <p:cNvSpPr txBox="1">
            <a:spLocks noGrp="1"/>
          </p:cNvSpPr>
          <p:nvPr>
            <p:ph type="title" idx="4294967295"/>
          </p:nvPr>
        </p:nvSpPr>
        <p:spPr>
          <a:xfrm>
            <a:off x="488802" y="79384"/>
            <a:ext cx="11214394" cy="10347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Arial"/>
                <a:ea typeface="Arial"/>
                <a:cs typeface="Arial"/>
                <a:sym typeface="Arial"/>
              </a:rPr>
              <a:t>Develop strategies to coordinate and leverage NIH investment in clinical trial infrastructure</a:t>
            </a:r>
          </a:p>
        </p:txBody>
      </p:sp>
      <p:sp>
        <p:nvSpPr>
          <p:cNvPr id="2" name="TextBox 1">
            <a:extLst>
              <a:ext uri="{FF2B5EF4-FFF2-40B4-BE49-F238E27FC236}">
                <a16:creationId xmlns:a16="http://schemas.microsoft.com/office/drawing/2014/main" id="{97909CE4-9062-9220-8C0F-793FF8070798}"/>
              </a:ext>
            </a:extLst>
          </p:cNvPr>
          <p:cNvSpPr txBox="1"/>
          <p:nvPr/>
        </p:nvSpPr>
        <p:spPr>
          <a:xfrm>
            <a:off x="2570601" y="1114100"/>
            <a:ext cx="7050795" cy="1245447"/>
          </a:xfrm>
          <a:prstGeom prst="rect">
            <a:avLst/>
          </a:prstGeom>
          <a:noFill/>
          <a:ln>
            <a:noFill/>
          </a:ln>
        </p:spPr>
        <p:txBody>
          <a:bodyPr spcFirstLastPara="1" wrap="square" lIns="0" tIns="0" rIns="0" bIns="0" rtlCol="0" anchor="ctr" anchorCtr="0">
            <a:noAutofit/>
          </a:bodyPr>
          <a:lstStyle/>
          <a:p>
            <a:pPr algn="ctr">
              <a:defRPr/>
            </a:pPr>
            <a:r>
              <a:rPr kumimoji="0" lang="en-US" sz="2400" b="1" i="0" u="none" strike="noStrike" kern="0" cap="none" spc="0" normalizeH="0" baseline="0" noProof="0" dirty="0">
                <a:ln>
                  <a:noFill/>
                </a:ln>
                <a:solidFill>
                  <a:srgbClr val="FFFFFF"/>
                </a:solidFill>
                <a:effectLst/>
                <a:uLnTx/>
                <a:uFillTx/>
                <a:latin typeface="Arial"/>
                <a:ea typeface="+mn-ea"/>
                <a:cs typeface="+mn-cs"/>
                <a:sym typeface="Arial"/>
              </a:rPr>
              <a:t>Challenges and Needs Identified</a:t>
            </a:r>
          </a:p>
        </p:txBody>
      </p:sp>
      <p:sp>
        <p:nvSpPr>
          <p:cNvPr id="29" name="TextBox 28">
            <a:extLst>
              <a:ext uri="{FF2B5EF4-FFF2-40B4-BE49-F238E27FC236}">
                <a16:creationId xmlns:a16="http://schemas.microsoft.com/office/drawing/2014/main" id="{EBDF002F-6996-1C4D-6FCA-1384B396D2B7}"/>
              </a:ext>
            </a:extLst>
          </p:cNvPr>
          <p:cNvSpPr txBox="1"/>
          <p:nvPr/>
        </p:nvSpPr>
        <p:spPr>
          <a:xfrm>
            <a:off x="606777" y="2527555"/>
            <a:ext cx="4934098" cy="1245447"/>
          </a:xfrm>
          <a:prstGeom prst="rect">
            <a:avLst/>
          </a:prstGeom>
          <a:noFill/>
          <a:ln>
            <a:noFill/>
          </a:ln>
        </p:spPr>
        <p:txBody>
          <a:bodyPr spcFirstLastPara="1" wrap="square" lIns="0" tIns="0" rIns="0" bIns="0" rtlCol="0" anchor="ctr" anchorCtr="0">
            <a:noAutofit/>
          </a:bodyPr>
          <a:lstStyle/>
          <a:p>
            <a:pPr lvl="1" algn="ctr">
              <a:buSzPts val="4000"/>
            </a:pPr>
            <a:r>
              <a:rPr lang="en-US" sz="2000" kern="1200" dirty="0"/>
              <a:t>Define and track clinical trial investments, and associated infrastructure</a:t>
            </a:r>
          </a:p>
        </p:txBody>
      </p:sp>
      <p:sp>
        <p:nvSpPr>
          <p:cNvPr id="20" name="TextBox 19">
            <a:extLst>
              <a:ext uri="{FF2B5EF4-FFF2-40B4-BE49-F238E27FC236}">
                <a16:creationId xmlns:a16="http://schemas.microsoft.com/office/drawing/2014/main" id="{838A90B9-10FD-4E82-9430-CCCAE78C17E4}"/>
              </a:ext>
            </a:extLst>
          </p:cNvPr>
          <p:cNvSpPr txBox="1"/>
          <p:nvPr/>
        </p:nvSpPr>
        <p:spPr>
          <a:xfrm>
            <a:off x="51653" y="3927901"/>
            <a:ext cx="6044347" cy="2358190"/>
          </a:xfrm>
          <a:prstGeom prst="rect">
            <a:avLst/>
          </a:prstGeom>
          <a:noFill/>
          <a:ln>
            <a:noFill/>
          </a:ln>
          <a:effectLst/>
        </p:spPr>
        <p:txBody>
          <a:bodyPr spcFirstLastPara="1" wrap="square" lIns="0" tIns="0" rIns="0" bIns="0" rtlCol="0" anchor="t" anchorCtr="0">
            <a:noAutofit/>
          </a:bodyPr>
          <a:lstStyle/>
          <a:p>
            <a:pPr marL="685800" lvl="2"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Arial"/>
              </a:rPr>
              <a:t>Currently no NIH-wide definition of ‘clinical trial network’, and no unique identifiers of CTNs or associated CTs</a:t>
            </a:r>
          </a:p>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Arial"/>
              </a:rPr>
              <a:t>Once defined, identify CTNs NIH-wide, including purpose, structure, capabilities, funding mechanism, ‘best practices’</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Arial"/>
              </a:rPr>
              <a:t>Understanding characteristics/ capabilities could inform policies that lead to enhanced CT efficiency and adaptability (</a:t>
            </a:r>
            <a:r>
              <a:rPr kumimoji="0" lang="en-US" sz="1600" b="0" i="0" u="none" strike="noStrike" kern="0" cap="none" spc="0" normalizeH="0" baseline="0" noProof="0" dirty="0">
                <a:ln>
                  <a:noFill/>
                </a:ln>
                <a:solidFill>
                  <a:sysClr val="windowText" lastClr="000000"/>
                </a:solidFill>
                <a:effectLst/>
                <a:uLnTx/>
                <a:uFillTx/>
                <a:latin typeface="Arial" panose="020B0604020202020204"/>
                <a:ea typeface="+mn-ea"/>
                <a:cs typeface="+mn-cs"/>
                <a:sym typeface="Arial"/>
              </a:rPr>
              <a:t>ongoing and during PHE)</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Arial"/>
              </a:rPr>
              <a:t>Knowledge of existing NIH networks, resources and infrastructure could facilitate partnerships among ICOs</a:t>
            </a:r>
          </a:p>
        </p:txBody>
      </p:sp>
      <p:sp>
        <p:nvSpPr>
          <p:cNvPr id="30" name="TextBox 29">
            <a:extLst>
              <a:ext uri="{FF2B5EF4-FFF2-40B4-BE49-F238E27FC236}">
                <a16:creationId xmlns:a16="http://schemas.microsoft.com/office/drawing/2014/main" id="{E5E4F73A-C67A-3ED5-2080-EB9A35208E89}"/>
              </a:ext>
            </a:extLst>
          </p:cNvPr>
          <p:cNvSpPr txBox="1"/>
          <p:nvPr/>
        </p:nvSpPr>
        <p:spPr>
          <a:xfrm>
            <a:off x="6284540" y="2564476"/>
            <a:ext cx="2526539" cy="1245447"/>
          </a:xfrm>
          <a:prstGeom prst="rect">
            <a:avLst/>
          </a:prstGeom>
          <a:noFill/>
          <a:ln>
            <a:noFill/>
          </a:ln>
        </p:spPr>
        <p:txBody>
          <a:bodyPr spcFirstLastPara="1" wrap="square" lIns="0" tIns="0" rIns="0" bIns="0" rtlCol="0" anchor="ctr" anchorCtr="0">
            <a:noAutofit/>
          </a:bodyPr>
          <a:lstStyle/>
          <a:p>
            <a:pPr lvl="1" algn="ctr"/>
            <a:r>
              <a:rPr lang="en-US" sz="2000" dirty="0"/>
              <a:t>Identify best funding mechanisms for support of clinical trials</a:t>
            </a:r>
          </a:p>
        </p:txBody>
      </p:sp>
      <p:sp>
        <p:nvSpPr>
          <p:cNvPr id="23" name="TextBox 22">
            <a:extLst>
              <a:ext uri="{FF2B5EF4-FFF2-40B4-BE49-F238E27FC236}">
                <a16:creationId xmlns:a16="http://schemas.microsoft.com/office/drawing/2014/main" id="{2D65270B-201F-0461-13A5-B7C6B95BE3BF}"/>
              </a:ext>
            </a:extLst>
          </p:cNvPr>
          <p:cNvSpPr txBox="1"/>
          <p:nvPr/>
        </p:nvSpPr>
        <p:spPr>
          <a:xfrm>
            <a:off x="5986049" y="4026726"/>
            <a:ext cx="3123523" cy="2172247"/>
          </a:xfrm>
          <a:prstGeom prst="rect">
            <a:avLst/>
          </a:prstGeom>
          <a:noFill/>
          <a:ln>
            <a:noFill/>
          </a:ln>
          <a:effectLst/>
        </p:spPr>
        <p:txBody>
          <a:bodyPr spcFirstLastPara="1" wrap="square" lIns="0" tIns="0" rIns="0" bIns="0" rtlCol="0" anchor="t" anchorCtr="0">
            <a:noAutofit/>
          </a:bodyPr>
          <a:lstStyle/>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a:sym typeface="Arial"/>
              </a:rPr>
              <a:t>Funding mechanisms used:  grants, contracts, Other Transaction Authorities (OTAs)</a:t>
            </a:r>
          </a:p>
          <a:p>
            <a:pPr marL="685800" lvl="2"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a:sym typeface="Arial"/>
              </a:rPr>
              <a:t>Varies by IC based on experience and staff preference, but could possibly be leveraged more strategically</a:t>
            </a:r>
          </a:p>
        </p:txBody>
      </p:sp>
      <p:sp>
        <p:nvSpPr>
          <p:cNvPr id="31" name="TextBox 30">
            <a:extLst>
              <a:ext uri="{FF2B5EF4-FFF2-40B4-BE49-F238E27FC236}">
                <a16:creationId xmlns:a16="http://schemas.microsoft.com/office/drawing/2014/main" id="{2E3A79E3-197E-F29A-1CF6-225E18386A85}"/>
              </a:ext>
            </a:extLst>
          </p:cNvPr>
          <p:cNvSpPr txBox="1"/>
          <p:nvPr/>
        </p:nvSpPr>
        <p:spPr>
          <a:xfrm>
            <a:off x="9264793" y="2521000"/>
            <a:ext cx="2438404" cy="1245447"/>
          </a:xfrm>
          <a:prstGeom prst="rect">
            <a:avLst/>
          </a:prstGeom>
          <a:noFill/>
          <a:ln>
            <a:noFill/>
          </a:ln>
        </p:spPr>
        <p:txBody>
          <a:bodyPr spcFirstLastPara="1" wrap="square" lIns="0" tIns="0" rIns="0" bIns="0" rtlCol="0" anchor="ctr" anchorCtr="0">
            <a:noAutofit/>
          </a:bodyPr>
          <a:lstStyle/>
          <a:p>
            <a:pPr lvl="1" algn="ctr">
              <a:lnSpc>
                <a:spcPct val="90000"/>
              </a:lnSpc>
              <a:spcBef>
                <a:spcPts val="1000"/>
              </a:spcBef>
              <a:buClr>
                <a:srgbClr val="316094"/>
              </a:buClr>
              <a:defRPr/>
            </a:pPr>
            <a:r>
              <a:rPr lang="en-US" sz="2000" kern="1200" dirty="0"/>
              <a:t>Identify and strategically engage with potential </a:t>
            </a:r>
            <a:br>
              <a:rPr lang="en-US" sz="2000" kern="1200" dirty="0"/>
            </a:br>
            <a:r>
              <a:rPr lang="en-US" sz="2000" kern="1200" dirty="0"/>
              <a:t>partners </a:t>
            </a:r>
            <a:br>
              <a:rPr lang="en-US" sz="2000" kern="1200" dirty="0"/>
            </a:br>
            <a:r>
              <a:rPr lang="en-US" sz="2000" kern="1200" dirty="0"/>
              <a:t>(per ACTIV):</a:t>
            </a:r>
            <a:endParaRPr lang="en-US" sz="800" dirty="0"/>
          </a:p>
        </p:txBody>
      </p:sp>
      <p:sp>
        <p:nvSpPr>
          <p:cNvPr id="25" name="TextBox 24">
            <a:extLst>
              <a:ext uri="{FF2B5EF4-FFF2-40B4-BE49-F238E27FC236}">
                <a16:creationId xmlns:a16="http://schemas.microsoft.com/office/drawing/2014/main" id="{93AE3BAE-3F79-2AE7-4A8B-D09BA2A04A5C}"/>
              </a:ext>
            </a:extLst>
          </p:cNvPr>
          <p:cNvSpPr txBox="1"/>
          <p:nvPr/>
        </p:nvSpPr>
        <p:spPr>
          <a:xfrm>
            <a:off x="8999621" y="4026724"/>
            <a:ext cx="2340864" cy="1034716"/>
          </a:xfrm>
          <a:prstGeom prst="rect">
            <a:avLst/>
          </a:prstGeom>
          <a:noFill/>
          <a:ln>
            <a:noFill/>
          </a:ln>
          <a:effectLst/>
        </p:spPr>
        <p:txBody>
          <a:bodyPr spcFirstLastPara="1" wrap="square" lIns="0" tIns="0" rIns="0" bIns="0" rtlCol="0" anchor="t" anchorCtr="0">
            <a:noAutofit/>
          </a:bodyPr>
          <a:lstStyle/>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FDA, PCORI/PCORnet, Frederick National Laboratory, others</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276955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B869D1-2476-3D65-40F5-72B0291B0028}"/>
              </a:ext>
            </a:extLst>
          </p:cNvPr>
          <p:cNvSpPr txBox="1">
            <a:spLocks noGrp="1"/>
          </p:cNvSpPr>
          <p:nvPr>
            <p:ph type="title" idx="4294967295"/>
          </p:nvPr>
        </p:nvSpPr>
        <p:spPr>
          <a:xfrm>
            <a:off x="322946" y="106442"/>
            <a:ext cx="11542247" cy="11000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4800"/>
              <a:buFont typeface="Arial"/>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7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Arial"/>
                <a:ea typeface="Arial"/>
                <a:cs typeface="Arial"/>
                <a:sym typeface="Arial"/>
              </a:rPr>
              <a:t>Maximize effectiveness and efficiency of clinical trial oversight, and facilitate and define trial ‘success’</a:t>
            </a:r>
          </a:p>
        </p:txBody>
      </p:sp>
      <p:sp>
        <p:nvSpPr>
          <p:cNvPr id="8" name="TextBox 7">
            <a:extLst>
              <a:ext uri="{FF2B5EF4-FFF2-40B4-BE49-F238E27FC236}">
                <a16:creationId xmlns:a16="http://schemas.microsoft.com/office/drawing/2014/main" id="{CE06FCC0-7161-97D0-793A-D1320E921018}"/>
              </a:ext>
            </a:extLst>
          </p:cNvPr>
          <p:cNvSpPr txBox="1"/>
          <p:nvPr/>
        </p:nvSpPr>
        <p:spPr>
          <a:xfrm>
            <a:off x="3152296" y="1336626"/>
            <a:ext cx="5883545" cy="790067"/>
          </a:xfrm>
          <a:prstGeom prst="rect">
            <a:avLst/>
          </a:prstGeom>
          <a:noFill/>
          <a:ln>
            <a:noFill/>
          </a:ln>
        </p:spPr>
        <p:txBody>
          <a:bodyPr spcFirstLastPara="1"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sym typeface="Arial"/>
              </a:rPr>
              <a:t>Challenges and Needs Identified</a:t>
            </a:r>
          </a:p>
        </p:txBody>
      </p:sp>
      <p:sp>
        <p:nvSpPr>
          <p:cNvPr id="9" name="TextBox 8">
            <a:extLst>
              <a:ext uri="{FF2B5EF4-FFF2-40B4-BE49-F238E27FC236}">
                <a16:creationId xmlns:a16="http://schemas.microsoft.com/office/drawing/2014/main" id="{8A246B53-4231-5D0B-4F6A-89120CC10D85}"/>
              </a:ext>
            </a:extLst>
          </p:cNvPr>
          <p:cNvSpPr txBox="1"/>
          <p:nvPr/>
        </p:nvSpPr>
        <p:spPr>
          <a:xfrm>
            <a:off x="281810" y="2729652"/>
            <a:ext cx="1466591" cy="1245447"/>
          </a:xfrm>
          <a:prstGeom prst="rect">
            <a:avLst/>
          </a:prstGeom>
          <a:noFill/>
          <a:ln>
            <a:noFill/>
          </a:ln>
        </p:spPr>
        <p:txBody>
          <a:bodyPr spcFirstLastPara="1" wrap="square" lIns="0" tIns="0" rIns="0" bIns="0" rtlCol="0" anchor="ctr" anchorCtr="0">
            <a:noAutofit/>
          </a:bodyPr>
          <a:lstStyle/>
          <a:p>
            <a:pPr marL="0" marR="0" lvl="1" indent="0" algn="ctr" defTabSz="914400" rtl="0" eaLnBrk="1" fontAlgn="auto" latinLnBrk="0" hangingPunct="1">
              <a:lnSpc>
                <a:spcPct val="90000"/>
              </a:lnSpc>
              <a:spcBef>
                <a:spcPts val="1000"/>
              </a:spcBef>
              <a:spcAft>
                <a:spcPts val="0"/>
              </a:spcAft>
              <a:buClr>
                <a:srgbClr val="316094"/>
              </a:buClr>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sym typeface="Arial"/>
              </a:rPr>
              <a:t>ICOs have very different resources and processes for monitoring clinical trials</a:t>
            </a:r>
          </a:p>
        </p:txBody>
      </p:sp>
      <p:sp>
        <p:nvSpPr>
          <p:cNvPr id="10" name="TextBox 9">
            <a:extLst>
              <a:ext uri="{FF2B5EF4-FFF2-40B4-BE49-F238E27FC236}">
                <a16:creationId xmlns:a16="http://schemas.microsoft.com/office/drawing/2014/main" id="{3737045F-07A3-4192-3CFF-5B1B8B5B7BD4}"/>
              </a:ext>
            </a:extLst>
          </p:cNvPr>
          <p:cNvSpPr txBox="1"/>
          <p:nvPr/>
        </p:nvSpPr>
        <p:spPr>
          <a:xfrm>
            <a:off x="1967783" y="2554055"/>
            <a:ext cx="4085672" cy="1245447"/>
          </a:xfrm>
          <a:prstGeom prst="rect">
            <a:avLst/>
          </a:prstGeom>
          <a:noFill/>
          <a:ln>
            <a:noFill/>
          </a:ln>
        </p:spPr>
        <p:txBody>
          <a:bodyPr spcFirstLastPara="1" wrap="square" lIns="0" tIns="0" rIns="0" bIns="0" rtlCol="0" anchor="ctr" anchorCtr="0">
            <a:noAutofit/>
          </a:bodyPr>
          <a:lstStyle/>
          <a:p>
            <a:pPr lvl="1" algn="ctr"/>
            <a:r>
              <a:rPr lang="en-US" sz="1800" noProof="0" dirty="0">
                <a:solidFill>
                  <a:srgbClr val="000000"/>
                </a:solidFill>
                <a:latin typeface="Arial" panose="020B0604020202020204"/>
                <a:ea typeface="+mn-ea"/>
                <a:cs typeface="+mn-cs"/>
              </a:rPr>
              <a:t>NIH does not have standard metrics to monitor clinical trial conduct and progress</a:t>
            </a:r>
          </a:p>
        </p:txBody>
      </p:sp>
      <p:sp>
        <p:nvSpPr>
          <p:cNvPr id="11" name="TextBox 10">
            <a:extLst>
              <a:ext uri="{FF2B5EF4-FFF2-40B4-BE49-F238E27FC236}">
                <a16:creationId xmlns:a16="http://schemas.microsoft.com/office/drawing/2014/main" id="{6C8F709B-F534-B3C0-00BA-F7C6D9BB0CDB}"/>
              </a:ext>
            </a:extLst>
          </p:cNvPr>
          <p:cNvSpPr txBox="1"/>
          <p:nvPr/>
        </p:nvSpPr>
        <p:spPr>
          <a:xfrm>
            <a:off x="1793315" y="3920283"/>
            <a:ext cx="4434609" cy="2488610"/>
          </a:xfrm>
          <a:prstGeom prst="rect">
            <a:avLst/>
          </a:prstGeom>
          <a:noFill/>
          <a:ln>
            <a:noFill/>
          </a:ln>
        </p:spPr>
        <p:txBody>
          <a:bodyPr spcFirstLastPara="1" wrap="square" lIns="0" tIns="0" rIns="0" bIns="0" rtlCol="0" anchor="t" anchorCtr="0">
            <a:noAutofit/>
          </a:bodyPr>
          <a:lstStyle/>
          <a:p>
            <a:pPr marL="685800" lvl="2"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Clinical Trial Operations Working Group (CTOW) recently spearheaded documentation of SOPs</a:t>
            </a:r>
          </a:p>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Need for established metrics to capture:  enrollment targets and rates (including those related to race/ethnicity, sex/gender, and age); IRB approval, primary endpoint reached, and others determined to be of importance</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Ongoing and consistent monitoring facilitates progress and accountability</a:t>
            </a:r>
          </a:p>
        </p:txBody>
      </p:sp>
      <p:sp>
        <p:nvSpPr>
          <p:cNvPr id="12" name="TextBox 11">
            <a:extLst>
              <a:ext uri="{FF2B5EF4-FFF2-40B4-BE49-F238E27FC236}">
                <a16:creationId xmlns:a16="http://schemas.microsoft.com/office/drawing/2014/main" id="{35E6894A-586F-0405-7F3B-EE36F94BAAB0}"/>
              </a:ext>
            </a:extLst>
          </p:cNvPr>
          <p:cNvSpPr txBox="1"/>
          <p:nvPr/>
        </p:nvSpPr>
        <p:spPr>
          <a:xfrm>
            <a:off x="6332285" y="2469358"/>
            <a:ext cx="3532345" cy="1245447"/>
          </a:xfrm>
          <a:prstGeom prst="rect">
            <a:avLst/>
          </a:prstGeom>
          <a:noFill/>
          <a:ln>
            <a:noFill/>
          </a:ln>
        </p:spPr>
        <p:txBody>
          <a:bodyPr spcFirstLastPara="1" wrap="square" lIns="0" tIns="0" rIns="0" bIns="0" rtlCol="0" anchor="ctr" anchorCtr="0">
            <a:noAutofit/>
          </a:bodyPr>
          <a:lstStyle/>
          <a:p>
            <a:pPr lvl="1" algn="ctr">
              <a:lnSpc>
                <a:spcPct val="90000"/>
              </a:lnSpc>
              <a:spcBef>
                <a:spcPts val="1000"/>
              </a:spcBef>
              <a:buClr>
                <a:srgbClr val="316094"/>
              </a:buClr>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Are there metrics and milestones that help predict successful completion of a clinical trial?</a:t>
            </a:r>
          </a:p>
        </p:txBody>
      </p:sp>
      <p:sp>
        <p:nvSpPr>
          <p:cNvPr id="13" name="TextBox 12">
            <a:extLst>
              <a:ext uri="{FF2B5EF4-FFF2-40B4-BE49-F238E27FC236}">
                <a16:creationId xmlns:a16="http://schemas.microsoft.com/office/drawing/2014/main" id="{41E7B6AD-1F9A-E2B4-00B1-27F7BF68111F}"/>
              </a:ext>
            </a:extLst>
          </p:cNvPr>
          <p:cNvSpPr txBox="1"/>
          <p:nvPr/>
        </p:nvSpPr>
        <p:spPr>
          <a:xfrm>
            <a:off x="5883567" y="3920283"/>
            <a:ext cx="3989898" cy="2831275"/>
          </a:xfrm>
          <a:prstGeom prst="rect">
            <a:avLst/>
          </a:prstGeom>
          <a:noFill/>
          <a:ln>
            <a:noFill/>
          </a:ln>
        </p:spPr>
        <p:txBody>
          <a:bodyPr spcFirstLastPara="1" wrap="square" lIns="0" tIns="0" rIns="0" bIns="0" rtlCol="0" anchor="t" anchorCtr="0">
            <a:noAutofit/>
          </a:bodyPr>
          <a:lstStyle/>
          <a:p>
            <a:pPr marL="685800" lvl="1"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Success of a trial can be identified in a number of ways:  meet enrollment target, meet enrollment target on time, prove/disprove hypothesis, publication, implementation in clinical practice to improve health</a:t>
            </a:r>
          </a:p>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Process to inform continuous review and ‘stopping rules’ for underperforming trials, to maximize responsible use of NIH and participant resources (time, money, trust)</a:t>
            </a:r>
          </a:p>
        </p:txBody>
      </p:sp>
      <p:sp>
        <p:nvSpPr>
          <p:cNvPr id="14" name="TextBox 13">
            <a:extLst>
              <a:ext uri="{FF2B5EF4-FFF2-40B4-BE49-F238E27FC236}">
                <a16:creationId xmlns:a16="http://schemas.microsoft.com/office/drawing/2014/main" id="{B465916D-8AE8-D313-C9FC-37C276E98ABC}"/>
              </a:ext>
            </a:extLst>
          </p:cNvPr>
          <p:cNvSpPr txBox="1"/>
          <p:nvPr/>
        </p:nvSpPr>
        <p:spPr>
          <a:xfrm>
            <a:off x="10190705" y="2716519"/>
            <a:ext cx="1729019" cy="1245447"/>
          </a:xfrm>
          <a:prstGeom prst="rect">
            <a:avLst/>
          </a:prstGeom>
          <a:noFill/>
          <a:ln>
            <a:noFill/>
          </a:ln>
        </p:spPr>
        <p:txBody>
          <a:bodyPr spcFirstLastPara="1" wrap="square" lIns="0" tIns="0" rIns="0" bIns="0" rtlCol="0" anchor="ctr" anchorCtr="0">
            <a:noAutofit/>
          </a:bodyPr>
          <a:lstStyle/>
          <a:p>
            <a:pPr marR="0" lvl="0" algn="ctr" defTabSz="914400" rtl="0" eaLnBrk="1" fontAlgn="auto" latinLnBrk="0" hangingPunct="1">
              <a:lnSpc>
                <a:spcPct val="90000"/>
              </a:lnSpc>
              <a:spcBef>
                <a:spcPts val="1000"/>
              </a:spcBef>
              <a:spcAft>
                <a:spcPts val="0"/>
              </a:spcAft>
              <a:buClr>
                <a:srgbClr val="316094"/>
              </a:buClr>
              <a:buSzTx/>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NIH staff are often the experts in CT design and conduct, and support PIs who are the SMEs</a:t>
            </a:r>
          </a:p>
        </p:txBody>
      </p:sp>
      <p:sp>
        <p:nvSpPr>
          <p:cNvPr id="15" name="TextBox 14">
            <a:extLst>
              <a:ext uri="{FF2B5EF4-FFF2-40B4-BE49-F238E27FC236}">
                <a16:creationId xmlns:a16="http://schemas.microsoft.com/office/drawing/2014/main" id="{A98F92C3-3AD2-9E0D-B11D-B3ECD4C63F8A}"/>
              </a:ext>
            </a:extLst>
          </p:cNvPr>
          <p:cNvSpPr txBox="1"/>
          <p:nvPr/>
        </p:nvSpPr>
        <p:spPr>
          <a:xfrm>
            <a:off x="9596063" y="4388641"/>
            <a:ext cx="2364476" cy="2010907"/>
          </a:xfrm>
          <a:prstGeom prst="rect">
            <a:avLst/>
          </a:prstGeom>
          <a:noFill/>
          <a:ln>
            <a:noFill/>
          </a:ln>
        </p:spPr>
        <p:txBody>
          <a:bodyPr spcFirstLastPara="1" wrap="square" lIns="0" tIns="0" rIns="0" bIns="0" rtlCol="0" anchor="t" anchorCtr="0">
            <a:noAutofit/>
          </a:bodyPr>
          <a:lstStyle/>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NIH staff burden is significant:  create more efficient systems to support staff NIH-wide, decrease burden</a:t>
            </a:r>
          </a:p>
        </p:txBody>
      </p:sp>
    </p:spTree>
    <p:extLst>
      <p:ext uri="{BB962C8B-B14F-4D97-AF65-F5344CB8AC3E}">
        <p14:creationId xmlns:p14="http://schemas.microsoft.com/office/powerpoint/2010/main" val="263660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7707C24-FA5F-A2FA-0170-EE438CA668E7}"/>
              </a:ext>
            </a:extLst>
          </p:cNvPr>
          <p:cNvSpPr txBox="1">
            <a:spLocks noGrp="1"/>
          </p:cNvSpPr>
          <p:nvPr>
            <p:ph type="title" idx="4294967295"/>
          </p:nvPr>
        </p:nvSpPr>
        <p:spPr>
          <a:xfrm>
            <a:off x="563074" y="53728"/>
            <a:ext cx="11214394" cy="1177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Arial"/>
                <a:ea typeface="Arial"/>
                <a:cs typeface="Arial"/>
                <a:sym typeface="Arial"/>
              </a:rPr>
              <a:t>Establish consistent, high quality clinical trial review processes across NIH</a:t>
            </a:r>
          </a:p>
        </p:txBody>
      </p:sp>
      <p:sp>
        <p:nvSpPr>
          <p:cNvPr id="19" name="Rectangle 18">
            <a:extLst>
              <a:ext uri="{FF2B5EF4-FFF2-40B4-BE49-F238E27FC236}">
                <a16:creationId xmlns:a16="http://schemas.microsoft.com/office/drawing/2014/main" id="{CDA37138-6B51-3684-1671-A0088ADEECFB}"/>
              </a:ext>
            </a:extLst>
          </p:cNvPr>
          <p:cNvSpPr/>
          <p:nvPr/>
        </p:nvSpPr>
        <p:spPr>
          <a:xfrm>
            <a:off x="3406942" y="1380919"/>
            <a:ext cx="5378116" cy="734661"/>
          </a:xfrm>
          <a:custGeom>
            <a:avLst/>
            <a:gdLst>
              <a:gd name="connsiteX0" fmla="*/ 0 w 5378116"/>
              <a:gd name="connsiteY0" fmla="*/ 0 h 734661"/>
              <a:gd name="connsiteX1" fmla="*/ 5378116 w 5378116"/>
              <a:gd name="connsiteY1" fmla="*/ 0 h 734661"/>
              <a:gd name="connsiteX2" fmla="*/ 5378116 w 5378116"/>
              <a:gd name="connsiteY2" fmla="*/ 734661 h 734661"/>
              <a:gd name="connsiteX3" fmla="*/ 0 w 5378116"/>
              <a:gd name="connsiteY3" fmla="*/ 734661 h 734661"/>
              <a:gd name="connsiteX4" fmla="*/ 0 w 5378116"/>
              <a:gd name="connsiteY4" fmla="*/ 0 h 73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116" h="734661">
                <a:moveTo>
                  <a:pt x="0" y="0"/>
                </a:moveTo>
                <a:lnTo>
                  <a:pt x="5378116" y="0"/>
                </a:lnTo>
                <a:lnTo>
                  <a:pt x="5378116" y="734661"/>
                </a:lnTo>
                <a:lnTo>
                  <a:pt x="0" y="734661"/>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Challenges and Needs Identified</a:t>
            </a:r>
          </a:p>
        </p:txBody>
      </p:sp>
      <p:sp>
        <p:nvSpPr>
          <p:cNvPr id="22" name="Rectangle 21">
            <a:extLst>
              <a:ext uri="{FF2B5EF4-FFF2-40B4-BE49-F238E27FC236}">
                <a16:creationId xmlns:a16="http://schemas.microsoft.com/office/drawing/2014/main" id="{CD2F7031-4F19-18A9-AEAF-232267FF593F}"/>
              </a:ext>
            </a:extLst>
          </p:cNvPr>
          <p:cNvSpPr/>
          <p:nvPr/>
        </p:nvSpPr>
        <p:spPr>
          <a:xfrm>
            <a:off x="488803" y="2477669"/>
            <a:ext cx="2918140" cy="1399209"/>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Extramural review of Clinical Trial–specific FOAs</a:t>
            </a:r>
          </a:p>
        </p:txBody>
      </p:sp>
      <p:sp>
        <p:nvSpPr>
          <p:cNvPr id="23" name="TextBox 22">
            <a:extLst>
              <a:ext uri="{FF2B5EF4-FFF2-40B4-BE49-F238E27FC236}">
                <a16:creationId xmlns:a16="http://schemas.microsoft.com/office/drawing/2014/main" id="{30B6585C-A030-DBBD-72D2-D6DFEC354FB9}"/>
              </a:ext>
            </a:extLst>
          </p:cNvPr>
          <p:cNvSpPr txBox="1"/>
          <p:nvPr/>
        </p:nvSpPr>
        <p:spPr>
          <a:xfrm>
            <a:off x="105393" y="4026725"/>
            <a:ext cx="3148289" cy="1579992"/>
          </a:xfrm>
          <a:prstGeom prst="rect">
            <a:avLst/>
          </a:prstGeom>
          <a:noFill/>
          <a:ln>
            <a:noFill/>
          </a:ln>
          <a:effectLst/>
        </p:spPr>
        <p:txBody>
          <a:bodyPr spcFirstLastPara="1" wrap="square" lIns="0" tIns="0" rIns="0" bIns="0" rtlCol="0" anchor="t" anchorCtr="0">
            <a:noAutofit/>
          </a:bodyPr>
          <a:lstStyle/>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2023 – NIH Steering Committee and leadership approved the integration of  rigorous clinical trial evaluation into the simplified review framework for RPGs</a:t>
            </a:r>
          </a:p>
        </p:txBody>
      </p:sp>
      <p:sp>
        <p:nvSpPr>
          <p:cNvPr id="24" name="Rectangle 23">
            <a:extLst>
              <a:ext uri="{FF2B5EF4-FFF2-40B4-BE49-F238E27FC236}">
                <a16:creationId xmlns:a16="http://schemas.microsoft.com/office/drawing/2014/main" id="{D486D35E-0514-3EF3-FBFB-26E6A6C68BD3}"/>
              </a:ext>
            </a:extLst>
          </p:cNvPr>
          <p:cNvSpPr/>
          <p:nvPr/>
        </p:nvSpPr>
        <p:spPr>
          <a:xfrm>
            <a:off x="3915600" y="2461055"/>
            <a:ext cx="2167700" cy="141582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r>
              <a:rPr lang="en-US" sz="2000" noProof="0" dirty="0">
                <a:solidFill>
                  <a:srgbClr val="000000"/>
                </a:solidFill>
                <a:latin typeface="Arial" panose="020B0604020202020204"/>
                <a:ea typeface="+mn-ea"/>
                <a:cs typeface="+mn-cs"/>
              </a:rPr>
              <a:t>Other clinical trials funding mechanisms:</a:t>
            </a:r>
          </a:p>
        </p:txBody>
      </p:sp>
      <p:sp>
        <p:nvSpPr>
          <p:cNvPr id="25" name="TextBox 24">
            <a:extLst>
              <a:ext uri="{FF2B5EF4-FFF2-40B4-BE49-F238E27FC236}">
                <a16:creationId xmlns:a16="http://schemas.microsoft.com/office/drawing/2014/main" id="{0954B58D-87A2-A551-DB1A-9CBB5B7BB123}"/>
              </a:ext>
            </a:extLst>
          </p:cNvPr>
          <p:cNvSpPr txBox="1"/>
          <p:nvPr/>
        </p:nvSpPr>
        <p:spPr>
          <a:xfrm>
            <a:off x="3567696" y="4026726"/>
            <a:ext cx="3123523" cy="2172247"/>
          </a:xfrm>
          <a:prstGeom prst="rect">
            <a:avLst/>
          </a:prstGeom>
          <a:noFill/>
          <a:ln>
            <a:noFill/>
          </a:ln>
          <a:effectLst/>
        </p:spPr>
        <p:txBody>
          <a:bodyPr spcFirstLastPara="1" wrap="square" lIns="0" tIns="0" rIns="0" bIns="0" rtlCol="0" anchor="t" anchorCtr="0">
            <a:noAutofit/>
          </a:bodyPr>
          <a:lstStyle/>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Intramural research</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Contracts and OTAs</a:t>
            </a:r>
          </a:p>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Research conducted through established/funded networks</a:t>
            </a:r>
          </a:p>
        </p:txBody>
      </p:sp>
      <p:sp>
        <p:nvSpPr>
          <p:cNvPr id="26" name="Rectangle 25">
            <a:extLst>
              <a:ext uri="{FF2B5EF4-FFF2-40B4-BE49-F238E27FC236}">
                <a16:creationId xmlns:a16="http://schemas.microsoft.com/office/drawing/2014/main" id="{699CB13B-6F9A-7E95-6F86-995662F7C87F}"/>
              </a:ext>
            </a:extLst>
          </p:cNvPr>
          <p:cNvSpPr/>
          <p:nvPr/>
        </p:nvSpPr>
        <p:spPr>
          <a:xfrm>
            <a:off x="6617357" y="2479289"/>
            <a:ext cx="2426850" cy="141582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Need to ensure consistency of review across all mechanisms used at NIH</a:t>
            </a:r>
          </a:p>
        </p:txBody>
      </p:sp>
      <p:sp>
        <p:nvSpPr>
          <p:cNvPr id="30" name="Rectangle 29">
            <a:extLst>
              <a:ext uri="{FF2B5EF4-FFF2-40B4-BE49-F238E27FC236}">
                <a16:creationId xmlns:a16="http://schemas.microsoft.com/office/drawing/2014/main" id="{A8C12EBA-1A47-3065-C7EC-26B83142465F}"/>
              </a:ext>
            </a:extLst>
          </p:cNvPr>
          <p:cNvSpPr/>
          <p:nvPr/>
        </p:nvSpPr>
        <p:spPr>
          <a:xfrm>
            <a:off x="9565563" y="2469361"/>
            <a:ext cx="2266955" cy="141582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Acknowledgement that review is multi-layered:</a:t>
            </a:r>
          </a:p>
        </p:txBody>
      </p:sp>
      <p:sp>
        <p:nvSpPr>
          <p:cNvPr id="31" name="TextBox 30">
            <a:extLst>
              <a:ext uri="{FF2B5EF4-FFF2-40B4-BE49-F238E27FC236}">
                <a16:creationId xmlns:a16="http://schemas.microsoft.com/office/drawing/2014/main" id="{A3061222-B7F9-45A3-D805-F615D9E841EF}"/>
              </a:ext>
            </a:extLst>
          </p:cNvPr>
          <p:cNvSpPr txBox="1"/>
          <p:nvPr/>
        </p:nvSpPr>
        <p:spPr>
          <a:xfrm>
            <a:off x="9195554" y="4026725"/>
            <a:ext cx="2788311" cy="2172247"/>
          </a:xfrm>
          <a:prstGeom prst="rect">
            <a:avLst/>
          </a:prstGeom>
          <a:noFill/>
          <a:ln>
            <a:noFill/>
          </a:ln>
          <a:effectLst/>
        </p:spPr>
        <p:txBody>
          <a:bodyPr spcFirstLastPara="1" wrap="square" lIns="0" tIns="0" rIns="0" bIns="0" rtlCol="0" anchor="t" anchorCtr="0">
            <a:noAutofit/>
          </a:bodyPr>
          <a:lstStyle/>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both scientific and operational/feasibility review</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837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0A03E8D-F746-AB0C-7FE2-6B4A212F62E3}"/>
              </a:ext>
            </a:extLst>
          </p:cNvPr>
          <p:cNvSpPr txBox="1">
            <a:spLocks noGrp="1"/>
          </p:cNvSpPr>
          <p:nvPr>
            <p:ph type="title" idx="4294967295"/>
          </p:nvPr>
        </p:nvSpPr>
        <p:spPr>
          <a:xfrm>
            <a:off x="488803" y="150650"/>
            <a:ext cx="11214394" cy="1044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Arial"/>
                <a:ea typeface="Arial"/>
                <a:cs typeface="Arial"/>
                <a:sym typeface="Arial"/>
              </a:rPr>
              <a:t>Establish policies that elevate diversity, equity, and inclusion in the recruitment and retention of participants in clinical research</a:t>
            </a:r>
          </a:p>
        </p:txBody>
      </p:sp>
      <p:sp>
        <p:nvSpPr>
          <p:cNvPr id="29" name="TextBox 28">
            <a:extLst>
              <a:ext uri="{FF2B5EF4-FFF2-40B4-BE49-F238E27FC236}">
                <a16:creationId xmlns:a16="http://schemas.microsoft.com/office/drawing/2014/main" id="{332B17C2-BB74-963B-F5C7-09C5FE0088CB}"/>
              </a:ext>
            </a:extLst>
          </p:cNvPr>
          <p:cNvSpPr txBox="1"/>
          <p:nvPr/>
        </p:nvSpPr>
        <p:spPr>
          <a:xfrm>
            <a:off x="3327400" y="1494423"/>
            <a:ext cx="5563452" cy="434728"/>
          </a:xfrm>
          <a:prstGeom prst="rect">
            <a:avLst/>
          </a:prstGeom>
          <a:noFill/>
          <a:ln>
            <a:noFill/>
          </a:ln>
        </p:spPr>
        <p:txBody>
          <a:bodyPr spcFirstLastPara="1" wrap="square" lIns="0" tIns="0" rIns="0" bIns="0" rtlCol="0" anchor="b" anchorCtr="0">
            <a:noAutofit/>
          </a:bodyPr>
          <a:lstStyle/>
          <a:p>
            <a:pPr lvl="0" algn="ctr"/>
            <a:r>
              <a:rPr lang="en-US" sz="2400" b="1" dirty="0">
                <a:solidFill>
                  <a:srgbClr val="FFFFFF"/>
                </a:solidFill>
                <a:ea typeface="+mn-ea"/>
                <a:cs typeface="+mn-cs"/>
              </a:rPr>
              <a:t>Challenges and Needs Identified</a:t>
            </a:r>
          </a:p>
        </p:txBody>
      </p:sp>
      <p:sp>
        <p:nvSpPr>
          <p:cNvPr id="16" name="Rectangle 15">
            <a:extLst>
              <a:ext uri="{FF2B5EF4-FFF2-40B4-BE49-F238E27FC236}">
                <a16:creationId xmlns:a16="http://schemas.microsoft.com/office/drawing/2014/main" id="{F006C192-2859-0479-C383-68E875CC0C7F}"/>
              </a:ext>
            </a:extLst>
          </p:cNvPr>
          <p:cNvSpPr/>
          <p:nvPr/>
        </p:nvSpPr>
        <p:spPr>
          <a:xfrm>
            <a:off x="488803" y="2477669"/>
            <a:ext cx="3541776" cy="1399209"/>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Improve monitoring of diverse participants in research</a:t>
            </a:r>
            <a:endParaRPr lang="en-US" dirty="0">
              <a:solidFill>
                <a:srgbClr val="000000"/>
              </a:solidFill>
            </a:endParaRPr>
          </a:p>
        </p:txBody>
      </p:sp>
      <p:sp>
        <p:nvSpPr>
          <p:cNvPr id="18" name="TextBox 17">
            <a:extLst>
              <a:ext uri="{FF2B5EF4-FFF2-40B4-BE49-F238E27FC236}">
                <a16:creationId xmlns:a16="http://schemas.microsoft.com/office/drawing/2014/main" id="{A55D493E-3447-1723-0189-CA46607A5EC0}"/>
              </a:ext>
            </a:extLst>
          </p:cNvPr>
          <p:cNvSpPr txBox="1"/>
          <p:nvPr/>
        </p:nvSpPr>
        <p:spPr>
          <a:xfrm>
            <a:off x="73473" y="4026724"/>
            <a:ext cx="3957106" cy="2358190"/>
          </a:xfrm>
          <a:prstGeom prst="rect">
            <a:avLst/>
          </a:prstGeom>
          <a:noFill/>
          <a:ln>
            <a:noFill/>
          </a:ln>
          <a:effectLst/>
        </p:spPr>
        <p:txBody>
          <a:bodyPr spcFirstLastPara="1" wrap="square" lIns="0" tIns="0" rIns="0" bIns="0" rtlCol="0" anchor="t" anchorCtr="0">
            <a:noAutofit/>
          </a:bodyPr>
          <a:lstStyle/>
          <a:p>
            <a:pPr marL="685800" lvl="1"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Increase interoperability of NIH data systems to improve access and usability of inclusion-related data</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Enhance training for staff to improve quality of review of inclusion plans</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Consider actions to improve accountability for meeting enrollment goals</a:t>
            </a:r>
          </a:p>
        </p:txBody>
      </p:sp>
      <p:sp>
        <p:nvSpPr>
          <p:cNvPr id="20" name="Rectangle 19">
            <a:extLst>
              <a:ext uri="{FF2B5EF4-FFF2-40B4-BE49-F238E27FC236}">
                <a16:creationId xmlns:a16="http://schemas.microsoft.com/office/drawing/2014/main" id="{BE791039-4595-0746-B155-99D1231A23EE}"/>
              </a:ext>
            </a:extLst>
          </p:cNvPr>
          <p:cNvSpPr/>
          <p:nvPr/>
        </p:nvSpPr>
        <p:spPr>
          <a:xfrm>
            <a:off x="4271212" y="2461055"/>
            <a:ext cx="4619640" cy="141582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r>
              <a:rPr lang="en-US" sz="2000" noProof="0" dirty="0">
                <a:solidFill>
                  <a:srgbClr val="000000"/>
                </a:solidFill>
                <a:latin typeface="Arial" panose="020B0604020202020204"/>
                <a:ea typeface="+mn-ea"/>
                <a:cs typeface="+mn-cs"/>
              </a:rPr>
              <a:t>Increase opportunities to enroll diverse populations by facilitating partnerships and engagement with diverse and underrepresented communities</a:t>
            </a:r>
          </a:p>
          <a:p>
            <a:pPr algn="ctr"/>
            <a:endParaRPr lang="en-US" dirty="0">
              <a:solidFill>
                <a:srgbClr val="000000"/>
              </a:solidFill>
            </a:endParaRPr>
          </a:p>
        </p:txBody>
      </p:sp>
      <p:sp>
        <p:nvSpPr>
          <p:cNvPr id="22" name="TextBox 21">
            <a:extLst>
              <a:ext uri="{FF2B5EF4-FFF2-40B4-BE49-F238E27FC236}">
                <a16:creationId xmlns:a16="http://schemas.microsoft.com/office/drawing/2014/main" id="{76CAE5D0-4D6E-20CA-0DB2-0D0225334405}"/>
              </a:ext>
            </a:extLst>
          </p:cNvPr>
          <p:cNvSpPr txBox="1"/>
          <p:nvPr/>
        </p:nvSpPr>
        <p:spPr>
          <a:xfrm>
            <a:off x="4030579" y="4026726"/>
            <a:ext cx="4860273" cy="2172247"/>
          </a:xfrm>
          <a:prstGeom prst="rect">
            <a:avLst/>
          </a:prstGeom>
          <a:noFill/>
          <a:ln>
            <a:noFill/>
          </a:ln>
          <a:effectLst/>
        </p:spPr>
        <p:txBody>
          <a:bodyPr spcFirstLastPara="1" wrap="square" lIns="0" tIns="0" rIns="0" bIns="0" rtlCol="0" anchor="t" anchorCtr="0">
            <a:noAutofit/>
          </a:bodyPr>
          <a:lstStyle/>
          <a:p>
            <a:pPr marL="685800" lvl="1"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Establish trust within communities based on long-standing engagement</a:t>
            </a:r>
          </a:p>
        </p:txBody>
      </p:sp>
      <p:sp>
        <p:nvSpPr>
          <p:cNvPr id="23" name="Rectangle 22">
            <a:extLst>
              <a:ext uri="{FF2B5EF4-FFF2-40B4-BE49-F238E27FC236}">
                <a16:creationId xmlns:a16="http://schemas.microsoft.com/office/drawing/2014/main" id="{540AF038-6B2D-BAB7-0267-9D7EA895C5D1}"/>
              </a:ext>
            </a:extLst>
          </p:cNvPr>
          <p:cNvSpPr/>
          <p:nvPr/>
        </p:nvSpPr>
        <p:spPr>
          <a:xfrm>
            <a:off x="9131485" y="2479289"/>
            <a:ext cx="2571712" cy="141582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Increase equity</a:t>
            </a:r>
          </a:p>
        </p:txBody>
      </p:sp>
      <p:sp>
        <p:nvSpPr>
          <p:cNvPr id="25" name="TextBox 24">
            <a:extLst>
              <a:ext uri="{FF2B5EF4-FFF2-40B4-BE49-F238E27FC236}">
                <a16:creationId xmlns:a16="http://schemas.microsoft.com/office/drawing/2014/main" id="{898849CB-BFC2-4EE0-B4C8-A968089FB13A}"/>
              </a:ext>
            </a:extLst>
          </p:cNvPr>
          <p:cNvSpPr txBox="1"/>
          <p:nvPr/>
        </p:nvSpPr>
        <p:spPr>
          <a:xfrm>
            <a:off x="8785058" y="4026724"/>
            <a:ext cx="2981341" cy="2001097"/>
          </a:xfrm>
          <a:prstGeom prst="rect">
            <a:avLst/>
          </a:prstGeom>
          <a:noFill/>
          <a:ln>
            <a:noFill/>
          </a:ln>
          <a:effectLst/>
        </p:spPr>
        <p:txBody>
          <a:bodyPr spcFirstLastPara="1" wrap="square" lIns="0" tIns="0" rIns="0" bIns="0" rtlCol="0" anchor="t" anchorCtr="0">
            <a:noAutofit/>
          </a:bodyPr>
          <a:lstStyle/>
          <a:p>
            <a:pPr marL="685800" lvl="1"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Additional data such as socioeconomic status, disaggregated race/ethnicity data beyond that required by OMB</a:t>
            </a:r>
          </a:p>
        </p:txBody>
      </p:sp>
    </p:spTree>
    <p:extLst>
      <p:ext uri="{BB962C8B-B14F-4D97-AF65-F5344CB8AC3E}">
        <p14:creationId xmlns:p14="http://schemas.microsoft.com/office/powerpoint/2010/main" val="284274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3834C1-C87C-4F0F-417A-A27681CD48BD}"/>
              </a:ext>
            </a:extLst>
          </p:cNvPr>
          <p:cNvSpPr txBox="1">
            <a:spLocks noGrp="1"/>
          </p:cNvSpPr>
          <p:nvPr>
            <p:ph type="title" idx="4294967295"/>
          </p:nvPr>
        </p:nvSpPr>
        <p:spPr>
          <a:xfrm>
            <a:off x="387047" y="223350"/>
            <a:ext cx="11414048" cy="734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bg1"/>
                </a:solidFill>
                <a:effectLst/>
                <a:uLnTx/>
                <a:uFillTx/>
                <a:latin typeface="Arial"/>
                <a:ea typeface="Arial"/>
                <a:cs typeface="Arial"/>
                <a:sym typeface="Arial"/>
              </a:rPr>
              <a:t>Promote participants as partners in clinical research</a:t>
            </a:r>
          </a:p>
        </p:txBody>
      </p:sp>
      <p:sp>
        <p:nvSpPr>
          <p:cNvPr id="11" name="Rectangle 10">
            <a:extLst>
              <a:ext uri="{FF2B5EF4-FFF2-40B4-BE49-F238E27FC236}">
                <a16:creationId xmlns:a16="http://schemas.microsoft.com/office/drawing/2014/main" id="{0376A4F4-4A3D-7FA0-7B65-D532693ADCDE}"/>
              </a:ext>
            </a:extLst>
          </p:cNvPr>
          <p:cNvSpPr/>
          <p:nvPr/>
        </p:nvSpPr>
        <p:spPr>
          <a:xfrm>
            <a:off x="3406942" y="1380919"/>
            <a:ext cx="5378116" cy="7346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Challenges and Needs Identified</a:t>
            </a:r>
          </a:p>
        </p:txBody>
      </p:sp>
      <p:sp>
        <p:nvSpPr>
          <p:cNvPr id="12" name="Rectangle 11">
            <a:extLst>
              <a:ext uri="{FF2B5EF4-FFF2-40B4-BE49-F238E27FC236}">
                <a16:creationId xmlns:a16="http://schemas.microsoft.com/office/drawing/2014/main" id="{061859FA-4EBB-6DC0-1D9B-56AA2657ABC8}"/>
              </a:ext>
            </a:extLst>
          </p:cNvPr>
          <p:cNvSpPr/>
          <p:nvPr/>
        </p:nvSpPr>
        <p:spPr>
          <a:xfrm>
            <a:off x="488802" y="2477669"/>
            <a:ext cx="2061893" cy="1902244"/>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Declining trust in research/</a:t>
            </a:r>
            <a:b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b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longstanding mistrust in some communities</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07944519-28F5-C881-374D-A17D6C9EA352}"/>
              </a:ext>
            </a:extLst>
          </p:cNvPr>
          <p:cNvSpPr/>
          <p:nvPr/>
        </p:nvSpPr>
        <p:spPr>
          <a:xfrm>
            <a:off x="2819856" y="2502150"/>
            <a:ext cx="2266955" cy="187776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r>
              <a:rPr lang="en-US" sz="2000" noProof="0" dirty="0">
                <a:solidFill>
                  <a:srgbClr val="000000"/>
                </a:solidFill>
                <a:latin typeface="Arial" panose="020B0604020202020204"/>
                <a:ea typeface="+mn-ea"/>
                <a:cs typeface="+mn-cs"/>
              </a:rPr>
              <a:t>Bi-directional engagement essential to foster transparency and trust</a:t>
            </a:r>
          </a:p>
        </p:txBody>
      </p:sp>
      <p:sp>
        <p:nvSpPr>
          <p:cNvPr id="18" name="Rectangle 17">
            <a:extLst>
              <a:ext uri="{FF2B5EF4-FFF2-40B4-BE49-F238E27FC236}">
                <a16:creationId xmlns:a16="http://schemas.microsoft.com/office/drawing/2014/main" id="{9CF60F08-7DCD-02AA-D02A-DEEE687C0CB4}"/>
              </a:ext>
            </a:extLst>
          </p:cNvPr>
          <p:cNvSpPr/>
          <p:nvPr/>
        </p:nvSpPr>
        <p:spPr>
          <a:xfrm>
            <a:off x="5355972" y="2527833"/>
            <a:ext cx="2729250" cy="1852080"/>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Build by-in at early stage will improve later implementation and dissemination of scientific discoveries in these communities</a:t>
            </a:r>
          </a:p>
        </p:txBody>
      </p:sp>
      <p:sp>
        <p:nvSpPr>
          <p:cNvPr id="19" name="Rectangle 18">
            <a:extLst>
              <a:ext uri="{FF2B5EF4-FFF2-40B4-BE49-F238E27FC236}">
                <a16:creationId xmlns:a16="http://schemas.microsoft.com/office/drawing/2014/main" id="{EBF56729-AA83-B133-F59E-0647A6E2600E}"/>
              </a:ext>
            </a:extLst>
          </p:cNvPr>
          <p:cNvSpPr/>
          <p:nvPr/>
        </p:nvSpPr>
        <p:spPr>
          <a:xfrm>
            <a:off x="8354384" y="2527833"/>
            <a:ext cx="3365670" cy="1828016"/>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Need to develop NIH-wide framework to guide and support all ICOs in engaging partners in research</a:t>
            </a:r>
          </a:p>
        </p:txBody>
      </p:sp>
      <p:sp>
        <p:nvSpPr>
          <p:cNvPr id="22" name="TextBox 21">
            <a:extLst>
              <a:ext uri="{FF2B5EF4-FFF2-40B4-BE49-F238E27FC236}">
                <a16:creationId xmlns:a16="http://schemas.microsoft.com/office/drawing/2014/main" id="{45204147-C3B7-0AEC-2076-09E353A8E246}"/>
              </a:ext>
            </a:extLst>
          </p:cNvPr>
          <p:cNvSpPr txBox="1"/>
          <p:nvPr/>
        </p:nvSpPr>
        <p:spPr>
          <a:xfrm>
            <a:off x="7906502" y="4483733"/>
            <a:ext cx="3840560" cy="2172247"/>
          </a:xfrm>
          <a:prstGeom prst="rect">
            <a:avLst/>
          </a:prstGeom>
          <a:noFill/>
          <a:ln>
            <a:noFill/>
          </a:ln>
          <a:effectLst/>
        </p:spPr>
        <p:txBody>
          <a:bodyPr spcFirstLastPara="1" wrap="square" lIns="0" tIns="0" rIns="0" bIns="0" rtlCol="0" anchor="t" anchorCtr="0">
            <a:noAutofit/>
          </a:bodyPr>
          <a:lstStyle/>
          <a:p>
            <a:pPr marL="685800" lvl="1"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Craft a unified and public vision promoting community engagement as critical to the clinical research enterprise</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Engage participants in development of optimal strategies for planning, implementation and dissemination of research studies</a:t>
            </a:r>
          </a:p>
        </p:txBody>
      </p:sp>
    </p:spTree>
    <p:extLst>
      <p:ext uri="{BB962C8B-B14F-4D97-AF65-F5344CB8AC3E}">
        <p14:creationId xmlns:p14="http://schemas.microsoft.com/office/powerpoint/2010/main" val="317685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2F9F26F-BE55-FEAB-90B4-F9509BCECA0F}"/>
              </a:ext>
            </a:extLst>
          </p:cNvPr>
          <p:cNvSpPr txBox="1">
            <a:spLocks noGrp="1"/>
          </p:cNvSpPr>
          <p:nvPr>
            <p:ph type="title" idx="4294967295"/>
          </p:nvPr>
        </p:nvSpPr>
        <p:spPr>
          <a:xfrm>
            <a:off x="266219" y="347572"/>
            <a:ext cx="11655705" cy="734661"/>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32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chemeClr val="dk1"/>
              </a:buClr>
              <a:buSzPts val="4800"/>
              <a:buFont typeface="Arial"/>
              <a:buNone/>
              <a:tabLst/>
              <a:defRPr/>
            </a:pPr>
            <a:r>
              <a:rPr kumimoji="0" lang="en-US" sz="3200" b="1" i="0" u="none" strike="noStrike" kern="0" cap="none" spc="0" normalizeH="0" baseline="0" noProof="0" dirty="0">
                <a:ln>
                  <a:noFill/>
                </a:ln>
                <a:solidFill>
                  <a:schemeClr val="bg1"/>
                </a:solidFill>
                <a:effectLst/>
                <a:uLnTx/>
                <a:uFillTx/>
                <a:latin typeface="Arial"/>
                <a:ea typeface="Arial"/>
                <a:cs typeface="Arial"/>
                <a:sym typeface="Arial"/>
              </a:rPr>
              <a:t>Embrace and implement new research methodologies, strategies and resources</a:t>
            </a:r>
          </a:p>
        </p:txBody>
      </p:sp>
      <p:sp>
        <p:nvSpPr>
          <p:cNvPr id="26" name="Rectangle 25">
            <a:extLst>
              <a:ext uri="{FF2B5EF4-FFF2-40B4-BE49-F238E27FC236}">
                <a16:creationId xmlns:a16="http://schemas.microsoft.com/office/drawing/2014/main" id="{7839F13A-6845-6967-1E8D-F6D2201ADD1A}"/>
              </a:ext>
            </a:extLst>
          </p:cNvPr>
          <p:cNvSpPr/>
          <p:nvPr/>
        </p:nvSpPr>
        <p:spPr>
          <a:xfrm>
            <a:off x="3406942" y="1380919"/>
            <a:ext cx="5378116" cy="7346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Challenges and Needs Identified</a:t>
            </a:r>
          </a:p>
        </p:txBody>
      </p:sp>
      <p:sp>
        <p:nvSpPr>
          <p:cNvPr id="27" name="Rectangle 26">
            <a:extLst>
              <a:ext uri="{FF2B5EF4-FFF2-40B4-BE49-F238E27FC236}">
                <a16:creationId xmlns:a16="http://schemas.microsoft.com/office/drawing/2014/main" id="{6836917C-6169-4B82-0598-9F4B5077B700}"/>
              </a:ext>
            </a:extLst>
          </p:cNvPr>
          <p:cNvSpPr/>
          <p:nvPr/>
        </p:nvSpPr>
        <p:spPr>
          <a:xfrm>
            <a:off x="994132" y="2477669"/>
            <a:ext cx="4484249" cy="1399209"/>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Augment pragmatic clinical trials in real-world settings</a:t>
            </a:r>
          </a:p>
        </p:txBody>
      </p:sp>
      <p:sp>
        <p:nvSpPr>
          <p:cNvPr id="28" name="TextBox 27">
            <a:extLst>
              <a:ext uri="{FF2B5EF4-FFF2-40B4-BE49-F238E27FC236}">
                <a16:creationId xmlns:a16="http://schemas.microsoft.com/office/drawing/2014/main" id="{A406B6C8-1A03-C6B8-7734-F0F2B1F49B0B}"/>
              </a:ext>
            </a:extLst>
          </p:cNvPr>
          <p:cNvSpPr txBox="1"/>
          <p:nvPr/>
        </p:nvSpPr>
        <p:spPr>
          <a:xfrm>
            <a:off x="709023" y="4026724"/>
            <a:ext cx="4769358" cy="2358190"/>
          </a:xfrm>
          <a:prstGeom prst="rect">
            <a:avLst/>
          </a:prstGeom>
          <a:noFill/>
          <a:ln>
            <a:noFill/>
          </a:ln>
          <a:effectLst/>
        </p:spPr>
        <p:txBody>
          <a:bodyPr spcFirstLastPara="1" wrap="square" lIns="0" tIns="0" rIns="0" bIns="0" rtlCol="0" anchor="t" anchorCtr="0">
            <a:noAutofit/>
          </a:bodyPr>
          <a:lstStyle/>
          <a:p>
            <a:pPr marL="685800" lvl="1" indent="-228600">
              <a:lnSpc>
                <a:spcPct val="90000"/>
              </a:lnSpc>
              <a:spcBef>
                <a:spcPts val="500"/>
              </a:spcBef>
              <a:buClr>
                <a:srgbClr val="008500"/>
              </a:buClr>
              <a:buSzPct val="125000"/>
              <a:buFont typeface="Arial" panose="020B0604020202020204" pitchFamily="34" charset="0"/>
              <a:buChar char="•"/>
              <a:defRPr/>
            </a:pPr>
            <a:r>
              <a:rPr lang="en-US" sz="1600" kern="1200" dirty="0">
                <a:solidFill>
                  <a:sysClr val="windowText" lastClr="000000"/>
                </a:solidFill>
                <a:ea typeface="+mn-ea"/>
                <a:cs typeface="+mn-cs"/>
              </a:rPr>
              <a:t>I</a:t>
            </a:r>
            <a:r>
              <a:rPr kumimoji="0" lang="en-US" sz="1600" b="0" i="0" u="none" strike="noStrike" kern="1200" cap="none" spc="0" normalizeH="0" baseline="0" dirty="0">
                <a:ln>
                  <a:noFill/>
                </a:ln>
                <a:solidFill>
                  <a:sysClr val="windowText" lastClr="000000"/>
                </a:solidFill>
                <a:effectLst/>
                <a:uLnTx/>
                <a:uFillTx/>
                <a:latin typeface="Arial" panose="020B0604020202020204"/>
                <a:ea typeface="+mn-ea"/>
                <a:cs typeface="+mn-cs"/>
              </a:rPr>
              <a:t>mprove generalizability and strategies for </a:t>
            </a:r>
            <a:r>
              <a:rPr lang="en-US" sz="1600" kern="1200" dirty="0">
                <a:solidFill>
                  <a:sysClr val="windowText" lastClr="000000"/>
                </a:solidFill>
              </a:rPr>
              <a:t>implementation</a:t>
            </a: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and dissemination for greatest impact on public health</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Facilitate convergence of clinical research and clinical practice</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Workforce and career development</a:t>
            </a:r>
          </a:p>
        </p:txBody>
      </p:sp>
      <p:sp>
        <p:nvSpPr>
          <p:cNvPr id="29" name="Rectangle 28">
            <a:extLst>
              <a:ext uri="{FF2B5EF4-FFF2-40B4-BE49-F238E27FC236}">
                <a16:creationId xmlns:a16="http://schemas.microsoft.com/office/drawing/2014/main" id="{0DAD936B-8B0C-7D95-4D98-C37F16137FB4}"/>
              </a:ext>
            </a:extLst>
          </p:cNvPr>
          <p:cNvSpPr/>
          <p:nvPr/>
        </p:nvSpPr>
        <p:spPr>
          <a:xfrm>
            <a:off x="6713620" y="2479289"/>
            <a:ext cx="4484250" cy="1415823"/>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lvl="1" algn="ctr">
              <a:lnSpc>
                <a:spcPct val="90000"/>
              </a:lnSpc>
              <a:spcBef>
                <a:spcPts val="1000"/>
              </a:spcBef>
              <a:buClr>
                <a:srgbClr val="316094"/>
              </a:buCl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Pursue novel and responsible approaches for utilizing diverse datasets</a:t>
            </a:r>
          </a:p>
        </p:txBody>
      </p:sp>
      <p:sp>
        <p:nvSpPr>
          <p:cNvPr id="30" name="TextBox 29">
            <a:extLst>
              <a:ext uri="{FF2B5EF4-FFF2-40B4-BE49-F238E27FC236}">
                <a16:creationId xmlns:a16="http://schemas.microsoft.com/office/drawing/2014/main" id="{8DD5FF7F-109B-AC84-1450-3B47AAA8E6BE}"/>
              </a:ext>
            </a:extLst>
          </p:cNvPr>
          <p:cNvSpPr txBox="1"/>
          <p:nvPr/>
        </p:nvSpPr>
        <p:spPr>
          <a:xfrm>
            <a:off x="6435049" y="4026724"/>
            <a:ext cx="5268148" cy="2629256"/>
          </a:xfrm>
          <a:prstGeom prst="rect">
            <a:avLst/>
          </a:prstGeom>
          <a:noFill/>
          <a:ln>
            <a:noFill/>
          </a:ln>
          <a:effectLst/>
        </p:spPr>
        <p:txBody>
          <a:bodyPr spcFirstLastPara="1" wrap="square" lIns="0" tIns="0" rIns="0" bIns="0" rtlCol="0" anchor="t" anchorCtr="0">
            <a:noAutofit/>
          </a:bodyPr>
          <a:lstStyle/>
          <a:p>
            <a:pPr marL="685800" lvl="2"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NIH working toward a future of interoperability and maximum utility of data from a variety of sources</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lang="en-US" sz="1600" kern="1200" dirty="0">
                <a:solidFill>
                  <a:sysClr val="windowText" lastClr="000000"/>
                </a:solidFill>
                <a:ea typeface="+mn-ea"/>
                <a:cs typeface="+mn-cs"/>
              </a:rPr>
              <a:t>Collect, store, use data more effectively</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685800" indent="-228600">
              <a:lnSpc>
                <a:spcPct val="90000"/>
              </a:lnSpc>
              <a:spcBef>
                <a:spcPts val="500"/>
              </a:spcBef>
              <a:buClr>
                <a:srgbClr val="008500"/>
              </a:buClr>
              <a:buSzPct val="125000"/>
              <a:buFont typeface="Arial" panose="020B0604020202020204" pitchFamily="34" charset="0"/>
              <a:buChar cha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Maximize utility &amp; integration of Electronic Health Record (EHR) data in clinical research</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Individual-level participant data (IPD) – define and promote best practices</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Address challenges of data use:  privacy, proprietary concerns, data standards and interoperability, other</a:t>
            </a:r>
          </a:p>
        </p:txBody>
      </p:sp>
    </p:spTree>
    <p:extLst>
      <p:ext uri="{BB962C8B-B14F-4D97-AF65-F5344CB8AC3E}">
        <p14:creationId xmlns:p14="http://schemas.microsoft.com/office/powerpoint/2010/main" val="426626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73563" y="205257"/>
            <a:ext cx="11214394" cy="734661"/>
          </a:xfrm>
        </p:spPr>
        <p:txBody>
          <a:bodyPr anchor="ctr"/>
          <a:lstStyle/>
          <a:p>
            <a:pPr algn="ctr"/>
            <a:r>
              <a:rPr lang="en-US" sz="3600" dirty="0"/>
              <a:t>Next Steps for Consideration and Discussion </a:t>
            </a:r>
            <a:r>
              <a:rPr lang="en-US" sz="3600" b="0" dirty="0"/>
              <a:t>(1)</a:t>
            </a:r>
          </a:p>
        </p:txBody>
      </p:sp>
      <p:sp>
        <p:nvSpPr>
          <p:cNvPr id="5" name="Content Placeholder 2">
            <a:extLst>
              <a:ext uri="{FF2B5EF4-FFF2-40B4-BE49-F238E27FC236}">
                <a16:creationId xmlns:a16="http://schemas.microsoft.com/office/drawing/2014/main" id="{FAE28595-AEB5-C839-02E7-D1CB099E3792}"/>
              </a:ext>
            </a:extLst>
          </p:cNvPr>
          <p:cNvSpPr txBox="1">
            <a:spLocks/>
          </p:cNvSpPr>
          <p:nvPr/>
        </p:nvSpPr>
        <p:spPr>
          <a:xfrm>
            <a:off x="365760" y="1463040"/>
            <a:ext cx="11430000" cy="4670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316094"/>
              </a:buClr>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NIH-wide vision for clinical </a:t>
            </a:r>
            <a:r>
              <a:rPr lang="en-US" sz="3200" b="1" dirty="0">
                <a:solidFill>
                  <a:sysClr val="windowText" lastClr="000000"/>
                </a:solidFill>
                <a:latin typeface="Arial" panose="020B0604020202020204"/>
              </a:rPr>
              <a:t>trials</a:t>
            </a:r>
            <a:endParaRPr kumimoji="0" lang="en-US" sz="3200" b="1"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
                <a:srgbClr val="316094"/>
              </a:buClr>
              <a:buSzTx/>
              <a:buFont typeface="Wingdings" pitchFamily="2" charset="2"/>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R="0" lvl="1" algn="l" defTabSz="914400" rtl="0" eaLnBrk="1" fontAlgn="auto" latinLnBrk="0" hangingPunct="1">
              <a:lnSpc>
                <a:spcPct val="90000"/>
              </a:lnSpc>
              <a:spcBef>
                <a:spcPts val="500"/>
              </a:spcBef>
              <a:spcAft>
                <a:spcPts val="3000"/>
              </a:spcAft>
              <a:buClr>
                <a:srgbClr val="316094"/>
              </a:buClr>
              <a:buSzPct val="125000"/>
              <a:buFont typeface="Wingdings" panose="05000000000000000000" pitchFamily="2" charset="2"/>
              <a:buChar char="§"/>
              <a:tabLst/>
              <a:defRPr/>
            </a:pPr>
            <a:r>
              <a:rPr lang="en-US" dirty="0">
                <a:solidFill>
                  <a:sysClr val="windowText" lastClr="000000"/>
                </a:solidFill>
                <a:latin typeface="Arial" panose="020B0604020202020204"/>
              </a:rPr>
              <a:t>Continued consideration</a:t>
            </a:r>
            <a:r>
              <a:rPr kumimoji="0" lang="en-US" b="0" i="0" u="none" strike="noStrike" kern="1200" cap="none" spc="0" normalizeH="0" baseline="0" noProof="0" dirty="0">
                <a:ln>
                  <a:noFill/>
                </a:ln>
                <a:solidFill>
                  <a:sysClr val="windowText" lastClr="000000"/>
                </a:solidFill>
                <a:effectLst/>
                <a:uLnTx/>
                <a:uFillTx/>
                <a:latin typeface="Arial" panose="020B0604020202020204"/>
                <a:ea typeface="+mn-ea"/>
                <a:cs typeface="+mn-cs"/>
              </a:rPr>
              <a:t> of needs, priorities for investments</a:t>
            </a:r>
          </a:p>
          <a:p>
            <a:pPr marR="0" lvl="1" algn="l" defTabSz="914400" rtl="0" eaLnBrk="1" fontAlgn="auto" latinLnBrk="0" hangingPunct="1">
              <a:lnSpc>
                <a:spcPct val="90000"/>
              </a:lnSpc>
              <a:spcBef>
                <a:spcPts val="500"/>
              </a:spcBef>
              <a:spcAft>
                <a:spcPts val="3000"/>
              </a:spcAft>
              <a:buClr>
                <a:srgbClr val="316094"/>
              </a:buClr>
              <a:buSzPct val="125000"/>
              <a:buFont typeface="Wingdings" panose="05000000000000000000" pitchFamily="2" charset="2"/>
              <a:buChar char="§"/>
              <a:tabLst/>
              <a:defRPr/>
            </a:pPr>
            <a:r>
              <a:rPr kumimoji="0" lang="en-US" b="0" i="0" u="none" strike="noStrike" kern="1200" cap="none" spc="0" normalizeH="0" baseline="0" noProof="0" dirty="0">
                <a:ln>
                  <a:noFill/>
                </a:ln>
                <a:solidFill>
                  <a:sysClr val="windowText" lastClr="000000"/>
                </a:solidFill>
                <a:effectLst/>
                <a:uLnTx/>
                <a:uFillTx/>
                <a:latin typeface="Arial" panose="020B0604020202020204"/>
                <a:ea typeface="+mn-ea"/>
                <a:cs typeface="+mn-cs"/>
              </a:rPr>
              <a:t>Develop new resources and programs to achieve NIH strategic vision</a:t>
            </a:r>
          </a:p>
          <a:p>
            <a:pPr lvl="1">
              <a:spcAft>
                <a:spcPts val="3000"/>
              </a:spcAft>
              <a:buClr>
                <a:srgbClr val="316094"/>
              </a:buClr>
              <a:buFont typeface="Wingdings" panose="05000000000000000000" pitchFamily="2" charset="2"/>
              <a:buChar char="§"/>
              <a:defRPr/>
            </a:pPr>
            <a:r>
              <a:rPr lang="en-US" dirty="0">
                <a:solidFill>
                  <a:sysClr val="windowText" lastClr="000000"/>
                </a:solidFill>
                <a:latin typeface="Arial" panose="020B0604020202020204"/>
              </a:rPr>
              <a:t>L</a:t>
            </a:r>
            <a:r>
              <a:rPr kumimoji="0" lang="en-US" b="0"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everage</a:t>
            </a:r>
            <a:r>
              <a:rPr kumimoji="0" lang="en-US" b="0" i="0" u="none" strike="noStrike" kern="1200" cap="none" spc="0" normalizeH="0" baseline="0" noProof="0" dirty="0">
                <a:ln>
                  <a:noFill/>
                </a:ln>
                <a:solidFill>
                  <a:sysClr val="windowText" lastClr="000000"/>
                </a:solidFill>
                <a:effectLst/>
                <a:uLnTx/>
                <a:uFillTx/>
                <a:latin typeface="Arial" panose="020B0604020202020204"/>
                <a:ea typeface="+mn-ea"/>
                <a:cs typeface="+mn-cs"/>
              </a:rPr>
              <a:t> strategic partnerships with other agencies and entities</a:t>
            </a:r>
          </a:p>
          <a:p>
            <a:pPr marR="0" lvl="1" algn="l" defTabSz="914400" rtl="0" eaLnBrk="1" fontAlgn="auto" latinLnBrk="0" hangingPunct="1">
              <a:lnSpc>
                <a:spcPct val="90000"/>
              </a:lnSpc>
              <a:spcBef>
                <a:spcPts val="500"/>
              </a:spcBef>
              <a:spcAft>
                <a:spcPts val="0"/>
              </a:spcAft>
              <a:buClr>
                <a:srgbClr val="316094"/>
              </a:buClr>
              <a:buSzPct val="125000"/>
              <a:buFont typeface="Wingdings" panose="05000000000000000000" pitchFamily="2" charset="2"/>
              <a:buChar char="§"/>
              <a:tabLst/>
              <a:defRPr/>
            </a:pPr>
            <a:r>
              <a:rPr lang="en-US" dirty="0">
                <a:solidFill>
                  <a:sysClr val="windowText" lastClr="000000"/>
                </a:solidFill>
                <a:latin typeface="Arial" panose="020B0604020202020204"/>
              </a:rPr>
              <a:t>E</a:t>
            </a:r>
            <a:r>
              <a:rPr kumimoji="0" lang="en-US" b="0"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ffectively</a:t>
            </a:r>
            <a:r>
              <a:rPr kumimoji="0" lang="en-US" b="0" i="0" u="none" strike="noStrike" kern="1200" cap="none" spc="0" normalizeH="0" baseline="0" noProof="0" dirty="0">
                <a:ln>
                  <a:noFill/>
                </a:ln>
                <a:solidFill>
                  <a:sysClr val="windowText" lastClr="000000"/>
                </a:solidFill>
                <a:effectLst/>
                <a:uLnTx/>
                <a:uFillTx/>
                <a:latin typeface="Arial" panose="020B0604020202020204"/>
                <a:ea typeface="+mn-ea"/>
                <a:cs typeface="+mn-cs"/>
              </a:rPr>
              <a:t> partner with the extramural community to advance clinical care and public health</a:t>
            </a:r>
          </a:p>
        </p:txBody>
      </p:sp>
      <p:pic>
        <p:nvPicPr>
          <p:cNvPr id="3" name="Picture 2">
            <a:extLst>
              <a:ext uri="{FF2B5EF4-FFF2-40B4-BE49-F238E27FC236}">
                <a16:creationId xmlns:a16="http://schemas.microsoft.com/office/drawing/2014/main" id="{EB22622C-048B-6B8D-68CD-D32A11A65E3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1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73563" y="225136"/>
            <a:ext cx="11214394" cy="734661"/>
          </a:xfrm>
        </p:spPr>
        <p:txBody>
          <a:bodyPr anchor="ctr"/>
          <a:lstStyle/>
          <a:p>
            <a:pPr algn="ctr"/>
            <a:r>
              <a:rPr lang="en-US" sz="3600" dirty="0"/>
              <a:t>Next Steps for Consideration and Discussion </a:t>
            </a:r>
            <a:r>
              <a:rPr lang="en-US" sz="3600" b="0" dirty="0"/>
              <a:t>(2)</a:t>
            </a:r>
          </a:p>
        </p:txBody>
      </p:sp>
      <p:sp>
        <p:nvSpPr>
          <p:cNvPr id="6" name="Content Placeholder 2">
            <a:extLst>
              <a:ext uri="{FF2B5EF4-FFF2-40B4-BE49-F238E27FC236}">
                <a16:creationId xmlns:a16="http://schemas.microsoft.com/office/drawing/2014/main" id="{D77FC91E-292C-6625-BFDE-E1AFA66CC02B}"/>
              </a:ext>
            </a:extLst>
          </p:cNvPr>
          <p:cNvSpPr txBox="1">
            <a:spLocks/>
          </p:cNvSpPr>
          <p:nvPr/>
        </p:nvSpPr>
        <p:spPr>
          <a:xfrm>
            <a:off x="365760" y="1463040"/>
            <a:ext cx="11430000" cy="4670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316094"/>
              </a:buClr>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Develop mechanisms for a </a:t>
            </a:r>
          </a:p>
          <a:p>
            <a:pPr marL="0" marR="0" lvl="0" indent="0" algn="ctr" defTabSz="914400" rtl="0" eaLnBrk="1" fontAlgn="auto" latinLnBrk="0" hangingPunct="1">
              <a:lnSpc>
                <a:spcPct val="90000"/>
              </a:lnSpc>
              <a:spcBef>
                <a:spcPts val="0"/>
              </a:spcBef>
              <a:spcAft>
                <a:spcPts val="0"/>
              </a:spcAft>
              <a:buClr>
                <a:srgbClr val="316094"/>
              </a:buClr>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‘Learning Clinical Research Ecosystem’</a:t>
            </a:r>
          </a:p>
          <a:p>
            <a:pPr marL="0" marR="0" lvl="0" indent="0" algn="ctr" defTabSz="914400" rtl="0" eaLnBrk="1" fontAlgn="auto" latinLnBrk="0" hangingPunct="1">
              <a:lnSpc>
                <a:spcPct val="90000"/>
              </a:lnSpc>
              <a:spcBef>
                <a:spcPts val="1000"/>
              </a:spcBef>
              <a:spcAft>
                <a:spcPts val="0"/>
              </a:spcAft>
              <a:buClr>
                <a:srgbClr val="316094"/>
              </a:buClr>
              <a:buSzTx/>
              <a:buFont typeface="Wingdings" pitchFamily="2" charset="2"/>
              <a:buNone/>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lang="en-US" sz="2400" dirty="0">
                <a:solidFill>
                  <a:sysClr val="windowText" lastClr="000000"/>
                </a:solidFill>
                <a:latin typeface="Arial" panose="020B0604020202020204"/>
              </a:rPr>
              <a:t>Maximize ability of all ICOs and programs </a:t>
            </a: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to learn from each other</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Numerous examples of lessons learned and innovative practices that could benefit all ICOs if widely disseminated</a:t>
            </a:r>
          </a:p>
          <a:p>
            <a:pPr>
              <a:defRPr/>
            </a:pPr>
            <a:r>
              <a:rPr lang="en-US" sz="2400" dirty="0">
                <a:solidFill>
                  <a:sysClr val="windowText" lastClr="000000"/>
                </a:solidFill>
                <a:latin typeface="Arial" panose="020B0604020202020204"/>
              </a:rPr>
              <a:t>Help smaller ICOs realize their vision for impactful clinical trials</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Minimize organizational risk by fully leveraging current expertise and resources and maintaining NIH-wide perspective</a:t>
            </a:r>
          </a:p>
        </p:txBody>
      </p:sp>
      <p:pic>
        <p:nvPicPr>
          <p:cNvPr id="3" name="Picture 2">
            <a:extLst>
              <a:ext uri="{FF2B5EF4-FFF2-40B4-BE49-F238E27FC236}">
                <a16:creationId xmlns:a16="http://schemas.microsoft.com/office/drawing/2014/main" id="{EB22622C-048B-6B8D-68CD-D32A11A65E3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74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88803" y="260469"/>
            <a:ext cx="11214394" cy="734661"/>
          </a:xfrm>
        </p:spPr>
        <p:txBody>
          <a:bodyPr anchor="ctr"/>
          <a:lstStyle/>
          <a:p>
            <a:pPr algn="ctr"/>
            <a:r>
              <a:rPr lang="en-US" sz="3200" dirty="0"/>
              <a:t>‘Big Picture’ Questions for Discussion</a:t>
            </a:r>
          </a:p>
        </p:txBody>
      </p:sp>
      <p:sp>
        <p:nvSpPr>
          <p:cNvPr id="5" name="Content Placeholder 2">
            <a:extLst>
              <a:ext uri="{FF2B5EF4-FFF2-40B4-BE49-F238E27FC236}">
                <a16:creationId xmlns:a16="http://schemas.microsoft.com/office/drawing/2014/main" id="{01349DC5-845D-D8BC-F011-F160C5000749}"/>
              </a:ext>
            </a:extLst>
          </p:cNvPr>
          <p:cNvSpPr txBox="1">
            <a:spLocks/>
          </p:cNvSpPr>
          <p:nvPr/>
        </p:nvSpPr>
        <p:spPr>
          <a:xfrm>
            <a:off x="640080" y="1463039"/>
            <a:ext cx="8873953" cy="4735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20558A"/>
              </a:buClr>
              <a:buSzPct val="125000"/>
              <a:defRPr/>
            </a:pPr>
            <a:r>
              <a:rPr kumimoji="0" lang="en-US" b="0" i="0" u="none" strike="noStrike" kern="1200" cap="none" spc="0" normalizeH="0" baseline="0" noProof="0" dirty="0">
                <a:ln>
                  <a:noFill/>
                </a:ln>
                <a:solidFill>
                  <a:sysClr val="windowText" lastClr="000000"/>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What should the role of NIH be, as a major public research</a:t>
            </a:r>
            <a:b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funder, in the broader clinical research ecosystem?</a:t>
            </a:r>
          </a:p>
          <a:p>
            <a:pPr>
              <a:spcBef>
                <a:spcPts val="1200"/>
              </a:spcBef>
              <a:buClr>
                <a:srgbClr val="20558A"/>
              </a:buClr>
              <a:buSzPct val="125000"/>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How </a:t>
            </a:r>
            <a:r>
              <a:rPr lang="en-US" sz="2400" dirty="0">
                <a:solidFill>
                  <a:sysClr val="windowText" lastClr="000000"/>
                </a:solidFill>
                <a:latin typeface="Arial" panose="020B0604020202020204"/>
              </a:rPr>
              <a:t>should NIH best address the urgent need for increased</a:t>
            </a:r>
            <a:br>
              <a:rPr lang="en-US" sz="2400" dirty="0">
                <a:solidFill>
                  <a:sysClr val="windowText" lastClr="000000"/>
                </a:solidFill>
                <a:latin typeface="Arial" panose="020B0604020202020204"/>
              </a:rPr>
            </a:br>
            <a:r>
              <a:rPr lang="en-US" sz="2400" dirty="0">
                <a:solidFill>
                  <a:sysClr val="windowText" lastClr="000000"/>
                </a:solidFill>
                <a:latin typeface="Arial" panose="020B0604020202020204"/>
              </a:rPr>
              <a:t>  diversity, equity and inclusion in clinical research? </a:t>
            </a:r>
          </a:p>
          <a:p>
            <a:pPr>
              <a:spcBef>
                <a:spcPts val="1200"/>
              </a:spcBef>
              <a:buClr>
                <a:srgbClr val="20558A"/>
              </a:buClr>
              <a:buSzPct val="125000"/>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Clinical </a:t>
            </a:r>
            <a:r>
              <a:rPr lang="en-US" sz="2400" dirty="0">
                <a:solidFill>
                  <a:sysClr val="windowText" lastClr="000000"/>
                </a:solidFill>
                <a:latin typeface="Arial" panose="020B0604020202020204"/>
              </a:rPr>
              <a:t>research is increasingly interdisciplinary and multi-site</a:t>
            </a:r>
            <a:br>
              <a:rPr lang="en-US" sz="2400" dirty="0">
                <a:solidFill>
                  <a:sysClr val="windowText" lastClr="000000"/>
                </a:solidFill>
                <a:latin typeface="Arial" panose="020B0604020202020204"/>
              </a:rPr>
            </a:br>
            <a:r>
              <a:rPr lang="en-US" sz="2400" dirty="0">
                <a:solidFill>
                  <a:sysClr val="windowText" lastClr="000000"/>
                </a:solidFill>
                <a:latin typeface="Arial" panose="020B0604020202020204"/>
              </a:rPr>
              <a:t>  – how should we be thinking about new models for working</a:t>
            </a:r>
            <a:br>
              <a:rPr lang="en-US" sz="2400" dirty="0">
                <a:solidFill>
                  <a:sysClr val="windowText" lastClr="000000"/>
                </a:solidFill>
                <a:latin typeface="Arial" panose="020B0604020202020204"/>
              </a:rPr>
            </a:br>
            <a:r>
              <a:rPr lang="en-US" sz="2400" dirty="0">
                <a:solidFill>
                  <a:sysClr val="windowText" lastClr="000000"/>
                </a:solidFill>
                <a:latin typeface="Arial" panose="020B0604020202020204"/>
              </a:rPr>
              <a:t>   across sectors to increase impactful translation?</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1ED8EF6C-BF44-16DD-DFD9-61960CB9C9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1634" y="1785887"/>
            <a:ext cx="3926305" cy="3926305"/>
          </a:xfrm>
          <a:prstGeom prst="rect">
            <a:avLst/>
          </a:prstGeom>
          <a:effectLst/>
        </p:spPr>
      </p:pic>
      <p:pic>
        <p:nvPicPr>
          <p:cNvPr id="3" name="Picture 2" descr="NIH logo with tagline">
            <a:extLst>
              <a:ext uri="{FF2B5EF4-FFF2-40B4-BE49-F238E27FC236}">
                <a16:creationId xmlns:a16="http://schemas.microsoft.com/office/drawing/2014/main" id="{EB22622C-048B-6B8D-68CD-D32A11A65E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11" b="32618"/>
          <a:stretch/>
        </p:blipFill>
        <p:spPr bwMode="auto">
          <a:xfrm>
            <a:off x="266218" y="6198973"/>
            <a:ext cx="2553638" cy="45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5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88803" y="255754"/>
            <a:ext cx="11214394" cy="734661"/>
          </a:xfrm>
        </p:spPr>
        <p:txBody>
          <a:bodyPr anchor="ctr"/>
          <a:lstStyle/>
          <a:p>
            <a:pPr algn="ctr"/>
            <a:r>
              <a:rPr lang="en-US" sz="3200" dirty="0"/>
              <a:t>Vital Importance of Clinical Trial Stewardship</a:t>
            </a:r>
          </a:p>
        </p:txBody>
      </p:sp>
      <p:sp>
        <p:nvSpPr>
          <p:cNvPr id="15" name="Content Placeholder 2">
            <a:extLst>
              <a:ext uri="{FF2B5EF4-FFF2-40B4-BE49-F238E27FC236}">
                <a16:creationId xmlns:a16="http://schemas.microsoft.com/office/drawing/2014/main" id="{B527AC7F-8C97-390A-7BA0-1D1A5907D0A9}"/>
              </a:ext>
            </a:extLst>
          </p:cNvPr>
          <p:cNvSpPr txBox="1">
            <a:spLocks/>
          </p:cNvSpPr>
          <p:nvPr/>
        </p:nvSpPr>
        <p:spPr>
          <a:xfrm>
            <a:off x="266220" y="1509078"/>
            <a:ext cx="5065010" cy="45745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NIH committed to responsible stewardship</a:t>
            </a:r>
          </a:p>
          <a:p>
            <a:pPr marL="685800" marR="0" lvl="1" indent="-228600" algn="l" defTabSz="914400" rtl="0" eaLnBrk="1" fontAlgn="auto" latinLnBrk="0" hangingPunct="1">
              <a:lnSpc>
                <a:spcPct val="10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$18B investment in clinical research; </a:t>
            </a:r>
            <a:r>
              <a:rPr lang="en-US" sz="2000" dirty="0">
                <a:solidFill>
                  <a:sysClr val="windowText" lastClr="000000"/>
                </a:solidFill>
                <a:latin typeface="Arial" panose="020B0604020202020204"/>
              </a:rPr>
              <a:t>over </a:t>
            </a: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a:t>
            </a:r>
            <a:r>
              <a:rPr lang="en-US" sz="2000" dirty="0">
                <a:solidFill>
                  <a:sysClr val="windowText" lastClr="000000"/>
                </a:solidFill>
                <a:latin typeface="Arial" panose="020B0604020202020204"/>
              </a:rPr>
              <a:t>6</a:t>
            </a: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B supports clinical trials</a:t>
            </a:r>
          </a:p>
          <a:p>
            <a:pPr marL="685800" marR="0" lvl="1" indent="-228600" algn="l" defTabSz="914400" rtl="0" eaLnBrk="1" fontAlgn="auto" latinLnBrk="0" hangingPunct="1">
              <a:lnSpc>
                <a:spcPct val="10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Ensuring appropriate management, oversight and efficiency of CT enterprise essential to NIH mission </a:t>
            </a:r>
          </a:p>
          <a:p>
            <a:pPr marL="228600" marR="0" lvl="0" indent="-228600" algn="l" defTabSz="914400" rtl="0" eaLnBrk="1" fontAlgn="auto" latinLnBrk="0" hangingPunct="1">
              <a:lnSpc>
                <a:spcPct val="10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Generate best possible evidence to support public health, clinical care</a:t>
            </a:r>
          </a:p>
          <a:p>
            <a:pPr marL="228600" marR="0" lvl="0" indent="-228600" algn="l" defTabSz="914400" rtl="0" eaLnBrk="1" fontAlgn="auto" latinLnBrk="0" hangingPunct="1">
              <a:lnSpc>
                <a:spcPct val="10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COVID-19 highlighted need for further efficiency and inclusiveness in CTs</a:t>
            </a:r>
          </a:p>
        </p:txBody>
      </p:sp>
      <p:sp>
        <p:nvSpPr>
          <p:cNvPr id="4" name="TextBox 3">
            <a:extLst>
              <a:ext uri="{FF2B5EF4-FFF2-40B4-BE49-F238E27FC236}">
                <a16:creationId xmlns:a16="http://schemas.microsoft.com/office/drawing/2014/main" id="{1C633076-F0B0-4FA9-FDA2-029C183C86BB}"/>
              </a:ext>
            </a:extLst>
          </p:cNvPr>
          <p:cNvSpPr txBox="1"/>
          <p:nvPr/>
        </p:nvSpPr>
        <p:spPr>
          <a:xfrm>
            <a:off x="6041325" y="1403062"/>
            <a:ext cx="5431971" cy="824881"/>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2200" b="1" dirty="0"/>
              <a:t>NIH “Clinical Trials and </a:t>
            </a:r>
            <a:br>
              <a:rPr lang="en-US" sz="2200" b="1" dirty="0"/>
            </a:br>
            <a:r>
              <a:rPr lang="en-US" sz="2200" b="1" dirty="0"/>
              <a:t>Supportive Activities”</a:t>
            </a:r>
          </a:p>
        </p:txBody>
      </p:sp>
      <p:pic>
        <p:nvPicPr>
          <p:cNvPr id="12" name="Picture 11" descr="A combination bar and line graph comparing dollar amount funding for clinical trials with the percent of the N I H budget, from 2008 to 2019, and estimated for 2020 and 2021. 2008: 3.562 billion dollars and 12% of the N I H budget. 2009: 2.966 billion dollars, 10% of the N I H budget. 2010: 3.286 billion dollars, 11% of the budget. 2011: 3.093 billion dollars, 10% of the budget. 2012: 3.208 billion dollars, 10% of the budget. 2013: 3.155 billion dollars, 11% of the budget. 2014: 3.221 billion dollars, 11%. 2015: 3.136 billion dollars, 10%. 2016: 3.476 billion dollars, 11%. 2017: 3.775 billion dollars, 11%. 2018: 5.207 billion dollars, 14%. 2019: 6.052 billion dollars, 15%. 2020: 6.171 billion dollars (estimated). 2021: 5.659 billion dollars (estimated).">
            <a:extLst>
              <a:ext uri="{FF2B5EF4-FFF2-40B4-BE49-F238E27FC236}">
                <a16:creationId xmlns:a16="http://schemas.microsoft.com/office/drawing/2014/main" id="{EB1FE402-35C2-580E-AFA2-5150E7861309}"/>
              </a:ext>
            </a:extLst>
          </p:cNvPr>
          <p:cNvPicPr>
            <a:picLocks noChangeAspect="1"/>
          </p:cNvPicPr>
          <p:nvPr/>
        </p:nvPicPr>
        <p:blipFill>
          <a:blip r:embed="rId3"/>
          <a:stretch>
            <a:fillRect/>
          </a:stretch>
        </p:blipFill>
        <p:spPr>
          <a:xfrm>
            <a:off x="5683848" y="2227943"/>
            <a:ext cx="6330490" cy="4485348"/>
          </a:xfrm>
          <a:prstGeom prst="rect">
            <a:avLst/>
          </a:prstGeom>
        </p:spPr>
      </p:pic>
    </p:spTree>
    <p:extLst>
      <p:ext uri="{BB962C8B-B14F-4D97-AF65-F5344CB8AC3E}">
        <p14:creationId xmlns:p14="http://schemas.microsoft.com/office/powerpoint/2010/main" val="86136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65872" y="221900"/>
            <a:ext cx="11214394" cy="734661"/>
          </a:xfrm>
        </p:spPr>
        <p:txBody>
          <a:bodyPr anchor="ctr"/>
          <a:lstStyle/>
          <a:p>
            <a:pPr algn="ctr"/>
            <a:r>
              <a:rPr lang="en-US" sz="4000" dirty="0"/>
              <a:t>Key Principles of CT Oversight and Conduct</a:t>
            </a:r>
          </a:p>
        </p:txBody>
      </p:sp>
      <p:sp>
        <p:nvSpPr>
          <p:cNvPr id="15" name="Content Placeholder 2">
            <a:extLst>
              <a:ext uri="{FF2B5EF4-FFF2-40B4-BE49-F238E27FC236}">
                <a16:creationId xmlns:a16="http://schemas.microsoft.com/office/drawing/2014/main" id="{B527AC7F-8C97-390A-7BA0-1D1A5907D0A9}"/>
              </a:ext>
            </a:extLst>
          </p:cNvPr>
          <p:cNvSpPr txBox="1">
            <a:spLocks/>
          </p:cNvSpPr>
          <p:nvPr/>
        </p:nvSpPr>
        <p:spPr>
          <a:xfrm>
            <a:off x="365760" y="1992428"/>
            <a:ext cx="11430000" cy="3859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Protect and support participants</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Ensure that research is meaningful to participants and public</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Ensure effective research/trial design and management to maximize benefit to public and conserve NIH resources</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Promote transparency, trust and communication of all clinical research conduct and results </a:t>
            </a:r>
          </a:p>
        </p:txBody>
      </p:sp>
    </p:spTree>
    <p:extLst>
      <p:ext uri="{BB962C8B-B14F-4D97-AF65-F5344CB8AC3E}">
        <p14:creationId xmlns:p14="http://schemas.microsoft.com/office/powerpoint/2010/main" val="16116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aracteristics of N I H-funded clinical trials; Trends over time in C T dot gov registered studies, 2005 to 2023 (M. Lauer)">
            <a:extLst>
              <a:ext uri="{FF2B5EF4-FFF2-40B4-BE49-F238E27FC236}">
                <a16:creationId xmlns:a16="http://schemas.microsoft.com/office/drawing/2014/main" id="{97D2EEFB-253A-CD47-B329-4711DC3004B5}"/>
              </a:ext>
            </a:extLst>
          </p:cNvPr>
          <p:cNvSpPr>
            <a:spLocks noGrp="1"/>
          </p:cNvSpPr>
          <p:nvPr>
            <p:ph type="title"/>
          </p:nvPr>
        </p:nvSpPr>
        <p:spPr>
          <a:xfrm>
            <a:off x="488803" y="271179"/>
            <a:ext cx="11214394" cy="845048"/>
          </a:xfrm>
        </p:spPr>
        <p:txBody>
          <a:bodyPr/>
          <a:lstStyle/>
          <a:p>
            <a:pPr algn="ctr"/>
            <a:r>
              <a:rPr lang="en-US" sz="3200" dirty="0"/>
              <a:t>Characteristics of NIH-funded CTs; Trends over time in CT.gov registered studies, 2005 – 2023 (M. Lauer)</a:t>
            </a:r>
          </a:p>
        </p:txBody>
      </p:sp>
      <p:sp>
        <p:nvSpPr>
          <p:cNvPr id="5" name="Content Placeholder 2">
            <a:extLst>
              <a:ext uri="{FF2B5EF4-FFF2-40B4-BE49-F238E27FC236}">
                <a16:creationId xmlns:a16="http://schemas.microsoft.com/office/drawing/2014/main" id="{645BC43B-1E0A-33BE-27BC-CE77D3648578}"/>
              </a:ext>
            </a:extLst>
          </p:cNvPr>
          <p:cNvSpPr txBox="1">
            <a:spLocks/>
          </p:cNvSpPr>
          <p:nvPr/>
        </p:nvSpPr>
        <p:spPr>
          <a:xfrm>
            <a:off x="365760" y="1626668"/>
            <a:ext cx="11430000" cy="436918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lang="en-US" sz="2400" dirty="0">
                <a:solidFill>
                  <a:sysClr val="windowText" lastClr="000000"/>
                </a:solidFill>
                <a:latin typeface="Arial" panose="020B0604020202020204"/>
              </a:rPr>
              <a:t>290,495 trials registered</a:t>
            </a:r>
          </a:p>
          <a:p>
            <a:pPr lvl="1">
              <a:spcBef>
                <a:spcPts val="1000"/>
              </a:spcBef>
              <a:buSzTx/>
              <a:defRPr/>
            </a:pPr>
            <a:r>
              <a:rPr lang="en-US" sz="1800" dirty="0">
                <a:solidFill>
                  <a:sysClr val="windowText" lastClr="000000"/>
                </a:solidFill>
                <a:latin typeface="Arial" panose="020B0604020202020204"/>
              </a:rPr>
              <a:t>NIH funded 7%</a:t>
            </a:r>
          </a:p>
          <a:p>
            <a:pPr lvl="1">
              <a:spcBef>
                <a:spcPts val="600"/>
              </a:spcBef>
              <a:buSzTx/>
              <a:defRPr/>
            </a:pPr>
            <a:r>
              <a:rPr lang="en-US" sz="1800" dirty="0">
                <a:solidFill>
                  <a:sysClr val="windowText" lastClr="000000"/>
                </a:solidFill>
                <a:latin typeface="Arial" panose="020B0604020202020204"/>
              </a:rPr>
              <a:t>Industry funded 33%</a:t>
            </a:r>
          </a:p>
          <a:p>
            <a:pPr lvl="1">
              <a:spcBef>
                <a:spcPts val="600"/>
              </a:spcBef>
              <a:buSzTx/>
              <a:defRPr/>
            </a:pPr>
            <a:r>
              <a:rPr lang="en-US" sz="1800" dirty="0">
                <a:solidFill>
                  <a:sysClr val="windowText" lastClr="000000"/>
                </a:solidFill>
                <a:latin typeface="Arial" panose="020B0604020202020204"/>
              </a:rPr>
              <a:t>Other (institutions, private foundations) funded 60%</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lang="en-US" sz="2400" dirty="0">
                <a:solidFill>
                  <a:sysClr val="windowText" lastClr="000000"/>
                </a:solidFill>
                <a:latin typeface="Arial" panose="020B0604020202020204"/>
              </a:rPr>
              <a:t>Most trials conducted by </a:t>
            </a:r>
            <a:r>
              <a:rPr lang="en-US" sz="2400" i="1" dirty="0">
                <a:solidFill>
                  <a:sysClr val="windowText" lastClr="000000"/>
                </a:solidFill>
                <a:latin typeface="Arial" panose="020B0604020202020204"/>
              </a:rPr>
              <a:t>all</a:t>
            </a:r>
            <a:r>
              <a:rPr lang="en-US" sz="2400" dirty="0">
                <a:solidFill>
                  <a:sysClr val="windowText" lastClr="000000"/>
                </a:solidFill>
                <a:latin typeface="Arial" panose="020B0604020202020204"/>
              </a:rPr>
              <a:t> sponsors are small and single-center</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lang="en-US" sz="2400" dirty="0">
                <a:solidFill>
                  <a:sysClr val="windowText" lastClr="000000"/>
                </a:solidFill>
                <a:latin typeface="Arial" panose="020B0604020202020204"/>
              </a:rPr>
              <a:t>Change in NIH portfolio over time:  fewer treatment, drug trials; more prevention, behavioral trials</a:t>
            </a:r>
          </a:p>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Large number of grant mechanisms support clinical trials (R, U, P, K</a:t>
            </a:r>
            <a:r>
              <a:rPr lang="en-US" sz="2400" dirty="0">
                <a:solidFill>
                  <a:sysClr val="windowText" lastClr="000000"/>
                </a:solidFill>
                <a:latin typeface="Arial" panose="020B0604020202020204"/>
              </a:rPr>
              <a:t> and others), networks</a:t>
            </a:r>
          </a:p>
          <a:p>
            <a:pPr lvl="1">
              <a:spcBef>
                <a:spcPts val="1000"/>
              </a:spcBef>
              <a:buSzTx/>
              <a:defRPr/>
            </a:pPr>
            <a:r>
              <a:rPr lang="en-US" sz="1800" dirty="0">
                <a:solidFill>
                  <a:sysClr val="windowText" lastClr="000000"/>
                </a:solidFill>
                <a:latin typeface="Arial" panose="020B0604020202020204"/>
              </a:rPr>
              <a:t>U grants (cooperative agreement)  more likely to be classified as a ‘Phase’ (1 or 3) trial, to be multi-center and to focus on drugs/biologics</a:t>
            </a:r>
          </a:p>
          <a:p>
            <a:pPr lvl="1">
              <a:spcBef>
                <a:spcPts val="600"/>
              </a:spcBef>
              <a:buSzTx/>
              <a:defRPr/>
            </a:pPr>
            <a:r>
              <a:rPr lang="en-US" sz="1800" dirty="0">
                <a:solidFill>
                  <a:sysClr val="windowText" lastClr="000000"/>
                </a:solidFill>
                <a:latin typeface="Arial" panose="020B0604020202020204"/>
              </a:rPr>
              <a:t>R01 mechanism more likely to fund basic science, prevention, health services research, and to test behavioral interventions</a:t>
            </a:r>
          </a:p>
          <a:p>
            <a:pPr lvl="1">
              <a:spcBef>
                <a:spcPts val="600"/>
              </a:spcBef>
              <a:buSzTx/>
              <a:defRPr/>
            </a:pPr>
            <a:r>
              <a:rPr lang="en-US" sz="1800" dirty="0">
                <a:solidFill>
                  <a:sysClr val="windowText" lastClr="000000"/>
                </a:solidFill>
                <a:latin typeface="Arial" panose="020B0604020202020204"/>
              </a:rPr>
              <a:t>Some trials funded through established networks, contracts, OTAs</a:t>
            </a:r>
          </a:p>
        </p:txBody>
      </p:sp>
    </p:spTree>
    <p:extLst>
      <p:ext uri="{BB962C8B-B14F-4D97-AF65-F5344CB8AC3E}">
        <p14:creationId xmlns:p14="http://schemas.microsoft.com/office/powerpoint/2010/main" val="181966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a:extLst>
              <a:ext uri="{FF2B5EF4-FFF2-40B4-BE49-F238E27FC236}">
                <a16:creationId xmlns:a16="http://schemas.microsoft.com/office/drawing/2014/main" id="{F8207EE9-8F85-4B09-9841-A2FD3D3F3CA9}"/>
              </a:ext>
            </a:extLst>
          </p:cNvPr>
          <p:cNvSpPr txBox="1">
            <a:spLocks noGrp="1"/>
          </p:cNvSpPr>
          <p:nvPr>
            <p:ph type="title" idx="4294967295"/>
          </p:nvPr>
        </p:nvSpPr>
        <p:spPr>
          <a:xfrm>
            <a:off x="411366" y="166892"/>
            <a:ext cx="11214394" cy="734661"/>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a:buNone/>
              <a:tabLst/>
              <a:defRPr/>
            </a:pPr>
            <a:r>
              <a:rPr kumimoji="0" lang="en-US" sz="3600" b="1" i="0" u="none" strike="noStrike" kern="0" cap="none" spc="0" normalizeH="0" baseline="0" noProof="0" dirty="0">
                <a:ln>
                  <a:noFill/>
                </a:ln>
                <a:solidFill>
                  <a:schemeClr val="bg1"/>
                </a:solidFill>
                <a:effectLst/>
                <a:uLnTx/>
                <a:uFillTx/>
                <a:latin typeface="Arial"/>
                <a:ea typeface="Arial"/>
                <a:cs typeface="Arial"/>
                <a:sym typeface="Arial"/>
              </a:rPr>
              <a:t>Trial Characteristics According to Sponsor</a:t>
            </a:r>
          </a:p>
        </p:txBody>
      </p:sp>
      <p:sp>
        <p:nvSpPr>
          <p:cNvPr id="77" name="TextBox 76">
            <a:extLst>
              <a:ext uri="{FF2B5EF4-FFF2-40B4-BE49-F238E27FC236}">
                <a16:creationId xmlns:a16="http://schemas.microsoft.com/office/drawing/2014/main" id="{C011D32A-55BD-9668-8959-6E0D2DCBAC54}"/>
              </a:ext>
            </a:extLst>
          </p:cNvPr>
          <p:cNvSpPr txBox="1"/>
          <p:nvPr/>
        </p:nvSpPr>
        <p:spPr>
          <a:xfrm>
            <a:off x="3723032" y="772622"/>
            <a:ext cx="4745935" cy="392869"/>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600" dirty="0">
                <a:solidFill>
                  <a:schemeClr val="bg1"/>
                </a:solidFill>
              </a:rPr>
              <a:t>Source:  Michael Lauer, MD (NIH OER)</a:t>
            </a:r>
          </a:p>
        </p:txBody>
      </p:sp>
      <p:sp>
        <p:nvSpPr>
          <p:cNvPr id="54" name="TextBox 53">
            <a:extLst>
              <a:ext uri="{FF2B5EF4-FFF2-40B4-BE49-F238E27FC236}">
                <a16:creationId xmlns:a16="http://schemas.microsoft.com/office/drawing/2014/main" id="{CD271A6D-C6B1-F0D3-EC54-6397D0267E46}"/>
              </a:ext>
            </a:extLst>
          </p:cNvPr>
          <p:cNvSpPr txBox="1"/>
          <p:nvPr/>
        </p:nvSpPr>
        <p:spPr>
          <a:xfrm>
            <a:off x="423727" y="1403063"/>
            <a:ext cx="3657600" cy="357158"/>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860" b="1" dirty="0"/>
              <a:t>Primary Purpose</a:t>
            </a:r>
          </a:p>
        </p:txBody>
      </p:sp>
      <p:pic>
        <p:nvPicPr>
          <p:cNvPr id="82" name="Picture 81" descr="A bar graph showing the primary purpose of certain clinical trials. Among industry only trials, the primary purpose for 78% is treatment, 6.9% prevention, 4.7% basic science, and 0.6% health services research. 56.2% of N I H only trials are for treatment, 14.7% for prevention, 6.7% for basic science, and 5.2% for health services research. Among trials categorized as “other,” 58.2% are for treatment, 13% for prevention, 5.4% for basic science, and 3.5% for health services research.">
            <a:extLst>
              <a:ext uri="{FF2B5EF4-FFF2-40B4-BE49-F238E27FC236}">
                <a16:creationId xmlns:a16="http://schemas.microsoft.com/office/drawing/2014/main" id="{E2602F59-9A6F-E41A-B7F0-92A7E27F90E6}"/>
              </a:ext>
            </a:extLst>
          </p:cNvPr>
          <p:cNvPicPr>
            <a:picLocks noChangeAspect="1"/>
          </p:cNvPicPr>
          <p:nvPr/>
        </p:nvPicPr>
        <p:blipFill>
          <a:blip r:embed="rId3"/>
          <a:stretch>
            <a:fillRect/>
          </a:stretch>
        </p:blipFill>
        <p:spPr>
          <a:xfrm>
            <a:off x="423727" y="1877156"/>
            <a:ext cx="3657600" cy="4908633"/>
          </a:xfrm>
          <a:prstGeom prst="rect">
            <a:avLst/>
          </a:prstGeom>
        </p:spPr>
      </p:pic>
      <p:sp>
        <p:nvSpPr>
          <p:cNvPr id="78" name="TextBox 77">
            <a:extLst>
              <a:ext uri="{FF2B5EF4-FFF2-40B4-BE49-F238E27FC236}">
                <a16:creationId xmlns:a16="http://schemas.microsoft.com/office/drawing/2014/main" id="{979C8D6E-DEB0-6733-9A43-EEE3265A26CB}"/>
              </a:ext>
            </a:extLst>
          </p:cNvPr>
          <p:cNvSpPr txBox="1"/>
          <p:nvPr/>
        </p:nvSpPr>
        <p:spPr>
          <a:xfrm>
            <a:off x="4324589" y="1424774"/>
            <a:ext cx="3657600" cy="357158"/>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860" b="1" dirty="0"/>
              <a:t>Type of Intervention</a:t>
            </a:r>
          </a:p>
        </p:txBody>
      </p:sp>
      <p:pic>
        <p:nvPicPr>
          <p:cNvPr id="84" name="Picture 83" descr="A bar graph showing the type of intervention of certain clinical trials. Among industry only trials, 69.4% are for drugs, 1.4% are behavioral, 14.5% are for devices, and 10.3% are considered biologic. 44% of N I H only trials are for drugs, 32.3% are behavioral, 6% are for devices, and 12.9% are considered biologic. Among trials categorized as “other,” 32.6% are for drugs, 15.9% are behavioral, 14.5% are for devices, and 3.5% are considered biologic.">
            <a:extLst>
              <a:ext uri="{FF2B5EF4-FFF2-40B4-BE49-F238E27FC236}">
                <a16:creationId xmlns:a16="http://schemas.microsoft.com/office/drawing/2014/main" id="{ED9675F9-CEB6-9030-7948-34DB6BC2B102}"/>
              </a:ext>
            </a:extLst>
          </p:cNvPr>
          <p:cNvPicPr>
            <a:picLocks noChangeAspect="1"/>
          </p:cNvPicPr>
          <p:nvPr/>
        </p:nvPicPr>
        <p:blipFill>
          <a:blip r:embed="rId4"/>
          <a:stretch>
            <a:fillRect/>
          </a:stretch>
        </p:blipFill>
        <p:spPr>
          <a:xfrm>
            <a:off x="4330889" y="1877156"/>
            <a:ext cx="3645001" cy="4894988"/>
          </a:xfrm>
          <a:prstGeom prst="rect">
            <a:avLst/>
          </a:prstGeom>
        </p:spPr>
      </p:pic>
      <p:sp>
        <p:nvSpPr>
          <p:cNvPr id="53" name="TextBox 52">
            <a:extLst>
              <a:ext uri="{FF2B5EF4-FFF2-40B4-BE49-F238E27FC236}">
                <a16:creationId xmlns:a16="http://schemas.microsoft.com/office/drawing/2014/main" id="{A09DA53D-C55C-734D-6378-13C1D9AB3AC2}"/>
              </a:ext>
            </a:extLst>
          </p:cNvPr>
          <p:cNvSpPr txBox="1"/>
          <p:nvPr/>
        </p:nvSpPr>
        <p:spPr>
          <a:xfrm>
            <a:off x="8149352" y="1424774"/>
            <a:ext cx="3657600" cy="357158"/>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860" b="1" dirty="0"/>
              <a:t>Enrollment</a:t>
            </a:r>
          </a:p>
        </p:txBody>
      </p:sp>
      <p:pic>
        <p:nvPicPr>
          <p:cNvPr id="86" name="Picture 85" descr="A bar graph comparing enrollment among certain types of N I H clinical trials. Among industry only trials, 50% are multicenter, 38.4% have enrollment of 100 or more, 8.8% have enrollment of 500 or more, and 3.4% have enrollment of 1000 or more. 31.5% of N I H only trials are multicenter, 40.4% have enrollment of 100 or more, 11.2% have enrollment of 500 or more, and 5.5% have enrollment of 1000 or more. Among trials categorized as “other,” 14.6% are multicenter, 35.7% have enrollment of 100 or more, 7.1% have enrollment of 500 or more, and 3.8% have enrollment of 1000 or more.">
            <a:extLst>
              <a:ext uri="{FF2B5EF4-FFF2-40B4-BE49-F238E27FC236}">
                <a16:creationId xmlns:a16="http://schemas.microsoft.com/office/drawing/2014/main" id="{856953ED-6A7F-BDF7-9708-A2B21AA3122C}"/>
              </a:ext>
            </a:extLst>
          </p:cNvPr>
          <p:cNvPicPr>
            <a:picLocks noChangeAspect="1"/>
          </p:cNvPicPr>
          <p:nvPr/>
        </p:nvPicPr>
        <p:blipFill>
          <a:blip r:embed="rId5"/>
          <a:stretch>
            <a:fillRect/>
          </a:stretch>
        </p:blipFill>
        <p:spPr>
          <a:xfrm>
            <a:off x="8161951" y="1887819"/>
            <a:ext cx="3645001" cy="4897970"/>
          </a:xfrm>
          <a:prstGeom prst="rect">
            <a:avLst/>
          </a:prstGeom>
        </p:spPr>
      </p:pic>
    </p:spTree>
    <p:extLst>
      <p:ext uri="{BB962C8B-B14F-4D97-AF65-F5344CB8AC3E}">
        <p14:creationId xmlns:p14="http://schemas.microsoft.com/office/powerpoint/2010/main" val="78499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42786AA6-D868-D39B-91B5-8CE0A9B94B07}"/>
              </a:ext>
            </a:extLst>
          </p:cNvPr>
          <p:cNvSpPr>
            <a:spLocks noGrp="1"/>
          </p:cNvSpPr>
          <p:nvPr>
            <p:ph type="title"/>
          </p:nvPr>
        </p:nvSpPr>
        <p:spPr>
          <a:xfrm>
            <a:off x="196212" y="202020"/>
            <a:ext cx="11799576" cy="734661"/>
          </a:xfrm>
        </p:spPr>
        <p:txBody>
          <a:bodyPr anchor="ctr"/>
          <a:lstStyle/>
          <a:p>
            <a:pPr algn="ctr"/>
            <a:r>
              <a:rPr lang="en-US" sz="3200" dirty="0"/>
              <a:t>NIH Trial Characteristics According to Year of Registration</a:t>
            </a:r>
          </a:p>
        </p:txBody>
      </p:sp>
      <p:sp>
        <p:nvSpPr>
          <p:cNvPr id="43" name="TextBox 42">
            <a:extLst>
              <a:ext uri="{FF2B5EF4-FFF2-40B4-BE49-F238E27FC236}">
                <a16:creationId xmlns:a16="http://schemas.microsoft.com/office/drawing/2014/main" id="{7DFE56D5-E06D-E8D1-B255-94941E4AAB83}"/>
              </a:ext>
            </a:extLst>
          </p:cNvPr>
          <p:cNvSpPr txBox="1"/>
          <p:nvPr/>
        </p:nvSpPr>
        <p:spPr>
          <a:xfrm>
            <a:off x="3723032" y="848287"/>
            <a:ext cx="4745935" cy="257120"/>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600" dirty="0">
                <a:solidFill>
                  <a:schemeClr val="bg1"/>
                </a:solidFill>
              </a:rPr>
              <a:t>Source: </a:t>
            </a:r>
            <a:r>
              <a:rPr lang="de-DE" sz="1600" dirty="0">
                <a:solidFill>
                  <a:schemeClr val="bg1"/>
                </a:solidFill>
              </a:rPr>
              <a:t> Michael Lauer, MD (NIH OER)</a:t>
            </a:r>
          </a:p>
        </p:txBody>
      </p:sp>
      <p:sp>
        <p:nvSpPr>
          <p:cNvPr id="49" name="TextBox 48">
            <a:extLst>
              <a:ext uri="{FF2B5EF4-FFF2-40B4-BE49-F238E27FC236}">
                <a16:creationId xmlns:a16="http://schemas.microsoft.com/office/drawing/2014/main" id="{C94D3EC5-1D51-549F-C24F-189BF089EB46}"/>
              </a:ext>
            </a:extLst>
          </p:cNvPr>
          <p:cNvSpPr txBox="1"/>
          <p:nvPr/>
        </p:nvSpPr>
        <p:spPr>
          <a:xfrm>
            <a:off x="396484" y="1403063"/>
            <a:ext cx="3657600" cy="357158"/>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860" b="1" dirty="0"/>
              <a:t>Primary Purpose</a:t>
            </a:r>
          </a:p>
        </p:txBody>
      </p:sp>
      <p:pic>
        <p:nvPicPr>
          <p:cNvPr id="72" name="Picture 71" descr="A bar graph showing the primary purpose of certain clinical trials by year of registration. For registration years 2005 to 2009, the primary purpose for 72.4% is treatment, 12.8% prevention, 3.1% basic science, and 2.2% is health services research. 61.3% of trials with registration years 2010 to 2014 are for treatment, 14.4% for prevention, 5.9% for basic science, and 3.7% for health services research. For registration years 2015 to 2018, 50.2% are for treatment, 15.9% for prevention, 7.9% for basic science, and 5.1% for health services research. For registration years 2019 to March 2023, 45.4% are for treatment, 14.8% for prevention, 9.3% for basic science, and 8.6% for health services research.">
            <a:extLst>
              <a:ext uri="{FF2B5EF4-FFF2-40B4-BE49-F238E27FC236}">
                <a16:creationId xmlns:a16="http://schemas.microsoft.com/office/drawing/2014/main" id="{14394160-B2C9-EC72-5FB0-DF2272F37750}"/>
              </a:ext>
            </a:extLst>
          </p:cNvPr>
          <p:cNvPicPr>
            <a:picLocks noChangeAspect="1"/>
          </p:cNvPicPr>
          <p:nvPr/>
        </p:nvPicPr>
        <p:blipFill>
          <a:blip r:embed="rId3"/>
          <a:stretch>
            <a:fillRect/>
          </a:stretch>
        </p:blipFill>
        <p:spPr>
          <a:xfrm>
            <a:off x="391940" y="1863664"/>
            <a:ext cx="3666689" cy="4857173"/>
          </a:xfrm>
          <a:prstGeom prst="rect">
            <a:avLst/>
          </a:prstGeom>
        </p:spPr>
      </p:pic>
      <p:sp>
        <p:nvSpPr>
          <p:cNvPr id="50" name="TextBox 49">
            <a:extLst>
              <a:ext uri="{FF2B5EF4-FFF2-40B4-BE49-F238E27FC236}">
                <a16:creationId xmlns:a16="http://schemas.microsoft.com/office/drawing/2014/main" id="{CACD21FA-06FF-419E-1222-E68D7812232C}"/>
              </a:ext>
            </a:extLst>
          </p:cNvPr>
          <p:cNvSpPr txBox="1"/>
          <p:nvPr/>
        </p:nvSpPr>
        <p:spPr>
          <a:xfrm>
            <a:off x="4330700" y="1424774"/>
            <a:ext cx="3657600" cy="357158"/>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860" b="1" dirty="0"/>
              <a:t>Type of Intervention</a:t>
            </a:r>
          </a:p>
        </p:txBody>
      </p:sp>
      <p:pic>
        <p:nvPicPr>
          <p:cNvPr id="74" name="Picture 73" descr="A bar graph showing the type of intervention of certain clinical trials by year of registration. For registration years 2005 to 2009, 60.5% are for drugs, 21.5% are behavioral, 3.3% are for devices, and 16.1% are considered biologic. 49.4% of trials from registration years 2010 to 2014 are for drugs, 28.5% are behavioral, 4.9% are for devices, and 12.6% are considered biologic. For registration years 2015 to 2018, 40.5% are for drugs, 32.2% are behavioral, 8.2% are for devices, and 15.3% are considered biologic. For registration years 2019 to March 2023, 31.8% are for drugs, 39% are behavioral, 9.9% are for devices, and 10.5% are considered biologic.">
            <a:extLst>
              <a:ext uri="{FF2B5EF4-FFF2-40B4-BE49-F238E27FC236}">
                <a16:creationId xmlns:a16="http://schemas.microsoft.com/office/drawing/2014/main" id="{202AF0B0-1597-7F1C-72C6-9622B9CFDD2C}"/>
              </a:ext>
            </a:extLst>
          </p:cNvPr>
          <p:cNvPicPr>
            <a:picLocks noChangeAspect="1"/>
          </p:cNvPicPr>
          <p:nvPr/>
        </p:nvPicPr>
        <p:blipFill>
          <a:blip r:embed="rId4"/>
          <a:stretch>
            <a:fillRect/>
          </a:stretch>
        </p:blipFill>
        <p:spPr>
          <a:xfrm>
            <a:off x="4297193" y="1863664"/>
            <a:ext cx="3724613" cy="4901822"/>
          </a:xfrm>
          <a:prstGeom prst="rect">
            <a:avLst/>
          </a:prstGeom>
        </p:spPr>
      </p:pic>
      <p:sp>
        <p:nvSpPr>
          <p:cNvPr id="48" name="TextBox 47">
            <a:extLst>
              <a:ext uri="{FF2B5EF4-FFF2-40B4-BE49-F238E27FC236}">
                <a16:creationId xmlns:a16="http://schemas.microsoft.com/office/drawing/2014/main" id="{BBDE03FF-B862-1FDF-D5A5-D92FBC5D36C2}"/>
              </a:ext>
            </a:extLst>
          </p:cNvPr>
          <p:cNvSpPr txBox="1"/>
          <p:nvPr/>
        </p:nvSpPr>
        <p:spPr>
          <a:xfrm>
            <a:off x="8215323" y="1424774"/>
            <a:ext cx="3657600" cy="357158"/>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860" b="1" dirty="0"/>
              <a:t>Enrollment</a:t>
            </a:r>
          </a:p>
        </p:txBody>
      </p:sp>
      <p:pic>
        <p:nvPicPr>
          <p:cNvPr id="76" name="Picture 75" descr="A bar graph comparing enrollment among certain types of clinical trials, by year of registration. For registration years 2005 to 2009, 37.3% are multicenter, 34.9% have enrollment of 100 or more, 8.6% have enrollment of 500 or more, and 3.6% have enrollment of 1000 or more. For registration years 2010 to 2014, 34.6% are multicenter, 39% have enrollment of 100 or more, 10.3% have enrollment of 500 or more, and 5.3% have enrollment of 1000 or more. For registration years 2015 to 2018, 31.2% are multicenter, 39% have enrollment of 100 or more, 11.3% have enrollment of 500 or more, and 5.8% have enrollment of 1000 or more. For registration years 2019 to March 2023, 27% are multicenter, 45.4% have enrollment of 100 or more, 13.6% have enrollment of 500 or more, and 7.1% have enrollment of 1000 or more.">
            <a:extLst>
              <a:ext uri="{FF2B5EF4-FFF2-40B4-BE49-F238E27FC236}">
                <a16:creationId xmlns:a16="http://schemas.microsoft.com/office/drawing/2014/main" id="{B7A651C1-63B1-775A-E260-43911602B45D}"/>
              </a:ext>
            </a:extLst>
          </p:cNvPr>
          <p:cNvPicPr>
            <a:picLocks noChangeAspect="1"/>
          </p:cNvPicPr>
          <p:nvPr/>
        </p:nvPicPr>
        <p:blipFill>
          <a:blip r:embed="rId5"/>
          <a:stretch>
            <a:fillRect/>
          </a:stretch>
        </p:blipFill>
        <p:spPr>
          <a:xfrm>
            <a:off x="8212132" y="1884476"/>
            <a:ext cx="3663983" cy="4859800"/>
          </a:xfrm>
          <a:prstGeom prst="rect">
            <a:avLst/>
          </a:prstGeom>
        </p:spPr>
      </p:pic>
    </p:spTree>
    <p:extLst>
      <p:ext uri="{BB962C8B-B14F-4D97-AF65-F5344CB8AC3E}">
        <p14:creationId xmlns:p14="http://schemas.microsoft.com/office/powerpoint/2010/main" val="149659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266218" y="226870"/>
            <a:ext cx="11414048" cy="734661"/>
          </a:xfrm>
        </p:spPr>
        <p:txBody>
          <a:bodyPr anchor="ctr"/>
          <a:lstStyle/>
          <a:p>
            <a:pPr algn="ctr"/>
            <a:r>
              <a:rPr lang="en-US" sz="3600" dirty="0"/>
              <a:t>Clinical Trial Stewardship Task Force, 2021 - 2022</a:t>
            </a:r>
          </a:p>
        </p:txBody>
      </p:sp>
      <p:sp>
        <p:nvSpPr>
          <p:cNvPr id="5" name="Content Placeholder 2">
            <a:extLst>
              <a:ext uri="{FF2B5EF4-FFF2-40B4-BE49-F238E27FC236}">
                <a16:creationId xmlns:a16="http://schemas.microsoft.com/office/drawing/2014/main" id="{5D2B529E-03D4-1FCE-EF24-4FBDE909A0A0}"/>
              </a:ext>
            </a:extLst>
          </p:cNvPr>
          <p:cNvSpPr txBox="1">
            <a:spLocks/>
          </p:cNvSpPr>
          <p:nvPr/>
        </p:nvSpPr>
        <p:spPr>
          <a:xfrm>
            <a:off x="381000" y="1703173"/>
            <a:ext cx="114300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Background</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Periodic review of NIH clinical research/clinical trial processes to evaluate and adjust policies and procedures to optimally support our portfolio, for both extramural and intramural research</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Last reviewed by 2014 Task Force; during 2016 – 2020, NIH developed resources, tools, dedicated funding announcements, and training for NIH staff, peer reviewers and investigators to support implementation</a:t>
            </a:r>
          </a:p>
          <a:p>
            <a:pPr marL="228600" marR="0" lvl="0" indent="-228600" algn="l" defTabSz="914400" rtl="0" eaLnBrk="1" fontAlgn="auto" latinLnBrk="0" hangingPunct="1">
              <a:lnSpc>
                <a:spcPct val="90000"/>
              </a:lnSpc>
              <a:spcBef>
                <a:spcPts val="1800"/>
              </a:spcBef>
              <a:spcAft>
                <a:spcPts val="0"/>
              </a:spcAft>
              <a:buClr>
                <a:srgbClr val="316094"/>
              </a:buClr>
              <a:buSzTx/>
              <a:buFont typeface="Wingdings"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New Task Force convened with wide representation across NIH; </a:t>
            </a:r>
            <a:b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Charge: to evaluate - </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Progress of prior policy reforms (5 year)</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Efficiency, interoperability and oversight of current CT network operations and capabilities of operations to support public health needs</a:t>
            </a:r>
          </a:p>
          <a:p>
            <a:pPr marL="685800" marR="0" lvl="1" indent="-228600" algn="l" defTabSz="914400" rtl="0" eaLnBrk="1" fontAlgn="auto" latinLnBrk="0" hangingPunct="1">
              <a:lnSpc>
                <a:spcPct val="90000"/>
              </a:lnSpc>
              <a:spcBef>
                <a:spcPts val="500"/>
              </a:spcBef>
              <a:spcAft>
                <a:spcPts val="0"/>
              </a:spcAft>
              <a:buClr>
                <a:srgbClr val="0085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Implementation of NIH inclusion policies &amp; opportunities to further enhance diversity and inclusion in clinical research </a:t>
            </a:r>
          </a:p>
          <a:p>
            <a:pPr marL="457200" marR="0" lvl="1" indent="0" algn="l" defTabSz="914400" rtl="0" eaLnBrk="1" fontAlgn="auto" latinLnBrk="0" hangingPunct="1">
              <a:lnSpc>
                <a:spcPct val="90000"/>
              </a:lnSpc>
              <a:spcBef>
                <a:spcPts val="500"/>
              </a:spcBef>
              <a:spcAft>
                <a:spcPts val="0"/>
              </a:spcAft>
              <a:buClr>
                <a:srgbClr val="008500"/>
              </a:buClr>
              <a:buSzPct val="125000"/>
              <a:buNone/>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249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465872" y="241780"/>
            <a:ext cx="11214394" cy="734661"/>
          </a:xfrm>
        </p:spPr>
        <p:txBody>
          <a:bodyPr anchor="ctr"/>
          <a:lstStyle/>
          <a:p>
            <a:pPr algn="ctr"/>
            <a:r>
              <a:rPr lang="en-US" sz="4000" dirty="0"/>
              <a:t>Task Force Membership</a:t>
            </a:r>
          </a:p>
        </p:txBody>
      </p:sp>
      <p:sp>
        <p:nvSpPr>
          <p:cNvPr id="7" name="TextBox 6">
            <a:extLst>
              <a:ext uri="{FF2B5EF4-FFF2-40B4-BE49-F238E27FC236}">
                <a16:creationId xmlns:a16="http://schemas.microsoft.com/office/drawing/2014/main" id="{AD9519C1-02CF-B23A-E9B2-A66AB88A756B}"/>
              </a:ext>
            </a:extLst>
          </p:cNvPr>
          <p:cNvSpPr txBox="1"/>
          <p:nvPr/>
        </p:nvSpPr>
        <p:spPr>
          <a:xfrm>
            <a:off x="1965960" y="1709042"/>
            <a:ext cx="3398520" cy="280859"/>
          </a:xfrm>
          <a:prstGeom prst="rect">
            <a:avLst/>
          </a:prstGeom>
          <a:noFill/>
          <a:ln>
            <a:noFill/>
          </a:ln>
        </p:spPr>
        <p:txBody>
          <a:bodyPr spcFirstLastPara="1" wrap="square" lIns="0" tIns="0" rIns="0" bIns="0" rtlCol="0" anchor="b" anchorCtr="0">
            <a:noAutofit/>
          </a:bodyPr>
          <a:lstStyle/>
          <a:p>
            <a:pPr>
              <a:buSzPts val="4000"/>
              <a:tabLst>
                <a:tab pos="4289425" algn="l"/>
              </a:tabLst>
            </a:pPr>
            <a:r>
              <a:rPr lang="en-US" sz="1800" b="1" i="0" u="none" strike="noStrike" dirty="0">
                <a:solidFill>
                  <a:srgbClr val="000000"/>
                </a:solidFill>
                <a:effectLst/>
                <a:latin typeface="Arial" panose="020B0604020202020204" pitchFamily="34" charset="0"/>
              </a:rPr>
              <a:t>Lyric Jorgenson</a:t>
            </a:r>
            <a:r>
              <a:rPr lang="en-US" sz="1800" b="0" i="0" u="none" strike="noStrike" dirty="0">
                <a:solidFill>
                  <a:srgbClr val="000000"/>
                </a:solidFill>
                <a:effectLst/>
                <a:latin typeface="Arial" panose="020B0604020202020204" pitchFamily="34" charset="0"/>
              </a:rPr>
              <a:t>, OD (co-chair)</a:t>
            </a:r>
          </a:p>
        </p:txBody>
      </p:sp>
      <p:sp>
        <p:nvSpPr>
          <p:cNvPr id="8" name="TextBox 7">
            <a:extLst>
              <a:ext uri="{FF2B5EF4-FFF2-40B4-BE49-F238E27FC236}">
                <a16:creationId xmlns:a16="http://schemas.microsoft.com/office/drawing/2014/main" id="{F9E3C34C-2477-A2B8-6F9B-2A45C5C5D9CC}"/>
              </a:ext>
            </a:extLst>
          </p:cNvPr>
          <p:cNvSpPr txBox="1"/>
          <p:nvPr/>
        </p:nvSpPr>
        <p:spPr>
          <a:xfrm>
            <a:off x="6225540" y="1547941"/>
            <a:ext cx="3322320" cy="441960"/>
          </a:xfrm>
          <a:prstGeom prst="rect">
            <a:avLst/>
          </a:prstGeom>
          <a:noFill/>
          <a:ln>
            <a:noFill/>
          </a:ln>
        </p:spPr>
        <p:txBody>
          <a:bodyPr spcFirstLastPara="1" wrap="square" lIns="0" tIns="0" rIns="0" bIns="0" rtlCol="0" anchor="b" anchorCtr="0">
            <a:noAutofit/>
          </a:bodyPr>
          <a:lstStyle/>
          <a:p>
            <a:pPr>
              <a:buSzPts val="4000"/>
              <a:tabLst>
                <a:tab pos="4289425" algn="l"/>
              </a:tabLst>
            </a:pPr>
            <a:r>
              <a:rPr lang="en-US" sz="1800" b="1" i="0" u="none" strike="noStrike" dirty="0">
                <a:solidFill>
                  <a:srgbClr val="000000"/>
                </a:solidFill>
                <a:effectLst/>
                <a:latin typeface="Arial" panose="020B0604020202020204" pitchFamily="34" charset="0"/>
              </a:rPr>
              <a:t>Debara Tucci, </a:t>
            </a:r>
            <a:r>
              <a:rPr lang="en-US" sz="1800" b="0" i="0" u="none" strike="noStrike" dirty="0">
                <a:solidFill>
                  <a:srgbClr val="000000"/>
                </a:solidFill>
                <a:effectLst/>
                <a:latin typeface="Arial" panose="020B0604020202020204" pitchFamily="34" charset="0"/>
              </a:rPr>
              <a:t>NIDCD (co-chair)</a:t>
            </a:r>
          </a:p>
        </p:txBody>
      </p:sp>
      <p:sp>
        <p:nvSpPr>
          <p:cNvPr id="6" name="TextBox 5">
            <a:extLst>
              <a:ext uri="{FF2B5EF4-FFF2-40B4-BE49-F238E27FC236}">
                <a16:creationId xmlns:a16="http://schemas.microsoft.com/office/drawing/2014/main" id="{F03A88F3-BACB-E1CA-E709-DBF611A5F810}"/>
              </a:ext>
            </a:extLst>
          </p:cNvPr>
          <p:cNvSpPr txBox="1"/>
          <p:nvPr/>
        </p:nvSpPr>
        <p:spPr>
          <a:xfrm>
            <a:off x="1965960" y="2026920"/>
            <a:ext cx="8549640" cy="3802380"/>
          </a:xfrm>
          <a:prstGeom prst="rect">
            <a:avLst/>
          </a:prstGeom>
          <a:noFill/>
          <a:ln>
            <a:noFill/>
          </a:ln>
        </p:spPr>
        <p:txBody>
          <a:bodyPr spcFirstLastPara="1" wrap="square" lIns="0" tIns="0" rIns="0" bIns="0" numCol="2" rtlCol="0" anchor="t" anchorCtr="0">
            <a:noAutofit/>
          </a:bodyPr>
          <a:lstStyle/>
          <a:p>
            <a:pPr fontAlgn="base"/>
            <a:r>
              <a:rPr lang="en-US" sz="1800" b="1" i="0" u="none" strike="noStrike" dirty="0">
                <a:solidFill>
                  <a:srgbClr val="000000"/>
                </a:solidFill>
                <a:effectLst/>
                <a:latin typeface="Arial" panose="020B0604020202020204" pitchFamily="34" charset="0"/>
              </a:rPr>
              <a:t>Michelle Culp, </a:t>
            </a:r>
            <a:r>
              <a:rPr lang="en-US" sz="1800" b="0" i="0" u="none" strike="noStrike" dirty="0">
                <a:solidFill>
                  <a:srgbClr val="000000"/>
                </a:solidFill>
                <a:effectLst/>
                <a:latin typeface="Arial" panose="020B0604020202020204" pitchFamily="34" charset="0"/>
              </a:rPr>
              <a:t>OD (staff lead)</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Martha Barnes, </a:t>
            </a:r>
            <a:r>
              <a:rPr lang="en-US" sz="1800" b="0" i="0" u="none" strike="noStrike" dirty="0">
                <a:solidFill>
                  <a:srgbClr val="000000"/>
                </a:solidFill>
                <a:effectLst/>
                <a:latin typeface="Arial" panose="020B0604020202020204" pitchFamily="34" charset="0"/>
              </a:rPr>
              <a:t>NIEHS</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Robin Boineau, </a:t>
            </a:r>
            <a:r>
              <a:rPr lang="en-US" sz="1800" b="0" i="0" u="none" strike="noStrike" dirty="0">
                <a:solidFill>
                  <a:srgbClr val="000000"/>
                </a:solidFill>
                <a:effectLst/>
                <a:latin typeface="Arial" panose="020B0604020202020204" pitchFamily="34" charset="0"/>
              </a:rPr>
              <a:t>NICCH</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Noni Byrnes, </a:t>
            </a:r>
            <a:r>
              <a:rPr lang="en-US" sz="1800" b="0" i="0" u="none" strike="noStrike" dirty="0">
                <a:solidFill>
                  <a:srgbClr val="000000"/>
                </a:solidFill>
                <a:effectLst/>
                <a:latin typeface="Arial" panose="020B0604020202020204" pitchFamily="34" charset="0"/>
              </a:rPr>
              <a:t>CSR</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Michael Chiang, </a:t>
            </a:r>
            <a:r>
              <a:rPr lang="en-US" sz="1800" b="0" i="0" u="none" strike="noStrike" dirty="0">
                <a:solidFill>
                  <a:srgbClr val="000000"/>
                </a:solidFill>
                <a:effectLst/>
                <a:latin typeface="Arial" panose="020B0604020202020204" pitchFamily="34" charset="0"/>
              </a:rPr>
              <a:t>NEI</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Janie Clayton, </a:t>
            </a:r>
            <a:r>
              <a:rPr lang="en-US" sz="1800" b="0" i="0" u="none" strike="noStrike" dirty="0">
                <a:solidFill>
                  <a:srgbClr val="000000"/>
                </a:solidFill>
                <a:effectLst/>
                <a:latin typeface="Arial" panose="020B0604020202020204" pitchFamily="34" charset="0"/>
              </a:rPr>
              <a:t>OD</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Lindsey Criswell, </a:t>
            </a:r>
            <a:r>
              <a:rPr lang="en-US" sz="1800" b="0" i="0" u="none" strike="noStrike" dirty="0">
                <a:solidFill>
                  <a:srgbClr val="000000"/>
                </a:solidFill>
                <a:effectLst/>
                <a:latin typeface="Arial" panose="020B0604020202020204" pitchFamily="34" charset="0"/>
              </a:rPr>
              <a:t>NIAMS</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Jim Doroshow,</a:t>
            </a:r>
            <a:r>
              <a:rPr lang="en-US" sz="1800" b="0" i="0" u="none" strike="noStrike" dirty="0">
                <a:solidFill>
                  <a:srgbClr val="000000"/>
                </a:solidFill>
                <a:effectLst/>
                <a:latin typeface="Arial" panose="020B0604020202020204" pitchFamily="34" charset="0"/>
              </a:rPr>
              <a:t> NCI</a:t>
            </a:r>
            <a:r>
              <a:rPr lang="en-US" sz="1800" b="1" i="0" u="none" strike="noStrike" dirty="0">
                <a:solidFill>
                  <a:srgbClr val="000000"/>
                </a:solidFill>
                <a:effectLst/>
                <a:latin typeface="Arial" panose="020B0604020202020204" pitchFamily="34" charset="0"/>
              </a:rPr>
              <a:t> </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Rena D’Souza, </a:t>
            </a:r>
            <a:r>
              <a:rPr lang="en-US" sz="1800" b="0" i="0" u="none" strike="noStrike" dirty="0">
                <a:solidFill>
                  <a:srgbClr val="000000"/>
                </a:solidFill>
                <a:effectLst/>
                <a:latin typeface="Arial" panose="020B0604020202020204" pitchFamily="34" charset="0"/>
              </a:rPr>
              <a:t>NIDCR</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Greg Germino, </a:t>
            </a:r>
            <a:r>
              <a:rPr lang="en-US" sz="1800" b="0" i="0" u="none" strike="noStrike" dirty="0">
                <a:solidFill>
                  <a:srgbClr val="000000"/>
                </a:solidFill>
                <a:effectLst/>
                <a:latin typeface="Arial" panose="020B0604020202020204" pitchFamily="34" charset="0"/>
              </a:rPr>
              <a:t>NIDDK</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Michael Gottesman, </a:t>
            </a:r>
            <a:r>
              <a:rPr lang="en-US" sz="1800" b="0" i="0" u="none" strike="noStrike" dirty="0">
                <a:solidFill>
                  <a:srgbClr val="000000"/>
                </a:solidFill>
                <a:effectLst/>
                <a:latin typeface="Arial" panose="020B0604020202020204" pitchFamily="34" charset="0"/>
              </a:rPr>
              <a:t>OD</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Jonathan Green, </a:t>
            </a:r>
            <a:r>
              <a:rPr lang="en-US" sz="1800" b="0" i="0" u="none" strike="noStrike" dirty="0">
                <a:solidFill>
                  <a:srgbClr val="000000"/>
                </a:solidFill>
                <a:effectLst/>
                <a:latin typeface="Arial" panose="020B0604020202020204" pitchFamily="34" charset="0"/>
              </a:rPr>
              <a:t>OD</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Michael Kurilla</a:t>
            </a:r>
            <a:r>
              <a:rPr lang="en-US" sz="1800" b="0" i="0" u="none" strike="noStrike" dirty="0">
                <a:solidFill>
                  <a:srgbClr val="000000"/>
                </a:solidFill>
                <a:effectLst/>
                <a:latin typeface="Arial" panose="020B0604020202020204" pitchFamily="34" charset="0"/>
              </a:rPr>
              <a:t>, NCATS</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Cliff Lane, </a:t>
            </a:r>
            <a:r>
              <a:rPr lang="en-US" sz="1800" b="0" i="0" u="none" strike="noStrike" dirty="0">
                <a:solidFill>
                  <a:srgbClr val="000000"/>
                </a:solidFill>
                <a:effectLst/>
                <a:latin typeface="Arial" panose="020B0604020202020204" pitchFamily="34" charset="0"/>
              </a:rPr>
              <a:t>NIAID</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Mike Lauer, </a:t>
            </a:r>
            <a:r>
              <a:rPr lang="en-US" sz="1800" b="0" i="0" u="none" strike="noStrike" dirty="0">
                <a:solidFill>
                  <a:srgbClr val="000000"/>
                </a:solidFill>
                <a:effectLst/>
                <a:latin typeface="Arial" panose="020B0604020202020204" pitchFamily="34" charset="0"/>
              </a:rPr>
              <a:t>OD</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Janice Lee, </a:t>
            </a:r>
            <a:r>
              <a:rPr lang="en-US" sz="1800" b="0" i="0" u="none" strike="noStrike" dirty="0">
                <a:solidFill>
                  <a:srgbClr val="000000"/>
                </a:solidFill>
                <a:effectLst/>
                <a:latin typeface="Arial" panose="020B0604020202020204" pitchFamily="34" charset="0"/>
              </a:rPr>
              <a:t>NIDCR, OD</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Raye Litten,</a:t>
            </a:r>
            <a:r>
              <a:rPr lang="en-US" sz="1800" b="0" i="0" u="none" strike="noStrike" dirty="0">
                <a:solidFill>
                  <a:srgbClr val="000000"/>
                </a:solidFill>
                <a:effectLst/>
                <a:latin typeface="Arial" panose="020B0604020202020204" pitchFamily="34" charset="0"/>
              </a:rPr>
              <a:t> NIAAA</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Teri Manolio,</a:t>
            </a:r>
            <a:r>
              <a:rPr lang="en-US" sz="1800" b="0" i="0" u="none" strike="noStrike" dirty="0">
                <a:solidFill>
                  <a:srgbClr val="000000"/>
                </a:solidFill>
                <a:effectLst/>
                <a:latin typeface="Arial" panose="020B0604020202020204" pitchFamily="34" charset="0"/>
              </a:rPr>
              <a:t> NHGRI</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Anna Ordóñez</a:t>
            </a:r>
            <a:r>
              <a:rPr lang="en-US" sz="1800" b="0" i="0" u="none" strike="noStrike" dirty="0">
                <a:solidFill>
                  <a:srgbClr val="000000"/>
                </a:solidFill>
                <a:effectLst/>
                <a:latin typeface="Arial" panose="020B0604020202020204" pitchFamily="34" charset="0"/>
              </a:rPr>
              <a:t>, NIMH</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Amy Patterson,</a:t>
            </a:r>
            <a:r>
              <a:rPr lang="en-US" sz="1800" b="0" i="0" u="none" strike="noStrike" dirty="0">
                <a:solidFill>
                  <a:srgbClr val="000000"/>
                </a:solidFill>
                <a:effectLst/>
                <a:latin typeface="Arial" panose="020B0604020202020204" pitchFamily="34" charset="0"/>
              </a:rPr>
              <a:t> NHLBI</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Sergei Romashkan, </a:t>
            </a:r>
            <a:r>
              <a:rPr lang="en-US" sz="1800" b="0" i="0" u="none" strike="noStrike" dirty="0">
                <a:solidFill>
                  <a:srgbClr val="000000"/>
                </a:solidFill>
                <a:effectLst/>
                <a:latin typeface="Arial" panose="020B0604020202020204" pitchFamily="34" charset="0"/>
              </a:rPr>
              <a:t>NIA</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Carmen Rosa, </a:t>
            </a:r>
            <a:r>
              <a:rPr lang="en-US" sz="1800" b="0" i="0" u="none" strike="noStrike" dirty="0">
                <a:solidFill>
                  <a:srgbClr val="000000"/>
                </a:solidFill>
                <a:effectLst/>
                <a:latin typeface="Arial" panose="020B0604020202020204" pitchFamily="34" charset="0"/>
              </a:rPr>
              <a:t>NIDA</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Caroline Signore, </a:t>
            </a:r>
            <a:r>
              <a:rPr lang="en-US" sz="1800" b="0" i="0" u="none" strike="noStrike" dirty="0">
                <a:solidFill>
                  <a:srgbClr val="000000"/>
                </a:solidFill>
                <a:effectLst/>
                <a:latin typeface="Arial" panose="020B0604020202020204" pitchFamily="34" charset="0"/>
              </a:rPr>
              <a:t>NICHD</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Monica Webb Hooper, </a:t>
            </a:r>
            <a:r>
              <a:rPr lang="en-US" sz="1800" b="0" i="0" u="none" strike="noStrike" dirty="0">
                <a:solidFill>
                  <a:srgbClr val="000000"/>
                </a:solidFill>
                <a:effectLst/>
                <a:latin typeface="Arial" panose="020B0604020202020204" pitchFamily="34" charset="0"/>
              </a:rPr>
              <a:t>NIMHD</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Becky Williams, </a:t>
            </a:r>
            <a:r>
              <a:rPr lang="en-US" sz="1800" b="0" i="0" u="none" strike="noStrike" dirty="0">
                <a:solidFill>
                  <a:srgbClr val="000000"/>
                </a:solidFill>
                <a:effectLst/>
                <a:latin typeface="Arial" panose="020B0604020202020204" pitchFamily="34" charset="0"/>
              </a:rPr>
              <a:t>NLM</a:t>
            </a:r>
            <a:endParaRPr lang="en-US" sz="1800" b="0" i="0" u="none" strike="noStrike" dirty="0">
              <a:effectLst/>
              <a:latin typeface="Arial" panose="020B0604020202020204" pitchFamily="34" charset="0"/>
            </a:endParaRPr>
          </a:p>
          <a:p>
            <a:pPr marL="0" marR="0" algn="l" rtl="0" fontAlgn="base">
              <a:spcBef>
                <a:spcPts val="0"/>
              </a:spcBef>
              <a:spcAft>
                <a:spcPts val="0"/>
              </a:spcAft>
            </a:pPr>
            <a:r>
              <a:rPr lang="en-US" sz="1800" b="1" i="0" u="none" strike="noStrike" dirty="0">
                <a:solidFill>
                  <a:srgbClr val="000000"/>
                </a:solidFill>
                <a:effectLst/>
                <a:latin typeface="Arial" panose="020B0604020202020204" pitchFamily="34" charset="0"/>
              </a:rPr>
              <a:t>Clinton Wright, </a:t>
            </a:r>
            <a:r>
              <a:rPr lang="en-US" sz="1800" b="0" i="0" u="none" strike="noStrike" dirty="0">
                <a:solidFill>
                  <a:srgbClr val="000000"/>
                </a:solidFill>
                <a:effectLst/>
                <a:latin typeface="Arial" panose="020B0604020202020204" pitchFamily="34" charset="0"/>
              </a:rPr>
              <a:t>NINDS</a:t>
            </a:r>
            <a:endParaRPr lang="en-US" sz="1800" b="0" i="0" u="none" strike="noStrike" dirty="0">
              <a:effectLst/>
              <a:latin typeface="Arial" panose="020B0604020202020204" pitchFamily="34" charset="0"/>
            </a:endParaRPr>
          </a:p>
          <a:p>
            <a:pPr marL="0" marR="0" indent="0" algn="l" rtl="0" eaLnBrk="1" fontAlgn="base" latinLnBrk="0" hangingPunct="1">
              <a:spcBef>
                <a:spcPts val="0"/>
              </a:spcBef>
              <a:spcAft>
                <a:spcPts val="0"/>
              </a:spcAft>
            </a:pPr>
            <a:r>
              <a:rPr lang="en-US" sz="1800" b="1" i="0" u="none" strike="noStrike" dirty="0">
                <a:solidFill>
                  <a:srgbClr val="000000"/>
                </a:solidFill>
                <a:effectLst/>
                <a:latin typeface="Arial" panose="020B0604020202020204" pitchFamily="34" charset="0"/>
              </a:rPr>
              <a:t>Shannon Zenk,</a:t>
            </a:r>
            <a:r>
              <a:rPr lang="en-US" sz="1800" b="0" i="0" u="none" strike="noStrike" dirty="0">
                <a:solidFill>
                  <a:srgbClr val="000000"/>
                </a:solidFill>
                <a:effectLst/>
                <a:latin typeface="Arial" panose="020B0604020202020204" pitchFamily="34" charset="0"/>
              </a:rPr>
              <a:t> NINR</a:t>
            </a: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277854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EEFB-253A-CD47-B329-4711DC3004B5}"/>
              </a:ext>
            </a:extLst>
          </p:cNvPr>
          <p:cNvSpPr>
            <a:spLocks noGrp="1"/>
          </p:cNvSpPr>
          <p:nvPr>
            <p:ph type="title"/>
          </p:nvPr>
        </p:nvSpPr>
        <p:spPr>
          <a:xfrm>
            <a:off x="387047" y="221900"/>
            <a:ext cx="11414048" cy="734661"/>
          </a:xfrm>
        </p:spPr>
        <p:txBody>
          <a:bodyPr anchor="ctr"/>
          <a:lstStyle/>
          <a:p>
            <a:pPr algn="ctr"/>
            <a:r>
              <a:rPr lang="en-US" sz="4000" dirty="0"/>
              <a:t>2016 Reforms Target the Clinical Trial Lifecycle</a:t>
            </a:r>
          </a:p>
        </p:txBody>
      </p:sp>
      <p:pic>
        <p:nvPicPr>
          <p:cNvPr id="5" name="Picture 4" descr="JAMA Viewpoint article. Toward a New Era of Trust and Transparency in Clinical Trials.">
            <a:extLst>
              <a:ext uri="{FF2B5EF4-FFF2-40B4-BE49-F238E27FC236}">
                <a16:creationId xmlns:a16="http://schemas.microsoft.com/office/drawing/2014/main" id="{D6CA84FB-C208-794F-907A-58EC604F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18" y="1633543"/>
            <a:ext cx="5190701" cy="674665"/>
          </a:xfrm>
          <a:prstGeom prst="rect">
            <a:avLst/>
          </a:prstGeom>
        </p:spPr>
      </p:pic>
      <p:sp>
        <p:nvSpPr>
          <p:cNvPr id="6" name="TextBox 5">
            <a:extLst>
              <a:ext uri="{FF2B5EF4-FFF2-40B4-BE49-F238E27FC236}">
                <a16:creationId xmlns:a16="http://schemas.microsoft.com/office/drawing/2014/main" id="{BDFF5DCB-D32F-A416-ED94-8F525CAEFC51}"/>
              </a:ext>
            </a:extLst>
          </p:cNvPr>
          <p:cNvSpPr txBox="1"/>
          <p:nvPr/>
        </p:nvSpPr>
        <p:spPr>
          <a:xfrm>
            <a:off x="1280957" y="2268101"/>
            <a:ext cx="3785471" cy="307777"/>
          </a:xfrm>
          <a:prstGeom prst="rect">
            <a:avLst/>
          </a:prstGeom>
          <a:noFill/>
        </p:spPr>
        <p:txBody>
          <a:bodyPr wrap="square" rtlCol="0">
            <a:spAutoFit/>
          </a:bodyPr>
          <a:lstStyle/>
          <a:p>
            <a:r>
              <a:rPr lang="en-US" sz="1400" dirty="0"/>
              <a:t>Hudson, Lauer, &amp; Collins, JAMA 2016</a:t>
            </a:r>
          </a:p>
        </p:txBody>
      </p:sp>
      <p:sp>
        <p:nvSpPr>
          <p:cNvPr id="15" name="Content Placeholder 2">
            <a:extLst>
              <a:ext uri="{FF2B5EF4-FFF2-40B4-BE49-F238E27FC236}">
                <a16:creationId xmlns:a16="http://schemas.microsoft.com/office/drawing/2014/main" id="{B527AC7F-8C97-390A-7BA0-1D1A5907D0A9}"/>
              </a:ext>
            </a:extLst>
          </p:cNvPr>
          <p:cNvSpPr txBox="1">
            <a:spLocks/>
          </p:cNvSpPr>
          <p:nvPr/>
        </p:nvSpPr>
        <p:spPr>
          <a:xfrm>
            <a:off x="6078878" y="1537752"/>
            <a:ext cx="5846904" cy="201129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Clr>
                <a:srgbClr val="31609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500"/>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SzPct val="125000"/>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Calibri" panose="020F0502020204030204" pitchFamily="34" charset="0"/>
                <a:cs typeface="Calibri" panose="020F0502020204030204" pitchFamily="34" charset="0"/>
              </a:rPr>
              <a:t>“NIH has launched a multifaceted effort to improve the quality and efficiency of clinical trials … These initiatives will reengineer the process by which clinical investigators develop ideas for new trials, how NIH reviews and selects clinical trials for support and oversees the progress of the research, and how results and aggregate data are shared broadly and rapidly."</a:t>
            </a:r>
          </a:p>
        </p:txBody>
      </p:sp>
      <p:pic>
        <p:nvPicPr>
          <p:cNvPr id="9" name="Picture 8" descr="A diagram illustrating the clinical trial journey or lifespan and key stewardship reforms. The clinical trial lifespan comprises 8 steps: idea, application, application review, funding, institutional review board (I R B) review, FDA review, enrollment and data collection, and results. Opportunities for improving stewardship include good clinical practice training early in the application process, clinical trial requests for applications and funding opportunity announcements late in the application process and early during application review, a single IRB policy at the IRB review stage, a protocol template for the FDA review, registration in ClinicalTrials.gov during enrollment and data collection, and submission of results to ClinicalTrials.gov during the results stage.">
            <a:extLst>
              <a:ext uri="{FF2B5EF4-FFF2-40B4-BE49-F238E27FC236}">
                <a16:creationId xmlns:a16="http://schemas.microsoft.com/office/drawing/2014/main" id="{D429FB54-B2B1-4A5C-35F1-B3A752A878D2}"/>
              </a:ext>
            </a:extLst>
          </p:cNvPr>
          <p:cNvPicPr>
            <a:picLocks noChangeAspect="1"/>
          </p:cNvPicPr>
          <p:nvPr/>
        </p:nvPicPr>
        <p:blipFill>
          <a:blip r:embed="rId4"/>
          <a:stretch>
            <a:fillRect/>
          </a:stretch>
        </p:blipFill>
        <p:spPr>
          <a:xfrm>
            <a:off x="763073" y="2663230"/>
            <a:ext cx="10476190" cy="3552381"/>
          </a:xfrm>
          <a:prstGeom prst="rect">
            <a:avLst/>
          </a:prstGeom>
        </p:spPr>
      </p:pic>
      <p:sp>
        <p:nvSpPr>
          <p:cNvPr id="7" name="TextBox 6">
            <a:extLst>
              <a:ext uri="{FF2B5EF4-FFF2-40B4-BE49-F238E27FC236}">
                <a16:creationId xmlns:a16="http://schemas.microsoft.com/office/drawing/2014/main" id="{4B333DA9-6B18-2B66-05C2-12C83E0DB95D}"/>
              </a:ext>
            </a:extLst>
          </p:cNvPr>
          <p:cNvSpPr txBox="1"/>
          <p:nvPr/>
        </p:nvSpPr>
        <p:spPr>
          <a:xfrm>
            <a:off x="2653601" y="6384803"/>
            <a:ext cx="8402782" cy="196262"/>
          </a:xfrm>
          <a:prstGeom prst="rect">
            <a:avLst/>
          </a:prstGeom>
          <a:noFill/>
          <a:ln>
            <a:noFill/>
          </a:ln>
        </p:spPr>
        <p:txBody>
          <a:bodyPr spcFirstLastPara="1" wrap="square" lIns="0" tIns="0" rIns="0" bIns="0" rtlCol="0" anchor="b" anchorCtr="0">
            <a:noAutofit/>
          </a:bodyPr>
          <a:lstStyle/>
          <a:p>
            <a:pPr marL="0" indent="0" algn="ctr">
              <a:lnSpc>
                <a:spcPct val="100000"/>
              </a:lnSpc>
              <a:buClr>
                <a:srgbClr val="000000"/>
              </a:buClr>
              <a:buSzPts val="4000"/>
              <a:buNone/>
            </a:pPr>
            <a:r>
              <a:rPr lang="en-US" sz="1400" u="sng" dirty="0">
                <a:solidFill>
                  <a:srgbClr val="0070FF"/>
                </a:solidFill>
                <a:hlinkClick r:id="rId5">
                  <a:extLst>
                    <a:ext uri="{A12FA001-AC4F-418D-AE19-62706E023703}">
                      <ahyp:hlinkClr xmlns:ahyp="http://schemas.microsoft.com/office/drawing/2018/hyperlinkcolor" val="tx"/>
                    </a:ext>
                  </a:extLst>
                </a:hlinkClick>
              </a:rPr>
              <a:t>https://nexus.od.nih.gov/all/2016/09/16/clinical-trials-stewardship-and-transparency/</a:t>
            </a:r>
            <a:r>
              <a:rPr lang="en-US" sz="1400" u="sng" dirty="0">
                <a:solidFill>
                  <a:srgbClr val="0070FF"/>
                </a:solidFill>
              </a:rPr>
              <a:t> </a:t>
            </a:r>
          </a:p>
        </p:txBody>
      </p:sp>
    </p:spTree>
    <p:extLst>
      <p:ext uri="{BB962C8B-B14F-4D97-AF65-F5344CB8AC3E}">
        <p14:creationId xmlns:p14="http://schemas.microsoft.com/office/powerpoint/2010/main" val="4228358772"/>
      </p:ext>
    </p:extLst>
  </p:cSld>
  <p:clrMapOvr>
    <a:masterClrMapping/>
  </p:clrMapOvr>
</p:sld>
</file>

<file path=ppt/theme/theme1.xml><?xml version="1.0" encoding="utf-8"?>
<a:theme xmlns:a="http://schemas.openxmlformats.org/drawingml/2006/main" name="Title Section">
  <a:themeElements>
    <a:clrScheme name="All of Us">
      <a:dk1>
        <a:srgbClr val="262261"/>
      </a:dk1>
      <a:lt1>
        <a:srgbClr val="FFFFFF"/>
      </a:lt1>
      <a:dk2>
        <a:srgbClr val="5EAEE1"/>
      </a:dk2>
      <a:lt2>
        <a:srgbClr val="F1F2F2"/>
      </a:lt2>
      <a:accent1>
        <a:srgbClr val="79C799"/>
      </a:accent1>
      <a:accent2>
        <a:srgbClr val="F68D76"/>
      </a:accent2>
      <a:accent3>
        <a:srgbClr val="FFDD7F"/>
      </a:accent3>
      <a:accent4>
        <a:srgbClr val="F2718C"/>
      </a:accent4>
      <a:accent5>
        <a:srgbClr val="A27DB7"/>
      </a:accent5>
      <a:accent6>
        <a:srgbClr val="206FB3"/>
      </a:accent6>
      <a:hlink>
        <a:srgbClr val="206FB4"/>
      </a:hlink>
      <a:folHlink>
        <a:srgbClr val="2622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0" tIns="0" rIns="0" bIns="0" anchor="b" anchorCtr="0">
        <a:noAutofit/>
      </a:bodyPr>
      <a:lstStyle>
        <a:defPPr marL="0" indent="0" algn="ctr">
          <a:lnSpc>
            <a:spcPct val="100000"/>
          </a:lnSpc>
          <a:buClr>
            <a:srgbClr val="000000"/>
          </a:buClr>
          <a:buSzPts val="4000"/>
          <a:buNone/>
          <a:defRPr sz="3200" u="sng" dirty="0"/>
        </a:defPPr>
      </a:lstStyle>
    </a:txDef>
  </a:objectDefaults>
  <a:extraClrSchemeLst/>
</a:theme>
</file>

<file path=ppt/theme/theme2.xml><?xml version="1.0" encoding="utf-8"?>
<a:theme xmlns:a="http://schemas.openxmlformats.org/drawingml/2006/main" name="1_Section_01 (yellow)">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0" tIns="0" rIns="0" bIns="0" anchor="b" anchorCtr="0">
        <a:noAutofit/>
      </a:bodyPr>
      <a:lstStyle>
        <a:defPPr marL="0" indent="0" algn="ctr">
          <a:lnSpc>
            <a:spcPct val="100000"/>
          </a:lnSpc>
          <a:buClr>
            <a:srgbClr val="000000"/>
          </a:buClr>
          <a:buSzPts val="4000"/>
          <a:buNone/>
          <a:defRPr sz="3200" u="sng" dirty="0"/>
        </a:defP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68a81f-f377-4b4a-8f4a-de1d8819de64">
      <Terms xmlns="http://schemas.microsoft.com/office/infopath/2007/PartnerControls"/>
    </lcf76f155ced4ddcb4097134ff3c332f>
    <TaxCatchAll xmlns="bd6eed5e-16cb-42e6-9695-0b9b2b2895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18038B14E67A4ABEDCA9F4F69BE31F" ma:contentTypeVersion="16" ma:contentTypeDescription="Create a new document." ma:contentTypeScope="" ma:versionID="1ce7afeeeeaa5e58c553c30cf7ebc106">
  <xsd:schema xmlns:xsd="http://www.w3.org/2001/XMLSchema" xmlns:xs="http://www.w3.org/2001/XMLSchema" xmlns:p="http://schemas.microsoft.com/office/2006/metadata/properties" xmlns:ns2="9c68a81f-f377-4b4a-8f4a-de1d8819de64" xmlns:ns3="bd6eed5e-16cb-42e6-9695-0b9b2b2895e6" targetNamespace="http://schemas.microsoft.com/office/2006/metadata/properties" ma:root="true" ma:fieldsID="a7df8c322fcafc95f8f128bafb53ae65" ns2:_="" ns3:_="">
    <xsd:import namespace="9c68a81f-f377-4b4a-8f4a-de1d8819de64"/>
    <xsd:import namespace="bd6eed5e-16cb-42e6-9695-0b9b2b28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8a81f-f377-4b4a-8f4a-de1d8819d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6eed5e-16cb-42e6-9695-0b9b2b2895e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48d58f8-144a-49b4-8239-34a793a99692}" ma:internalName="TaxCatchAll" ma:showField="CatchAllData" ma:web="bd6eed5e-16cb-42e6-9695-0b9b2b2895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C420C-C579-49EC-ACDE-872D4BF6F71E}">
  <ds:schemaRefs>
    <ds:schemaRef ds:uri="http://schemas.microsoft.com/sharepoint/v3/contenttype/forms"/>
  </ds:schemaRefs>
</ds:datastoreItem>
</file>

<file path=customXml/itemProps2.xml><?xml version="1.0" encoding="utf-8"?>
<ds:datastoreItem xmlns:ds="http://schemas.openxmlformats.org/officeDocument/2006/customXml" ds:itemID="{3302198E-1106-46A4-8FCF-EC358A922D9F}">
  <ds:schemaRef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108f0ea0-95be-4132-bbad-2d5d3b1ebeff"/>
    <ds:schemaRef ds:uri="ec407b48-b62d-43d2-8e00-c3c0b8439bcf"/>
    <ds:schemaRef ds:uri="9c68a81f-f377-4b4a-8f4a-de1d8819de64"/>
    <ds:schemaRef ds:uri="bd6eed5e-16cb-42e6-9695-0b9b2b2895e6"/>
  </ds:schemaRefs>
</ds:datastoreItem>
</file>

<file path=customXml/itemProps3.xml><?xml version="1.0" encoding="utf-8"?>
<ds:datastoreItem xmlns:ds="http://schemas.openxmlformats.org/officeDocument/2006/customXml" ds:itemID="{25AA524C-05F5-47DF-907A-055BEA08E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8a81f-f377-4b4a-8f4a-de1d8819de64"/>
    <ds:schemaRef ds:uri="bd6eed5e-16cb-42e6-9695-0b9b2b289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38892</TotalTime>
  <Words>1783</Words>
  <Application>Microsoft Macintosh PowerPoint</Application>
  <PresentationFormat>Widescreen</PresentationFormat>
  <Paragraphs>189</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Wingdings</vt:lpstr>
      <vt:lpstr>Title Section</vt:lpstr>
      <vt:lpstr>1_Section_01 (yellow)</vt:lpstr>
      <vt:lpstr>Ensuring a Robust NIH Clinical Trial Enterprise</vt:lpstr>
      <vt:lpstr>Vital Importance of Clinical Trial Stewardship</vt:lpstr>
      <vt:lpstr>Key Principles of CT Oversight and Conduct</vt:lpstr>
      <vt:lpstr>Characteristics of NIH-funded CTs; Trends over time in CT.gov registered studies, 2005 – 2023 (M. Lauer)</vt:lpstr>
      <vt:lpstr>Trial Characteristics According to Sponsor</vt:lpstr>
      <vt:lpstr>NIH Trial Characteristics According to Year of Registration</vt:lpstr>
      <vt:lpstr>Clinical Trial Stewardship Task Force, 2021 - 2022</vt:lpstr>
      <vt:lpstr>Task Force Membership</vt:lpstr>
      <vt:lpstr>2016 Reforms Target the Clinical Trial Lifecycle</vt:lpstr>
      <vt:lpstr>Outline</vt:lpstr>
      <vt:lpstr>Develop strategies to coordinate and leverage NIH investment in clinical trial infrastructure</vt:lpstr>
      <vt:lpstr>Maximize effectiveness and efficiency of clinical trial oversight, and facilitate and define trial ‘success’</vt:lpstr>
      <vt:lpstr>Establish consistent, high quality clinical trial review processes across NIH</vt:lpstr>
      <vt:lpstr>Establish policies that elevate diversity, equity, and inclusion in the recruitment and retention of participants in clinical research</vt:lpstr>
      <vt:lpstr>Promote participants as partners in clinical research</vt:lpstr>
      <vt:lpstr>Embrace and implement new research methodologies, strategies and resources</vt:lpstr>
      <vt:lpstr>Next Steps for Consideration and Discussion (1)</vt:lpstr>
      <vt:lpstr>Next Steps for Consideration and Discussion (2)</vt:lpstr>
      <vt:lpstr>‘Big Picture’ Questions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 Robust NIH Clinical Trial Enterprise</dc:title>
  <dc:subject>clinical trial stewardship</dc:subject>
  <dc:creator>National Institutes of Health, Advisory Committee to the Director</dc:creator>
  <cp:keywords>clinical trials, stewardship, National Institutes of Health, NIH, Advisory Committee to the Director, ACD</cp:keywords>
  <cp:lastModifiedBy>Temitope Munoz</cp:lastModifiedBy>
  <cp:revision>426</cp:revision>
  <cp:lastPrinted>2023-05-10T18:31:17Z</cp:lastPrinted>
  <dcterms:created xsi:type="dcterms:W3CDTF">2020-04-30T02:36:02Z</dcterms:created>
  <dcterms:modified xsi:type="dcterms:W3CDTF">2023-06-09T14:57:37Z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vt:lpwstr>public domain</vt:lpwstr>
  </property>
  <property fmtid="{D5CDD505-2E9C-101B-9397-08002B2CF9AE}" pid="4" name="Section 508 Compliance">
    <vt:lpwstr>Palladian Partners</vt:lpwstr>
  </property>
  <property fmtid="{D5CDD505-2E9C-101B-9397-08002B2CF9AE}" pid="5" name="ContentTypeId">
    <vt:lpwstr>0x0101008218038B14E67A4ABEDCA9F4F69BE31F</vt:lpwstr>
  </property>
</Properties>
</file>