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 id="2147483703" r:id="rId6"/>
    <p:sldMasterId id="2147483706" r:id="rId7"/>
    <p:sldMasterId id="2147483725" r:id="rId8"/>
  </p:sldMasterIdLst>
  <p:notesMasterIdLst>
    <p:notesMasterId r:id="rId66"/>
  </p:notesMasterIdLst>
  <p:handoutMasterIdLst>
    <p:handoutMasterId r:id="rId67"/>
  </p:handoutMasterIdLst>
  <p:sldIdLst>
    <p:sldId id="2145706840" r:id="rId9"/>
    <p:sldId id="2145706867" r:id="rId10"/>
    <p:sldId id="2145706865" r:id="rId11"/>
    <p:sldId id="2145706866" r:id="rId12"/>
    <p:sldId id="2147472233" r:id="rId13"/>
    <p:sldId id="2147472287" r:id="rId14"/>
    <p:sldId id="2147472280" r:id="rId15"/>
    <p:sldId id="2147472284" r:id="rId16"/>
    <p:sldId id="2147472231" r:id="rId17"/>
    <p:sldId id="2147472273" r:id="rId18"/>
    <p:sldId id="2147472274" r:id="rId19"/>
    <p:sldId id="2147472275" r:id="rId20"/>
    <p:sldId id="2145706869" r:id="rId21"/>
    <p:sldId id="2147472277" r:id="rId22"/>
    <p:sldId id="2147472313" r:id="rId23"/>
    <p:sldId id="2147472314" r:id="rId24"/>
    <p:sldId id="2145706870" r:id="rId25"/>
    <p:sldId id="2147472315" r:id="rId26"/>
    <p:sldId id="2147472298" r:id="rId27"/>
    <p:sldId id="2147472316" r:id="rId28"/>
    <p:sldId id="2145706882" r:id="rId29"/>
    <p:sldId id="2147472320" r:id="rId30"/>
    <p:sldId id="2147472321" r:id="rId31"/>
    <p:sldId id="2147472322" r:id="rId32"/>
    <p:sldId id="2147472288" r:id="rId33"/>
    <p:sldId id="2147472295" r:id="rId34"/>
    <p:sldId id="2147472319" r:id="rId35"/>
    <p:sldId id="2147472272" r:id="rId36"/>
    <p:sldId id="2147472271" r:id="rId37"/>
    <p:sldId id="281" r:id="rId38"/>
    <p:sldId id="2147471760" r:id="rId39"/>
    <p:sldId id="2147472230" r:id="rId40"/>
    <p:sldId id="2147472323" r:id="rId41"/>
    <p:sldId id="2147472324" r:id="rId42"/>
    <p:sldId id="2147472237" r:id="rId43"/>
    <p:sldId id="2145706594" r:id="rId44"/>
    <p:sldId id="2145706600" r:id="rId45"/>
    <p:sldId id="2145706511" r:id="rId46"/>
    <p:sldId id="2147472294" r:id="rId47"/>
    <p:sldId id="2147375186" r:id="rId48"/>
    <p:sldId id="2145706881" r:id="rId49"/>
    <p:sldId id="2147375697" r:id="rId50"/>
    <p:sldId id="2147309159" r:id="rId51"/>
    <p:sldId id="2147472278" r:id="rId52"/>
    <p:sldId id="2330" r:id="rId53"/>
    <p:sldId id="2352" r:id="rId54"/>
    <p:sldId id="2363" r:id="rId55"/>
    <p:sldId id="2265" r:id="rId56"/>
    <p:sldId id="2364" r:id="rId57"/>
    <p:sldId id="2357" r:id="rId58"/>
    <p:sldId id="2359" r:id="rId59"/>
    <p:sldId id="2355" r:id="rId60"/>
    <p:sldId id="2266" r:id="rId61"/>
    <p:sldId id="2353" r:id="rId62"/>
    <p:sldId id="2361" r:id="rId63"/>
    <p:sldId id="2147472238" r:id="rId64"/>
    <p:sldId id="35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IH-HHS-layout" id="{580E6D80-66B5-FB4D-8146-B5435BFF7FF1}">
          <p14:sldIdLst>
            <p14:sldId id="2145706840"/>
            <p14:sldId id="2145706867"/>
            <p14:sldId id="2145706865"/>
            <p14:sldId id="2145706866"/>
            <p14:sldId id="2147472233"/>
            <p14:sldId id="2147472287"/>
            <p14:sldId id="2147472280"/>
            <p14:sldId id="2147472284"/>
            <p14:sldId id="2147472231"/>
            <p14:sldId id="2147472273"/>
            <p14:sldId id="2147472274"/>
            <p14:sldId id="2147472275"/>
            <p14:sldId id="2145706869"/>
            <p14:sldId id="2147472277"/>
            <p14:sldId id="2147472313"/>
            <p14:sldId id="2147472314"/>
            <p14:sldId id="2145706870"/>
            <p14:sldId id="2147472315"/>
            <p14:sldId id="2147472298"/>
            <p14:sldId id="2147472316"/>
            <p14:sldId id="2145706882"/>
            <p14:sldId id="2147472320"/>
            <p14:sldId id="2147472321"/>
            <p14:sldId id="2147472322"/>
            <p14:sldId id="2147472288"/>
            <p14:sldId id="2147472295"/>
            <p14:sldId id="2147472319"/>
            <p14:sldId id="2147472272"/>
            <p14:sldId id="2147472271"/>
            <p14:sldId id="281"/>
            <p14:sldId id="2147471760"/>
            <p14:sldId id="2147472230"/>
            <p14:sldId id="2147472323"/>
            <p14:sldId id="2147472324"/>
            <p14:sldId id="2147472237"/>
            <p14:sldId id="2145706594"/>
            <p14:sldId id="2145706600"/>
            <p14:sldId id="2145706511"/>
            <p14:sldId id="2147472294"/>
            <p14:sldId id="2147375186"/>
            <p14:sldId id="2145706881"/>
            <p14:sldId id="2147375697"/>
            <p14:sldId id="2147309159"/>
            <p14:sldId id="2147472278"/>
            <p14:sldId id="2330"/>
            <p14:sldId id="2352"/>
            <p14:sldId id="2363"/>
            <p14:sldId id="2265"/>
            <p14:sldId id="2364"/>
            <p14:sldId id="2357"/>
            <p14:sldId id="2359"/>
            <p14:sldId id="2355"/>
            <p14:sldId id="2266"/>
            <p14:sldId id="2353"/>
            <p14:sldId id="2361"/>
            <p14:sldId id="2147472238"/>
            <p14:sldId id="35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74E311-62F0-4504-6109-337C90D33D94}" name="Chao, Brittany (NIH/OD) [E]" initials="CB([" userId="S::chaobn@nih.gov::21f9898b-3f20-4ddb-a7b4-b7f4be04b01e" providerId="AD"/>
  <p188:author id="{BAC9975A-905E-F305-57B9-6F3E3878B18E}" name="George, Jennifer (NIH/OD) [E]" initials="G[" userId="S::routhj@nih.gov::0adcb25a-8a7d-41c2-a368-c76be69d03b3" providerId="AD"/>
  <p188:author id="{8DFE28DA-B98D-49E3-4CD6-ABC21282A12A}" name="Bliss, Donny (NIH/OD) [E]" initials="BD([" userId="S::blissd@nih.gov::4636d6fd-5bd5-4ebd-8e87-21bfafda541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chwetz, Tara (NIH/OD) [E]" initials="S[" lastIdx="1" clrIdx="0">
    <p:extLst>
      <p:ext uri="{19B8F6BF-5375-455C-9EA6-DF929625EA0E}">
        <p15:presenceInfo xmlns:p15="http://schemas.microsoft.com/office/powerpoint/2012/main" userId="S::schwetzta@nih.gov::10206947-c9cd-408a-9140-a867f4ba9f27" providerId="AD"/>
      </p:ext>
    </p:extLst>
  </p:cmAuthor>
  <p:cmAuthor id="2" name="Pelis, Kim (NIH/OD) [E]" initials="PK([" lastIdx="2" clrIdx="1">
    <p:extLst>
      <p:ext uri="{19B8F6BF-5375-455C-9EA6-DF929625EA0E}">
        <p15:presenceInfo xmlns:p15="http://schemas.microsoft.com/office/powerpoint/2012/main" userId="S::pelisk@nih.gov::3ecab585-340d-4d54-83fb-185eb2c0c8a2" providerId="AD"/>
      </p:ext>
    </p:extLst>
  </p:cmAuthor>
  <p:cmAuthor id="3" name="Tabak, Lawrence (NIH/OD) [E]" initials="TL([" lastIdx="6" clrIdx="2">
    <p:extLst>
      <p:ext uri="{19B8F6BF-5375-455C-9EA6-DF929625EA0E}">
        <p15:presenceInfo xmlns:p15="http://schemas.microsoft.com/office/powerpoint/2012/main" userId="S::tabakl@nih.gov::2f00833f-414c-4f31-b254-5968d7927623" providerId="AD"/>
      </p:ext>
    </p:extLst>
  </p:cmAuthor>
  <p:cmAuthor id="4" name="Bliss, Donny (NIH/OD) [E]" initials="BD([" lastIdx="2" clrIdx="3">
    <p:extLst>
      <p:ext uri="{19B8F6BF-5375-455C-9EA6-DF929625EA0E}">
        <p15:presenceInfo xmlns:p15="http://schemas.microsoft.com/office/powerpoint/2012/main" userId="S::blissd@nih.gov::4636d6fd-5bd5-4ebd-8e87-21bfafda54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64568"/>
    <a:srgbClr val="ACBBC9"/>
    <a:srgbClr val="C99B36"/>
    <a:srgbClr val="FFC757"/>
    <a:srgbClr val="C59835"/>
    <a:srgbClr val="162850"/>
    <a:srgbClr val="667284"/>
    <a:srgbClr val="757575"/>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3C712-CEA4-4BAA-95A8-D59CC5AA7C40}" v="26" dt="2023-06-07T21:09:32.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3" autoAdjust="0"/>
    <p:restoredTop sz="77959" autoAdjust="0"/>
  </p:normalViewPr>
  <p:slideViewPr>
    <p:cSldViewPr snapToGrid="0">
      <p:cViewPr varScale="1">
        <p:scale>
          <a:sx n="98" d="100"/>
          <a:sy n="98" d="100"/>
        </p:scale>
        <p:origin x="1440" y="192"/>
      </p:cViewPr>
      <p:guideLst/>
    </p:cSldViewPr>
  </p:slideViewPr>
  <p:outlineViewPr>
    <p:cViewPr>
      <p:scale>
        <a:sx n="33" d="100"/>
        <a:sy n="33" d="100"/>
      </p:scale>
      <p:origin x="0" y="-14634"/>
    </p:cViewPr>
  </p:outlineViewPr>
  <p:notesTextViewPr>
    <p:cViewPr>
      <p:scale>
        <a:sx n="1" d="1"/>
        <a:sy n="1" d="1"/>
      </p:scale>
      <p:origin x="0" y="0"/>
    </p:cViewPr>
  </p:notesTextViewPr>
  <p:sorterViewPr>
    <p:cViewPr>
      <p:scale>
        <a:sx n="1" d="1"/>
        <a:sy n="1" d="1"/>
      </p:scale>
      <p:origin x="0" y="-1759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Boehm" userId="1641bce7-7692-4520-91be-0eaac45ab18d" providerId="ADAL" clId="{EFD3C712-CEA4-4BAA-95A8-D59CC5AA7C40}"/>
    <pc:docChg chg="undo redo custSel modSld">
      <pc:chgData name="Steve Boehm" userId="1641bce7-7692-4520-91be-0eaac45ab18d" providerId="ADAL" clId="{EFD3C712-CEA4-4BAA-95A8-D59CC5AA7C40}" dt="2023-06-07T21:12:09.856" v="143" actId="13244"/>
      <pc:docMkLst>
        <pc:docMk/>
      </pc:docMkLst>
      <pc:sldChg chg="addSp modSp mod">
        <pc:chgData name="Steve Boehm" userId="1641bce7-7692-4520-91be-0eaac45ab18d" providerId="ADAL" clId="{EFD3C712-CEA4-4BAA-95A8-D59CC5AA7C40}" dt="2023-06-07T20:34:50.251" v="99" actId="962"/>
        <pc:sldMkLst>
          <pc:docMk/>
          <pc:sldMk cId="3385986255" sldId="281"/>
        </pc:sldMkLst>
        <pc:spChg chg="mod">
          <ac:chgData name="Steve Boehm" userId="1641bce7-7692-4520-91be-0eaac45ab18d" providerId="ADAL" clId="{EFD3C712-CEA4-4BAA-95A8-D59CC5AA7C40}" dt="2023-06-07T20:34:50.251" v="99" actId="962"/>
          <ac:spMkLst>
            <pc:docMk/>
            <pc:sldMk cId="3385986255" sldId="281"/>
            <ac:spMk id="5" creationId="{0648FF39-5BD7-1F2A-9C50-6D337CCFA9B1}"/>
          </ac:spMkLst>
        </pc:spChg>
        <pc:spChg chg="mod">
          <ac:chgData name="Steve Boehm" userId="1641bce7-7692-4520-91be-0eaac45ab18d" providerId="ADAL" clId="{EFD3C712-CEA4-4BAA-95A8-D59CC5AA7C40}" dt="2023-06-07T20:34:50.251" v="99" actId="962"/>
          <ac:spMkLst>
            <pc:docMk/>
            <pc:sldMk cId="3385986255" sldId="281"/>
            <ac:spMk id="6" creationId="{F2A05249-7F4F-27F9-CD28-733555C562CD}"/>
          </ac:spMkLst>
        </pc:spChg>
        <pc:spChg chg="mod">
          <ac:chgData name="Steve Boehm" userId="1641bce7-7692-4520-91be-0eaac45ab18d" providerId="ADAL" clId="{EFD3C712-CEA4-4BAA-95A8-D59CC5AA7C40}" dt="2023-06-07T20:34:50.251" v="99" actId="962"/>
          <ac:spMkLst>
            <pc:docMk/>
            <pc:sldMk cId="3385986255" sldId="281"/>
            <ac:spMk id="8" creationId="{CB77C148-1459-83C8-BDEC-C43AC91DC71F}"/>
          </ac:spMkLst>
        </pc:spChg>
        <pc:spChg chg="mod">
          <ac:chgData name="Steve Boehm" userId="1641bce7-7692-4520-91be-0eaac45ab18d" providerId="ADAL" clId="{EFD3C712-CEA4-4BAA-95A8-D59CC5AA7C40}" dt="2023-06-07T20:34:50.251" v="99" actId="962"/>
          <ac:spMkLst>
            <pc:docMk/>
            <pc:sldMk cId="3385986255" sldId="281"/>
            <ac:spMk id="9" creationId="{E5A2BBE1-389C-6C01-4C07-3C49ACB62297}"/>
          </ac:spMkLst>
        </pc:spChg>
        <pc:spChg chg="mod modVis">
          <ac:chgData name="Steve Boehm" userId="1641bce7-7692-4520-91be-0eaac45ab18d" providerId="ADAL" clId="{EFD3C712-CEA4-4BAA-95A8-D59CC5AA7C40}" dt="2023-06-07T20:29:34.317" v="38" actId="14429"/>
          <ac:spMkLst>
            <pc:docMk/>
            <pc:sldMk cId="3385986255" sldId="281"/>
            <ac:spMk id="26" creationId="{2FF52051-8ADF-0D82-666B-A3BB2E91B521}"/>
          </ac:spMkLst>
        </pc:spChg>
        <pc:spChg chg="ord">
          <ac:chgData name="Steve Boehm" userId="1641bce7-7692-4520-91be-0eaac45ab18d" providerId="ADAL" clId="{EFD3C712-CEA4-4BAA-95A8-D59CC5AA7C40}" dt="2023-06-07T20:32:53.985" v="93" actId="13244"/>
          <ac:spMkLst>
            <pc:docMk/>
            <pc:sldMk cId="3385986255" sldId="281"/>
            <ac:spMk id="27" creationId="{5B40B2FB-A25C-1E57-F3E5-C9713E10A021}"/>
          </ac:spMkLst>
        </pc:spChg>
        <pc:spChg chg="mod modVis">
          <ac:chgData name="Steve Boehm" userId="1641bce7-7692-4520-91be-0eaac45ab18d" providerId="ADAL" clId="{EFD3C712-CEA4-4BAA-95A8-D59CC5AA7C40}" dt="2023-06-07T20:32:58.393" v="95" actId="14429"/>
          <ac:spMkLst>
            <pc:docMk/>
            <pc:sldMk cId="3385986255" sldId="281"/>
            <ac:spMk id="28" creationId="{48B2108E-9159-19D5-7A5C-8820192BF9BC}"/>
          </ac:spMkLst>
        </pc:spChg>
        <pc:spChg chg="ord">
          <ac:chgData name="Steve Boehm" userId="1641bce7-7692-4520-91be-0eaac45ab18d" providerId="ADAL" clId="{EFD3C712-CEA4-4BAA-95A8-D59CC5AA7C40}" dt="2023-06-07T20:29:55.270" v="40" actId="13244"/>
          <ac:spMkLst>
            <pc:docMk/>
            <pc:sldMk cId="3385986255" sldId="281"/>
            <ac:spMk id="29" creationId="{1FC3E547-27B1-9806-8C10-3BB1BABCB24D}"/>
          </ac:spMkLst>
        </pc:spChg>
        <pc:grpChg chg="add mod ord">
          <ac:chgData name="Steve Boehm" userId="1641bce7-7692-4520-91be-0eaac45ab18d" providerId="ADAL" clId="{EFD3C712-CEA4-4BAA-95A8-D59CC5AA7C40}" dt="2023-06-07T20:32:41.449" v="92" actId="13244"/>
          <ac:grpSpMkLst>
            <pc:docMk/>
            <pc:sldMk cId="3385986255" sldId="281"/>
            <ac:grpSpMk id="3" creationId="{F79748AB-E5CE-877D-E298-829062D42BC6}"/>
          </ac:grpSpMkLst>
        </pc:grpChg>
        <pc:grpChg chg="add mod">
          <ac:chgData name="Steve Boehm" userId="1641bce7-7692-4520-91be-0eaac45ab18d" providerId="ADAL" clId="{EFD3C712-CEA4-4BAA-95A8-D59CC5AA7C40}" dt="2023-06-07T20:33:35.324" v="98" actId="962"/>
          <ac:grpSpMkLst>
            <pc:docMk/>
            <pc:sldMk cId="3385986255" sldId="281"/>
            <ac:grpSpMk id="10" creationId="{66E211CF-0B2E-E16B-1ED5-92513616B521}"/>
          </ac:grpSpMkLst>
        </pc:grpChg>
        <pc:picChg chg="mod modVis">
          <ac:chgData name="Steve Boehm" userId="1641bce7-7692-4520-91be-0eaac45ab18d" providerId="ADAL" clId="{EFD3C712-CEA4-4BAA-95A8-D59CC5AA7C40}" dt="2023-06-07T20:32:22.364" v="89" actId="164"/>
          <ac:picMkLst>
            <pc:docMk/>
            <pc:sldMk cId="3385986255" sldId="281"/>
            <ac:picMk id="7" creationId="{448EE15F-DFEB-F970-0A41-9B65260FF1F6}"/>
          </ac:picMkLst>
        </pc:picChg>
        <pc:picChg chg="mod">
          <ac:chgData name="Steve Boehm" userId="1641bce7-7692-4520-91be-0eaac45ab18d" providerId="ADAL" clId="{EFD3C712-CEA4-4BAA-95A8-D59CC5AA7C40}" dt="2023-06-07T20:33:32.300" v="97" actId="164"/>
          <ac:picMkLst>
            <pc:docMk/>
            <pc:sldMk cId="3385986255" sldId="281"/>
            <ac:picMk id="12" creationId="{7758B1FE-6913-586B-C847-B59597D736B3}"/>
          </ac:picMkLst>
        </pc:picChg>
        <pc:picChg chg="mod ord">
          <ac:chgData name="Steve Boehm" userId="1641bce7-7692-4520-91be-0eaac45ab18d" providerId="ADAL" clId="{EFD3C712-CEA4-4BAA-95A8-D59CC5AA7C40}" dt="2023-06-07T20:33:32.300" v="97" actId="164"/>
          <ac:picMkLst>
            <pc:docMk/>
            <pc:sldMk cId="3385986255" sldId="281"/>
            <ac:picMk id="14" creationId="{7ABFD4EA-6AE6-D537-FC56-B35CADC56E34}"/>
          </ac:picMkLst>
        </pc:picChg>
        <pc:picChg chg="mod">
          <ac:chgData name="Steve Boehm" userId="1641bce7-7692-4520-91be-0eaac45ab18d" providerId="ADAL" clId="{EFD3C712-CEA4-4BAA-95A8-D59CC5AA7C40}" dt="2023-06-07T20:33:32.300" v="97" actId="164"/>
          <ac:picMkLst>
            <pc:docMk/>
            <pc:sldMk cId="3385986255" sldId="281"/>
            <ac:picMk id="16" creationId="{B028FB04-01C6-454E-D3AB-C707D410D304}"/>
          </ac:picMkLst>
        </pc:picChg>
        <pc:picChg chg="mod">
          <ac:chgData name="Steve Boehm" userId="1641bce7-7692-4520-91be-0eaac45ab18d" providerId="ADAL" clId="{EFD3C712-CEA4-4BAA-95A8-D59CC5AA7C40}" dt="2023-06-07T20:33:32.300" v="97" actId="164"/>
          <ac:picMkLst>
            <pc:docMk/>
            <pc:sldMk cId="3385986255" sldId="281"/>
            <ac:picMk id="18" creationId="{B2926181-0A68-CEBD-A3CB-0476B73001D6}"/>
          </ac:picMkLst>
        </pc:picChg>
        <pc:picChg chg="mod modVis">
          <ac:chgData name="Steve Boehm" userId="1641bce7-7692-4520-91be-0eaac45ab18d" providerId="ADAL" clId="{EFD3C712-CEA4-4BAA-95A8-D59CC5AA7C40}" dt="2023-06-07T20:32:22.364" v="89" actId="164"/>
          <ac:picMkLst>
            <pc:docMk/>
            <pc:sldMk cId="3385986255" sldId="281"/>
            <ac:picMk id="20" creationId="{E7E9135F-8123-3538-6F65-140FF8886B7B}"/>
          </ac:picMkLst>
        </pc:picChg>
      </pc:sldChg>
      <pc:sldChg chg="modSp mod">
        <pc:chgData name="Steve Boehm" userId="1641bce7-7692-4520-91be-0eaac45ab18d" providerId="ADAL" clId="{EFD3C712-CEA4-4BAA-95A8-D59CC5AA7C40}" dt="2023-06-07T21:12:09.856" v="143" actId="13244"/>
        <pc:sldMkLst>
          <pc:docMk/>
          <pc:sldMk cId="4107996567" sldId="355"/>
        </pc:sldMkLst>
        <pc:spChg chg="ord">
          <ac:chgData name="Steve Boehm" userId="1641bce7-7692-4520-91be-0eaac45ab18d" providerId="ADAL" clId="{EFD3C712-CEA4-4BAA-95A8-D59CC5AA7C40}" dt="2023-06-07T21:11:59.273" v="141" actId="13244"/>
          <ac:spMkLst>
            <pc:docMk/>
            <pc:sldMk cId="4107996567" sldId="355"/>
            <ac:spMk id="16" creationId="{D79CB79D-00C8-FB72-3CF8-5932F1BF6228}"/>
          </ac:spMkLst>
        </pc:spChg>
        <pc:spChg chg="ord">
          <ac:chgData name="Steve Boehm" userId="1641bce7-7692-4520-91be-0eaac45ab18d" providerId="ADAL" clId="{EFD3C712-CEA4-4BAA-95A8-D59CC5AA7C40}" dt="2023-06-07T21:12:02.839" v="142" actId="13244"/>
          <ac:spMkLst>
            <pc:docMk/>
            <pc:sldMk cId="4107996567" sldId="355"/>
            <ac:spMk id="18" creationId="{8C720485-71E1-9C35-0785-C9EAECF7D8A1}"/>
          </ac:spMkLst>
        </pc:spChg>
        <pc:spChg chg="ord">
          <ac:chgData name="Steve Boehm" userId="1641bce7-7692-4520-91be-0eaac45ab18d" providerId="ADAL" clId="{EFD3C712-CEA4-4BAA-95A8-D59CC5AA7C40}" dt="2023-06-07T21:12:09.856" v="143" actId="13244"/>
          <ac:spMkLst>
            <pc:docMk/>
            <pc:sldMk cId="4107996567" sldId="355"/>
            <ac:spMk id="19" creationId="{5FED3B39-7081-CC43-2C86-6535DACB0E18}"/>
          </ac:spMkLst>
        </pc:spChg>
      </pc:sldChg>
      <pc:sldChg chg="modSp mod">
        <pc:chgData name="Steve Boehm" userId="1641bce7-7692-4520-91be-0eaac45ab18d" providerId="ADAL" clId="{EFD3C712-CEA4-4BAA-95A8-D59CC5AA7C40}" dt="2023-06-07T21:08:30.757" v="125" actId="962"/>
        <pc:sldMkLst>
          <pc:docMk/>
          <pc:sldMk cId="2290415122" sldId="2265"/>
        </pc:sldMkLst>
        <pc:picChg chg="mod">
          <ac:chgData name="Steve Boehm" userId="1641bce7-7692-4520-91be-0eaac45ab18d" providerId="ADAL" clId="{EFD3C712-CEA4-4BAA-95A8-D59CC5AA7C40}" dt="2023-06-07T21:08:28.270" v="123" actId="962"/>
          <ac:picMkLst>
            <pc:docMk/>
            <pc:sldMk cId="2290415122" sldId="2265"/>
            <ac:picMk id="8" creationId="{917C49D2-0822-5696-A481-1E75F5D1C56D}"/>
          </ac:picMkLst>
        </pc:picChg>
        <pc:picChg chg="mod">
          <ac:chgData name="Steve Boehm" userId="1641bce7-7692-4520-91be-0eaac45ab18d" providerId="ADAL" clId="{EFD3C712-CEA4-4BAA-95A8-D59CC5AA7C40}" dt="2023-06-07T21:08:30.757" v="125" actId="962"/>
          <ac:picMkLst>
            <pc:docMk/>
            <pc:sldMk cId="2290415122" sldId="2265"/>
            <ac:picMk id="9" creationId="{8549097B-30AE-0632-B932-B3D705DF4C84}"/>
          </ac:picMkLst>
        </pc:picChg>
      </pc:sldChg>
      <pc:sldChg chg="modSp mod">
        <pc:chgData name="Steve Boehm" userId="1641bce7-7692-4520-91be-0eaac45ab18d" providerId="ADAL" clId="{EFD3C712-CEA4-4BAA-95A8-D59CC5AA7C40}" dt="2023-06-07T21:06:21.382" v="121" actId="962"/>
        <pc:sldMkLst>
          <pc:docMk/>
          <pc:sldMk cId="2512157696" sldId="2330"/>
        </pc:sldMkLst>
        <pc:picChg chg="mod">
          <ac:chgData name="Steve Boehm" userId="1641bce7-7692-4520-91be-0eaac45ab18d" providerId="ADAL" clId="{EFD3C712-CEA4-4BAA-95A8-D59CC5AA7C40}" dt="2023-06-07T21:06:21.382" v="121" actId="962"/>
          <ac:picMkLst>
            <pc:docMk/>
            <pc:sldMk cId="2512157696" sldId="2330"/>
            <ac:picMk id="4" creationId="{2D5B35B1-FC1C-6B0E-2234-248F1FC51AD4}"/>
          </ac:picMkLst>
        </pc:picChg>
      </pc:sldChg>
      <pc:sldChg chg="modSp">
        <pc:chgData name="Steve Boehm" userId="1641bce7-7692-4520-91be-0eaac45ab18d" providerId="ADAL" clId="{EFD3C712-CEA4-4BAA-95A8-D59CC5AA7C40}" dt="2023-06-07T21:09:08.469" v="135" actId="962"/>
        <pc:sldMkLst>
          <pc:docMk/>
          <pc:sldMk cId="54017755" sldId="2357"/>
        </pc:sldMkLst>
        <pc:picChg chg="mod">
          <ac:chgData name="Steve Boehm" userId="1641bce7-7692-4520-91be-0eaac45ab18d" providerId="ADAL" clId="{EFD3C712-CEA4-4BAA-95A8-D59CC5AA7C40}" dt="2023-06-07T21:09:08.469" v="135" actId="962"/>
          <ac:picMkLst>
            <pc:docMk/>
            <pc:sldMk cId="54017755" sldId="2357"/>
            <ac:picMk id="7" creationId="{49A4422D-5A1D-F03B-4B8B-34646DC72201}"/>
          </ac:picMkLst>
        </pc:picChg>
        <pc:picChg chg="mod">
          <ac:chgData name="Steve Boehm" userId="1641bce7-7692-4520-91be-0eaac45ab18d" providerId="ADAL" clId="{EFD3C712-CEA4-4BAA-95A8-D59CC5AA7C40}" dt="2023-06-07T21:09:03.956" v="133" actId="962"/>
          <ac:picMkLst>
            <pc:docMk/>
            <pc:sldMk cId="54017755" sldId="2357"/>
            <ac:picMk id="8" creationId="{D7BC567E-A79A-707C-280A-0B9658F633D7}"/>
          </ac:picMkLst>
        </pc:picChg>
      </pc:sldChg>
      <pc:sldChg chg="modSp mod">
        <pc:chgData name="Steve Boehm" userId="1641bce7-7692-4520-91be-0eaac45ab18d" providerId="ADAL" clId="{EFD3C712-CEA4-4BAA-95A8-D59CC5AA7C40}" dt="2023-06-07T21:09:32.704" v="140" actId="962"/>
        <pc:sldMkLst>
          <pc:docMk/>
          <pc:sldMk cId="2053356064" sldId="2359"/>
        </pc:sldMkLst>
        <pc:picChg chg="mod">
          <ac:chgData name="Steve Boehm" userId="1641bce7-7692-4520-91be-0eaac45ab18d" providerId="ADAL" clId="{EFD3C712-CEA4-4BAA-95A8-D59CC5AA7C40}" dt="2023-06-07T21:09:32.704" v="140" actId="962"/>
          <ac:picMkLst>
            <pc:docMk/>
            <pc:sldMk cId="2053356064" sldId="2359"/>
            <ac:picMk id="7" creationId="{8C346B1C-5BBB-E259-A35A-C0B488054A9E}"/>
          </ac:picMkLst>
        </pc:picChg>
        <pc:picChg chg="mod">
          <ac:chgData name="Steve Boehm" userId="1641bce7-7692-4520-91be-0eaac45ab18d" providerId="ADAL" clId="{EFD3C712-CEA4-4BAA-95A8-D59CC5AA7C40}" dt="2023-06-07T21:09:29.989" v="137" actId="962"/>
          <ac:picMkLst>
            <pc:docMk/>
            <pc:sldMk cId="2053356064" sldId="2359"/>
            <ac:picMk id="11" creationId="{37F1B21D-54AD-26F9-D0BB-4BC726E5FD4D}"/>
          </ac:picMkLst>
        </pc:picChg>
      </pc:sldChg>
      <pc:sldChg chg="modSp mod">
        <pc:chgData name="Steve Boehm" userId="1641bce7-7692-4520-91be-0eaac45ab18d" providerId="ADAL" clId="{EFD3C712-CEA4-4BAA-95A8-D59CC5AA7C40}" dt="2023-06-07T21:08:41.836" v="131" actId="962"/>
        <pc:sldMkLst>
          <pc:docMk/>
          <pc:sldMk cId="925134175" sldId="2364"/>
        </pc:sldMkLst>
        <pc:picChg chg="mod">
          <ac:chgData name="Steve Boehm" userId="1641bce7-7692-4520-91be-0eaac45ab18d" providerId="ADAL" clId="{EFD3C712-CEA4-4BAA-95A8-D59CC5AA7C40}" dt="2023-06-07T21:08:38.221" v="129" actId="962"/>
          <ac:picMkLst>
            <pc:docMk/>
            <pc:sldMk cId="925134175" sldId="2364"/>
            <ac:picMk id="9" creationId="{26546137-1640-11F2-6EB5-CF139758E912}"/>
          </ac:picMkLst>
        </pc:picChg>
        <pc:picChg chg="mod">
          <ac:chgData name="Steve Boehm" userId="1641bce7-7692-4520-91be-0eaac45ab18d" providerId="ADAL" clId="{EFD3C712-CEA4-4BAA-95A8-D59CC5AA7C40}" dt="2023-06-07T21:08:41.836" v="131" actId="962"/>
          <ac:picMkLst>
            <pc:docMk/>
            <pc:sldMk cId="925134175" sldId="2364"/>
            <ac:picMk id="10" creationId="{22EFD5E5-726B-BA80-17AB-AF0A5CA459DD}"/>
          </ac:picMkLst>
        </pc:picChg>
      </pc:sldChg>
      <pc:sldChg chg="modSp mod">
        <pc:chgData name="Steve Boehm" userId="1641bce7-7692-4520-91be-0eaac45ab18d" providerId="ADAL" clId="{EFD3C712-CEA4-4BAA-95A8-D59CC5AA7C40}" dt="2023-06-07T20:51:39.477" v="119" actId="962"/>
        <pc:sldMkLst>
          <pc:docMk/>
          <pc:sldMk cId="2689940710" sldId="2145706511"/>
        </pc:sldMkLst>
        <pc:picChg chg="mod">
          <ac:chgData name="Steve Boehm" userId="1641bce7-7692-4520-91be-0eaac45ab18d" providerId="ADAL" clId="{EFD3C712-CEA4-4BAA-95A8-D59CC5AA7C40}" dt="2023-06-07T20:51:39.477" v="119" actId="962"/>
          <ac:picMkLst>
            <pc:docMk/>
            <pc:sldMk cId="2689940710" sldId="2145706511"/>
            <ac:picMk id="30" creationId="{3A6BD62D-FED9-2A88-ABBB-05CD144CF072}"/>
          </ac:picMkLst>
        </pc:picChg>
      </pc:sldChg>
      <pc:sldChg chg="modSp mod">
        <pc:chgData name="Steve Boehm" userId="1641bce7-7692-4520-91be-0eaac45ab18d" providerId="ADAL" clId="{EFD3C712-CEA4-4BAA-95A8-D59CC5AA7C40}" dt="2023-06-07T20:43:13.278" v="115" actId="13244"/>
        <pc:sldMkLst>
          <pc:docMk/>
          <pc:sldMk cId="698223580" sldId="2145706594"/>
        </pc:sldMkLst>
        <pc:spChg chg="mod modVis">
          <ac:chgData name="Steve Boehm" userId="1641bce7-7692-4520-91be-0eaac45ab18d" providerId="ADAL" clId="{EFD3C712-CEA4-4BAA-95A8-D59CC5AA7C40}" dt="2023-06-07T20:42:15.853" v="111" actId="14429"/>
          <ac:spMkLst>
            <pc:docMk/>
            <pc:sldMk cId="698223580" sldId="2145706594"/>
            <ac:spMk id="13" creationId="{07E49AF8-48EF-71A9-FDE4-919E6154CB5D}"/>
          </ac:spMkLst>
        </pc:spChg>
        <pc:spChg chg="ord">
          <ac:chgData name="Steve Boehm" userId="1641bce7-7692-4520-91be-0eaac45ab18d" providerId="ADAL" clId="{EFD3C712-CEA4-4BAA-95A8-D59CC5AA7C40}" dt="2023-06-07T20:43:13.278" v="115" actId="13244"/>
          <ac:spMkLst>
            <pc:docMk/>
            <pc:sldMk cId="698223580" sldId="2145706594"/>
            <ac:spMk id="19" creationId="{B8F2F971-2B86-AEC3-0336-1D5A6EF84827}"/>
          </ac:spMkLst>
        </pc:spChg>
        <pc:spChg chg="mod modVis">
          <ac:chgData name="Steve Boehm" userId="1641bce7-7692-4520-91be-0eaac45ab18d" providerId="ADAL" clId="{EFD3C712-CEA4-4BAA-95A8-D59CC5AA7C40}" dt="2023-06-07T20:42:02.394" v="109" actId="14429"/>
          <ac:spMkLst>
            <pc:docMk/>
            <pc:sldMk cId="698223580" sldId="2145706594"/>
            <ac:spMk id="24" creationId="{4A0DA22F-BA4B-EC62-E062-43E4ACD3F173}"/>
          </ac:spMkLst>
        </pc:spChg>
        <pc:picChg chg="ord">
          <ac:chgData name="Steve Boehm" userId="1641bce7-7692-4520-91be-0eaac45ab18d" providerId="ADAL" clId="{EFD3C712-CEA4-4BAA-95A8-D59CC5AA7C40}" dt="2023-06-07T20:43:07.413" v="114" actId="13244"/>
          <ac:picMkLst>
            <pc:docMk/>
            <pc:sldMk cId="698223580" sldId="2145706594"/>
            <ac:picMk id="10" creationId="{2B166BCE-D5A2-FEE8-02F8-8FB76224E45C}"/>
          </ac:picMkLst>
        </pc:picChg>
      </pc:sldChg>
      <pc:sldChg chg="modSp mod">
        <pc:chgData name="Steve Boehm" userId="1641bce7-7692-4520-91be-0eaac45ab18d" providerId="ADAL" clId="{EFD3C712-CEA4-4BAA-95A8-D59CC5AA7C40}" dt="2023-06-07T20:47:09.302" v="117" actId="962"/>
        <pc:sldMkLst>
          <pc:docMk/>
          <pc:sldMk cId="1019452219" sldId="2145706600"/>
        </pc:sldMkLst>
        <pc:picChg chg="mod">
          <ac:chgData name="Steve Boehm" userId="1641bce7-7692-4520-91be-0eaac45ab18d" providerId="ADAL" clId="{EFD3C712-CEA4-4BAA-95A8-D59CC5AA7C40}" dt="2023-06-07T20:47:09.302" v="117" actId="962"/>
          <ac:picMkLst>
            <pc:docMk/>
            <pc:sldMk cId="1019452219" sldId="2145706600"/>
            <ac:picMk id="48" creationId="{7787B3B9-C5C8-8E0E-1ADB-AD5C3D2647E3}"/>
          </ac:picMkLst>
        </pc:picChg>
      </pc:sldChg>
      <pc:sldChg chg="modSp mod">
        <pc:chgData name="Steve Boehm" userId="1641bce7-7692-4520-91be-0eaac45ab18d" providerId="ADAL" clId="{EFD3C712-CEA4-4BAA-95A8-D59CC5AA7C40}" dt="2023-06-07T19:59:52.136" v="4" actId="962"/>
        <pc:sldMkLst>
          <pc:docMk/>
          <pc:sldMk cId="1825749361" sldId="2145706840"/>
        </pc:sldMkLst>
        <pc:picChg chg="mod">
          <ac:chgData name="Steve Boehm" userId="1641bce7-7692-4520-91be-0eaac45ab18d" providerId="ADAL" clId="{EFD3C712-CEA4-4BAA-95A8-D59CC5AA7C40}" dt="2023-06-07T19:59:52.136" v="4" actId="962"/>
          <ac:picMkLst>
            <pc:docMk/>
            <pc:sldMk cId="1825749361" sldId="2145706840"/>
            <ac:picMk id="4" creationId="{00000000-0000-0000-0000-000000000000}"/>
          </ac:picMkLst>
        </pc:picChg>
        <pc:picChg chg="mod">
          <ac:chgData name="Steve Boehm" userId="1641bce7-7692-4520-91be-0eaac45ab18d" providerId="ADAL" clId="{EFD3C712-CEA4-4BAA-95A8-D59CC5AA7C40}" dt="2023-06-07T19:59:43.922" v="2" actId="962"/>
          <ac:picMkLst>
            <pc:docMk/>
            <pc:sldMk cId="1825749361" sldId="2145706840"/>
            <ac:picMk id="7" creationId="{BBE335EB-BFC4-0D2A-2096-8E1CF2F3336E}"/>
          </ac:picMkLst>
        </pc:picChg>
        <pc:picChg chg="ord">
          <ac:chgData name="Steve Boehm" userId="1641bce7-7692-4520-91be-0eaac45ab18d" providerId="ADAL" clId="{EFD3C712-CEA4-4BAA-95A8-D59CC5AA7C40}" dt="2023-06-07T19:58:31.690" v="0" actId="13244"/>
          <ac:picMkLst>
            <pc:docMk/>
            <pc:sldMk cId="1825749361" sldId="2145706840"/>
            <ac:picMk id="9" creationId="{90270B81-5104-413D-7E15-BA9BBD1F6FB7}"/>
          </ac:picMkLst>
        </pc:picChg>
      </pc:sldChg>
      <pc:sldChg chg="modSp">
        <pc:chgData name="Steve Boehm" userId="1641bce7-7692-4520-91be-0eaac45ab18d" providerId="ADAL" clId="{EFD3C712-CEA4-4BAA-95A8-D59CC5AA7C40}" dt="2023-06-07T20:01:54.965" v="14" actId="962"/>
        <pc:sldMkLst>
          <pc:docMk/>
          <pc:sldMk cId="459283462" sldId="2145706866"/>
        </pc:sldMkLst>
        <pc:picChg chg="mod">
          <ac:chgData name="Steve Boehm" userId="1641bce7-7692-4520-91be-0eaac45ab18d" providerId="ADAL" clId="{EFD3C712-CEA4-4BAA-95A8-D59CC5AA7C40}" dt="2023-06-07T20:01:54.965" v="14" actId="962"/>
          <ac:picMkLst>
            <pc:docMk/>
            <pc:sldMk cId="459283462" sldId="2145706866"/>
            <ac:picMk id="1026" creationId="{78F73843-0746-B05E-26BB-3FC1E3965554}"/>
          </ac:picMkLst>
        </pc:picChg>
      </pc:sldChg>
      <pc:sldChg chg="addSp modSp mod">
        <pc:chgData name="Steve Boehm" userId="1641bce7-7692-4520-91be-0eaac45ab18d" providerId="ADAL" clId="{EFD3C712-CEA4-4BAA-95A8-D59CC5AA7C40}" dt="2023-06-07T20:37:45.789" v="105" actId="962"/>
        <pc:sldMkLst>
          <pc:docMk/>
          <pc:sldMk cId="974236040" sldId="2147471760"/>
        </pc:sldMkLst>
        <pc:grpChg chg="add mod">
          <ac:chgData name="Steve Boehm" userId="1641bce7-7692-4520-91be-0eaac45ab18d" providerId="ADAL" clId="{EFD3C712-CEA4-4BAA-95A8-D59CC5AA7C40}" dt="2023-06-07T20:36:48.657" v="101" actId="962"/>
          <ac:grpSpMkLst>
            <pc:docMk/>
            <pc:sldMk cId="974236040" sldId="2147471760"/>
            <ac:grpSpMk id="2" creationId="{8C6D5973-45BE-51D2-9390-CDE603C9991E}"/>
          </ac:grpSpMkLst>
        </pc:grpChg>
        <pc:grpChg chg="add mod">
          <ac:chgData name="Steve Boehm" userId="1641bce7-7692-4520-91be-0eaac45ab18d" providerId="ADAL" clId="{EFD3C712-CEA4-4BAA-95A8-D59CC5AA7C40}" dt="2023-06-07T20:37:25.843" v="103" actId="962"/>
          <ac:grpSpMkLst>
            <pc:docMk/>
            <pc:sldMk cId="974236040" sldId="2147471760"/>
            <ac:grpSpMk id="3" creationId="{214AFE91-FFA1-A4A8-A80F-8DC8FA3CAAF1}"/>
          </ac:grpSpMkLst>
        </pc:grpChg>
        <pc:grpChg chg="mod">
          <ac:chgData name="Steve Boehm" userId="1641bce7-7692-4520-91be-0eaac45ab18d" providerId="ADAL" clId="{EFD3C712-CEA4-4BAA-95A8-D59CC5AA7C40}" dt="2023-06-07T20:36:45.210" v="100" actId="164"/>
          <ac:grpSpMkLst>
            <pc:docMk/>
            <pc:sldMk cId="974236040" sldId="2147471760"/>
            <ac:grpSpMk id="4" creationId="{97C6B17D-3168-E2A8-82FF-49B1A3AA08DE}"/>
          </ac:grpSpMkLst>
        </pc:grpChg>
        <pc:grpChg chg="add mod">
          <ac:chgData name="Steve Boehm" userId="1641bce7-7692-4520-91be-0eaac45ab18d" providerId="ADAL" clId="{EFD3C712-CEA4-4BAA-95A8-D59CC5AA7C40}" dt="2023-06-07T20:37:45.789" v="105" actId="962"/>
          <ac:grpSpMkLst>
            <pc:docMk/>
            <pc:sldMk cId="974236040" sldId="2147471760"/>
            <ac:grpSpMk id="5" creationId="{BC59C0D1-6971-CB50-BAC0-7DED4239AEC5}"/>
          </ac:grpSpMkLst>
        </pc:grpChg>
        <pc:picChg chg="mod">
          <ac:chgData name="Steve Boehm" userId="1641bce7-7692-4520-91be-0eaac45ab18d" providerId="ADAL" clId="{EFD3C712-CEA4-4BAA-95A8-D59CC5AA7C40}" dt="2023-06-07T20:36:45.210" v="100" actId="164"/>
          <ac:picMkLst>
            <pc:docMk/>
            <pc:sldMk cId="974236040" sldId="2147471760"/>
            <ac:picMk id="30" creationId="{054E826F-B49B-E2B2-3694-7FA664F13E54}"/>
          </ac:picMkLst>
        </pc:picChg>
        <pc:picChg chg="mod">
          <ac:chgData name="Steve Boehm" userId="1641bce7-7692-4520-91be-0eaac45ab18d" providerId="ADAL" clId="{EFD3C712-CEA4-4BAA-95A8-D59CC5AA7C40}" dt="2023-06-07T20:36:45.210" v="100" actId="164"/>
          <ac:picMkLst>
            <pc:docMk/>
            <pc:sldMk cId="974236040" sldId="2147471760"/>
            <ac:picMk id="34" creationId="{014CE43D-D5BE-B994-433B-52A1BD79245C}"/>
          </ac:picMkLst>
        </pc:picChg>
        <pc:picChg chg="mod">
          <ac:chgData name="Steve Boehm" userId="1641bce7-7692-4520-91be-0eaac45ab18d" providerId="ADAL" clId="{EFD3C712-CEA4-4BAA-95A8-D59CC5AA7C40}" dt="2023-06-07T20:36:45.210" v="100" actId="164"/>
          <ac:picMkLst>
            <pc:docMk/>
            <pc:sldMk cId="974236040" sldId="2147471760"/>
            <ac:picMk id="38" creationId="{8CF30F43-4FF9-FB4D-A4FB-6EE4F9D589BD}"/>
          </ac:picMkLst>
        </pc:picChg>
        <pc:picChg chg="mod">
          <ac:chgData name="Steve Boehm" userId="1641bce7-7692-4520-91be-0eaac45ab18d" providerId="ADAL" clId="{EFD3C712-CEA4-4BAA-95A8-D59CC5AA7C40}" dt="2023-06-07T20:37:42.607" v="104" actId="164"/>
          <ac:picMkLst>
            <pc:docMk/>
            <pc:sldMk cId="974236040" sldId="2147471760"/>
            <ac:picMk id="67" creationId="{BAAB4734-844D-1C1A-834D-FA3CC1C6FBB5}"/>
          </ac:picMkLst>
        </pc:picChg>
        <pc:picChg chg="mod">
          <ac:chgData name="Steve Boehm" userId="1641bce7-7692-4520-91be-0eaac45ab18d" providerId="ADAL" clId="{EFD3C712-CEA4-4BAA-95A8-D59CC5AA7C40}" dt="2023-06-07T20:37:42.607" v="104" actId="164"/>
          <ac:picMkLst>
            <pc:docMk/>
            <pc:sldMk cId="974236040" sldId="2147471760"/>
            <ac:picMk id="69" creationId="{EA9A0949-2571-50C1-61BC-27D701F4CF2A}"/>
          </ac:picMkLst>
        </pc:picChg>
        <pc:picChg chg="mod">
          <ac:chgData name="Steve Boehm" userId="1641bce7-7692-4520-91be-0eaac45ab18d" providerId="ADAL" clId="{EFD3C712-CEA4-4BAA-95A8-D59CC5AA7C40}" dt="2023-06-07T20:37:21.515" v="102" actId="164"/>
          <ac:picMkLst>
            <pc:docMk/>
            <pc:sldMk cId="974236040" sldId="2147471760"/>
            <ac:picMk id="109" creationId="{BEB16B03-7637-2F00-7402-5DB32B111117}"/>
          </ac:picMkLst>
        </pc:picChg>
        <pc:picChg chg="mod">
          <ac:chgData name="Steve Boehm" userId="1641bce7-7692-4520-91be-0eaac45ab18d" providerId="ADAL" clId="{EFD3C712-CEA4-4BAA-95A8-D59CC5AA7C40}" dt="2023-06-07T20:37:21.515" v="102" actId="164"/>
          <ac:picMkLst>
            <pc:docMk/>
            <pc:sldMk cId="974236040" sldId="2147471760"/>
            <ac:picMk id="111" creationId="{272834E1-6A84-E74A-C4ED-52A43C713BDF}"/>
          </ac:picMkLst>
        </pc:picChg>
      </pc:sldChg>
      <pc:sldChg chg="modSp mod">
        <pc:chgData name="Steve Boehm" userId="1641bce7-7692-4520-91be-0eaac45ab18d" providerId="ADAL" clId="{EFD3C712-CEA4-4BAA-95A8-D59CC5AA7C40}" dt="2023-06-07T20:28:21.487" v="34" actId="14429"/>
        <pc:sldMkLst>
          <pc:docMk/>
          <pc:sldMk cId="673286959" sldId="2147472271"/>
        </pc:sldMkLst>
        <pc:picChg chg="mod modVis">
          <ac:chgData name="Steve Boehm" userId="1641bce7-7692-4520-91be-0eaac45ab18d" providerId="ADAL" clId="{EFD3C712-CEA4-4BAA-95A8-D59CC5AA7C40}" dt="2023-06-07T20:28:21.487" v="34" actId="14429"/>
          <ac:picMkLst>
            <pc:docMk/>
            <pc:sldMk cId="673286959" sldId="2147472271"/>
            <ac:picMk id="3" creationId="{2BCD0EE5-562B-79BF-F7E7-FDFAFF35F23F}"/>
          </ac:picMkLst>
        </pc:picChg>
      </pc:sldChg>
      <pc:sldChg chg="modSp mod">
        <pc:chgData name="Steve Boehm" userId="1641bce7-7692-4520-91be-0eaac45ab18d" providerId="ADAL" clId="{EFD3C712-CEA4-4BAA-95A8-D59CC5AA7C40}" dt="2023-06-07T20:55:21.256" v="120" actId="13244"/>
        <pc:sldMkLst>
          <pc:docMk/>
          <pc:sldMk cId="3438679052" sldId="2147472294"/>
        </pc:sldMkLst>
        <pc:spChg chg="ord">
          <ac:chgData name="Steve Boehm" userId="1641bce7-7692-4520-91be-0eaac45ab18d" providerId="ADAL" clId="{EFD3C712-CEA4-4BAA-95A8-D59CC5AA7C40}" dt="2023-06-07T20:55:21.256" v="120" actId="13244"/>
          <ac:spMkLst>
            <pc:docMk/>
            <pc:sldMk cId="3438679052" sldId="2147472294"/>
            <ac:spMk id="25" creationId="{E58C6792-333B-457B-82A2-13725AB9628D}"/>
          </ac:spMkLst>
        </pc:spChg>
      </pc:sldChg>
      <pc:sldChg chg="modSp mod">
        <pc:chgData name="Steve Boehm" userId="1641bce7-7692-4520-91be-0eaac45ab18d" providerId="ADAL" clId="{EFD3C712-CEA4-4BAA-95A8-D59CC5AA7C40}" dt="2023-06-07T20:08:43.240" v="16" actId="962"/>
        <pc:sldMkLst>
          <pc:docMk/>
          <pc:sldMk cId="4023392815" sldId="2147472314"/>
        </pc:sldMkLst>
        <pc:picChg chg="mod">
          <ac:chgData name="Steve Boehm" userId="1641bce7-7692-4520-91be-0eaac45ab18d" providerId="ADAL" clId="{EFD3C712-CEA4-4BAA-95A8-D59CC5AA7C40}" dt="2023-06-07T20:08:43.240" v="16" actId="962"/>
          <ac:picMkLst>
            <pc:docMk/>
            <pc:sldMk cId="4023392815" sldId="2147472314"/>
            <ac:picMk id="5" creationId="{81C79DF1-BF4D-843D-F216-133A69BFB0E2}"/>
          </ac:picMkLst>
        </pc:picChg>
      </pc:sldChg>
      <pc:sldChg chg="modSp mod">
        <pc:chgData name="Steve Boehm" userId="1641bce7-7692-4520-91be-0eaac45ab18d" providerId="ADAL" clId="{EFD3C712-CEA4-4BAA-95A8-D59CC5AA7C40}" dt="2023-06-07T20:13:10.318" v="26" actId="13244"/>
        <pc:sldMkLst>
          <pc:docMk/>
          <pc:sldMk cId="1514147326" sldId="2147472316"/>
        </pc:sldMkLst>
        <pc:spChg chg="ord">
          <ac:chgData name="Steve Boehm" userId="1641bce7-7692-4520-91be-0eaac45ab18d" providerId="ADAL" clId="{EFD3C712-CEA4-4BAA-95A8-D59CC5AA7C40}" dt="2023-06-07T20:12:17.448" v="19" actId="13244"/>
          <ac:spMkLst>
            <pc:docMk/>
            <pc:sldMk cId="1514147326" sldId="2147472316"/>
            <ac:spMk id="4" creationId="{E6A194AA-434A-DA72-D28D-B7765700C6A1}"/>
          </ac:spMkLst>
        </pc:spChg>
        <pc:spChg chg="ord">
          <ac:chgData name="Steve Boehm" userId="1641bce7-7692-4520-91be-0eaac45ab18d" providerId="ADAL" clId="{EFD3C712-CEA4-4BAA-95A8-D59CC5AA7C40}" dt="2023-06-07T20:12:26.470" v="21" actId="13244"/>
          <ac:spMkLst>
            <pc:docMk/>
            <pc:sldMk cId="1514147326" sldId="2147472316"/>
            <ac:spMk id="6" creationId="{B81032E5-0520-09DD-5445-4291188F1B9F}"/>
          </ac:spMkLst>
        </pc:spChg>
        <pc:spChg chg="ord">
          <ac:chgData name="Steve Boehm" userId="1641bce7-7692-4520-91be-0eaac45ab18d" providerId="ADAL" clId="{EFD3C712-CEA4-4BAA-95A8-D59CC5AA7C40}" dt="2023-06-07T20:12:05.572" v="18" actId="13244"/>
          <ac:spMkLst>
            <pc:docMk/>
            <pc:sldMk cId="1514147326" sldId="2147472316"/>
            <ac:spMk id="10" creationId="{1E8DA9A3-0EA8-4100-00C3-050A21130B1D}"/>
          </ac:spMkLst>
        </pc:spChg>
        <pc:spChg chg="ord">
          <ac:chgData name="Steve Boehm" userId="1641bce7-7692-4520-91be-0eaac45ab18d" providerId="ADAL" clId="{EFD3C712-CEA4-4BAA-95A8-D59CC5AA7C40}" dt="2023-06-07T20:11:46.357" v="17" actId="13244"/>
          <ac:spMkLst>
            <pc:docMk/>
            <pc:sldMk cId="1514147326" sldId="2147472316"/>
            <ac:spMk id="12" creationId="{55CF9743-BE6E-E72C-DADC-052AC0A71832}"/>
          </ac:spMkLst>
        </pc:spChg>
        <pc:spChg chg="ord">
          <ac:chgData name="Steve Boehm" userId="1641bce7-7692-4520-91be-0eaac45ab18d" providerId="ADAL" clId="{EFD3C712-CEA4-4BAA-95A8-D59CC5AA7C40}" dt="2023-06-07T20:12:19.094" v="20" actId="13244"/>
          <ac:spMkLst>
            <pc:docMk/>
            <pc:sldMk cId="1514147326" sldId="2147472316"/>
            <ac:spMk id="13" creationId="{F331D0E6-568C-18E9-03D5-DF473D0BEE2C}"/>
          </ac:spMkLst>
        </pc:spChg>
        <pc:picChg chg="ord">
          <ac:chgData name="Steve Boehm" userId="1641bce7-7692-4520-91be-0eaac45ab18d" providerId="ADAL" clId="{EFD3C712-CEA4-4BAA-95A8-D59CC5AA7C40}" dt="2023-06-07T20:12:55.820" v="24" actId="13244"/>
          <ac:picMkLst>
            <pc:docMk/>
            <pc:sldMk cId="1514147326" sldId="2147472316"/>
            <ac:picMk id="15" creationId="{2AD29FEA-AFB5-99F4-3D06-9D479D24EFEE}"/>
          </ac:picMkLst>
        </pc:picChg>
        <pc:picChg chg="ord">
          <ac:chgData name="Steve Boehm" userId="1641bce7-7692-4520-91be-0eaac45ab18d" providerId="ADAL" clId="{EFD3C712-CEA4-4BAA-95A8-D59CC5AA7C40}" dt="2023-06-07T20:13:04.652" v="25" actId="13244"/>
          <ac:picMkLst>
            <pc:docMk/>
            <pc:sldMk cId="1514147326" sldId="2147472316"/>
            <ac:picMk id="17" creationId="{56AC3291-9329-A739-D340-A6DFEF6E9BAC}"/>
          </ac:picMkLst>
        </pc:picChg>
        <pc:picChg chg="ord">
          <ac:chgData name="Steve Boehm" userId="1641bce7-7692-4520-91be-0eaac45ab18d" providerId="ADAL" clId="{EFD3C712-CEA4-4BAA-95A8-D59CC5AA7C40}" dt="2023-06-07T20:13:10.318" v="26" actId="13244"/>
          <ac:picMkLst>
            <pc:docMk/>
            <pc:sldMk cId="1514147326" sldId="2147472316"/>
            <ac:picMk id="19" creationId="{718E3CED-B011-CA65-EF9A-FEA5339F5F85}"/>
          </ac:picMkLst>
        </pc:picChg>
      </pc:sldChg>
      <pc:sldChg chg="modSp mod">
        <pc:chgData name="Steve Boehm" userId="1641bce7-7692-4520-91be-0eaac45ab18d" providerId="ADAL" clId="{EFD3C712-CEA4-4BAA-95A8-D59CC5AA7C40}" dt="2023-06-07T20:19:32.357" v="32" actId="962"/>
        <pc:sldMkLst>
          <pc:docMk/>
          <pc:sldMk cId="3214165081" sldId="2147472319"/>
        </pc:sldMkLst>
        <pc:picChg chg="mod">
          <ac:chgData name="Steve Boehm" userId="1641bce7-7692-4520-91be-0eaac45ab18d" providerId="ADAL" clId="{EFD3C712-CEA4-4BAA-95A8-D59CC5AA7C40}" dt="2023-06-07T20:19:32.357" v="32" actId="962"/>
          <ac:picMkLst>
            <pc:docMk/>
            <pc:sldMk cId="3214165081" sldId="2147472319"/>
            <ac:picMk id="6" creationId="{8808AA9A-256B-20FA-2A2C-E2E58CFB7957}"/>
          </ac:picMkLst>
        </pc:picChg>
      </pc:sldChg>
      <pc:sldChg chg="modSp mod">
        <pc:chgData name="Steve Boehm" userId="1641bce7-7692-4520-91be-0eaac45ab18d" providerId="ADAL" clId="{EFD3C712-CEA4-4BAA-95A8-D59CC5AA7C40}" dt="2023-06-07T20:17:53.869" v="30" actId="962"/>
        <pc:sldMkLst>
          <pc:docMk/>
          <pc:sldMk cId="1096347626" sldId="2147472322"/>
        </pc:sldMkLst>
        <pc:picChg chg="mod">
          <ac:chgData name="Steve Boehm" userId="1641bce7-7692-4520-91be-0eaac45ab18d" providerId="ADAL" clId="{EFD3C712-CEA4-4BAA-95A8-D59CC5AA7C40}" dt="2023-06-07T20:17:45.326" v="28" actId="962"/>
          <ac:picMkLst>
            <pc:docMk/>
            <pc:sldMk cId="1096347626" sldId="2147472322"/>
            <ac:picMk id="5" creationId="{7FD2CE20-CE7A-58D4-2E96-3C13B32885C1}"/>
          </ac:picMkLst>
        </pc:picChg>
        <pc:picChg chg="mod">
          <ac:chgData name="Steve Boehm" userId="1641bce7-7692-4520-91be-0eaac45ab18d" providerId="ADAL" clId="{EFD3C712-CEA4-4BAA-95A8-D59CC5AA7C40}" dt="2023-06-07T20:17:53.869" v="30" actId="962"/>
          <ac:picMkLst>
            <pc:docMk/>
            <pc:sldMk cId="1096347626" sldId="2147472322"/>
            <ac:picMk id="7" creationId="{42E3AF05-2254-D84A-80A4-D2D5986C4F09}"/>
          </ac:picMkLst>
        </pc:picChg>
      </pc:sldChg>
      <pc:sldChg chg="modSp mod">
        <pc:chgData name="Steve Boehm" userId="1641bce7-7692-4520-91be-0eaac45ab18d" providerId="ADAL" clId="{EFD3C712-CEA4-4BAA-95A8-D59CC5AA7C40}" dt="2023-06-07T20:39:03.382" v="107" actId="14429"/>
        <pc:sldMkLst>
          <pc:docMk/>
          <pc:sldMk cId="3280213874" sldId="2147472323"/>
        </pc:sldMkLst>
        <pc:picChg chg="mod modVis">
          <ac:chgData name="Steve Boehm" userId="1641bce7-7692-4520-91be-0eaac45ab18d" providerId="ADAL" clId="{EFD3C712-CEA4-4BAA-95A8-D59CC5AA7C40}" dt="2023-06-07T20:39:03.382" v="107" actId="14429"/>
          <ac:picMkLst>
            <pc:docMk/>
            <pc:sldMk cId="3280213874" sldId="2147472323"/>
            <ac:picMk id="36" creationId="{6204CDF1-1E62-A13C-E915-A119677A793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75A49C-5476-5912-EE87-365120103F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F97B468-D6F1-C113-72D3-3CED6D3D68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48EACB-D3DD-4B94-AB32-839C13061008}" type="datetimeFigureOut">
              <a:rPr lang="en-US" smtClean="0"/>
              <a:t>6/8/23</a:t>
            </a:fld>
            <a:endParaRPr lang="en-US"/>
          </a:p>
        </p:txBody>
      </p:sp>
      <p:sp>
        <p:nvSpPr>
          <p:cNvPr id="4" name="Footer Placeholder 3">
            <a:extLst>
              <a:ext uri="{FF2B5EF4-FFF2-40B4-BE49-F238E27FC236}">
                <a16:creationId xmlns:a16="http://schemas.microsoft.com/office/drawing/2014/main" id="{586ECA8B-5A4B-CC53-62AE-48FBC9E31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1F5891-B2B1-CF24-1202-8BF2A67C5F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8493B2-5496-4061-8F1B-A5F3183F2103}" type="slidenum">
              <a:rPr lang="en-US" smtClean="0"/>
              <a:t>‹#›</a:t>
            </a:fld>
            <a:endParaRPr lang="en-US"/>
          </a:p>
        </p:txBody>
      </p:sp>
    </p:spTree>
    <p:extLst>
      <p:ext uri="{BB962C8B-B14F-4D97-AF65-F5344CB8AC3E}">
        <p14:creationId xmlns:p14="http://schemas.microsoft.com/office/powerpoint/2010/main" val="87471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839A7-7265-4927-84DB-6B9F6DC24E1D}" type="datetimeFigureOut">
              <a:rPr lang="en-US" smtClean="0"/>
              <a:t>6/8/23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3B32-7CFC-4892-B249-7F6339EDB681}" type="slidenum">
              <a:rPr lang="en-US" smtClean="0"/>
              <a:t>‹#›</a:t>
            </a:fld>
            <a:endParaRPr lang="en-US"/>
          </a:p>
        </p:txBody>
      </p:sp>
    </p:spTree>
    <p:extLst>
      <p:ext uri="{BB962C8B-B14F-4D97-AF65-F5344CB8AC3E}">
        <p14:creationId xmlns:p14="http://schemas.microsoft.com/office/powerpoint/2010/main" val="3786706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xfrm>
            <a:off x="685800" y="1143000"/>
            <a:ext cx="5486400" cy="3086100"/>
          </a:xfrm>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9027398-94BC-44B9-AF82-BAC026C2CACB}" type="slidenum">
              <a:rPr lang="en-US" sz="1200">
                <a:solidFill>
                  <a:prstClr val="black"/>
                </a:solidFill>
                <a:latin typeface="Calibri" pitchFamily="34" charset="0"/>
              </a:rPr>
              <a:pPr eaLnBrk="1" hangingPunct="1"/>
              <a:t>1</a:t>
            </a:fld>
            <a:endParaRPr lang="en-US" sz="1200">
              <a:solidFill>
                <a:prstClr val="black"/>
              </a:solidFill>
              <a:latin typeface="Calibri" pitchFamily="34" charset="0"/>
            </a:endParaRPr>
          </a:p>
        </p:txBody>
      </p:sp>
    </p:spTree>
    <p:extLst>
      <p:ext uri="{BB962C8B-B14F-4D97-AF65-F5344CB8AC3E}">
        <p14:creationId xmlns:p14="http://schemas.microsoft.com/office/powerpoint/2010/main" val="1997646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75476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3B32-7CFC-4892-B249-7F6339EDB681}" type="slidenum">
              <a:rPr lang="en-US" smtClean="0"/>
              <a:t>11</a:t>
            </a:fld>
            <a:endParaRPr lang="en-US"/>
          </a:p>
        </p:txBody>
      </p:sp>
    </p:spTree>
    <p:extLst>
      <p:ext uri="{BB962C8B-B14F-4D97-AF65-F5344CB8AC3E}">
        <p14:creationId xmlns:p14="http://schemas.microsoft.com/office/powerpoint/2010/main" val="3536095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3B32-7CFC-4892-B249-7F6339EDB681}" type="slidenum">
              <a:rPr lang="en-US" smtClean="0"/>
              <a:t>12</a:t>
            </a:fld>
            <a:endParaRPr lang="en-US"/>
          </a:p>
        </p:txBody>
      </p:sp>
    </p:spTree>
    <p:extLst>
      <p:ext uri="{BB962C8B-B14F-4D97-AF65-F5344CB8AC3E}">
        <p14:creationId xmlns:p14="http://schemas.microsoft.com/office/powerpoint/2010/main" val="1372129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21337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3B32-7CFC-4892-B249-7F6339EDB681}" type="slidenum">
              <a:rPr lang="en-US" smtClean="0"/>
              <a:t>14</a:t>
            </a:fld>
            <a:endParaRPr lang="en-US"/>
          </a:p>
        </p:txBody>
      </p:sp>
    </p:spTree>
    <p:extLst>
      <p:ext uri="{BB962C8B-B14F-4D97-AF65-F5344CB8AC3E}">
        <p14:creationId xmlns:p14="http://schemas.microsoft.com/office/powerpoint/2010/main" val="2790516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16742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128C2B-0CBA-450A-8F25-99B660052364}" type="slidenum">
              <a:rPr lang="en-US" smtClean="0"/>
              <a:t>16</a:t>
            </a:fld>
            <a:endParaRPr lang="en-US"/>
          </a:p>
        </p:txBody>
      </p:sp>
    </p:spTree>
    <p:extLst>
      <p:ext uri="{BB962C8B-B14F-4D97-AF65-F5344CB8AC3E}">
        <p14:creationId xmlns:p14="http://schemas.microsoft.com/office/powerpoint/2010/main" val="3104635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74928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23B32-7CFC-4892-B249-7F6339EDB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478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37265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6997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FAAAE5-227C-4F0F-A763-12626C44C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4D5AB634-1673-FA33-CD55-F119B3C8289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9261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DCFF0-7DA6-4B0B-BEBB-A40D2405CC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538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1CD8-38CF-344F-BE7D-675FACF45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93C00761-A16A-DB0D-95C0-DE33C4B358D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04762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1CD8-38CF-344F-BE7D-675FACF45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751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15152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98AC7-42A4-47CA-A0A7-13473F9F7591}" type="slidenum">
              <a:rPr lang="en-US" smtClean="0"/>
              <a:t>26</a:t>
            </a:fld>
            <a:endParaRPr lang="en-US"/>
          </a:p>
        </p:txBody>
      </p:sp>
    </p:spTree>
    <p:extLst>
      <p:ext uri="{BB962C8B-B14F-4D97-AF65-F5344CB8AC3E}">
        <p14:creationId xmlns:p14="http://schemas.microsoft.com/office/powerpoint/2010/main" val="3351271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3B32-7CFC-4892-B249-7F6339EDB681}" type="slidenum">
              <a:rPr lang="en-US" smtClean="0"/>
              <a:t>27</a:t>
            </a:fld>
            <a:endParaRPr lang="en-US"/>
          </a:p>
        </p:txBody>
      </p:sp>
    </p:spTree>
    <p:extLst>
      <p:ext uri="{BB962C8B-B14F-4D97-AF65-F5344CB8AC3E}">
        <p14:creationId xmlns:p14="http://schemas.microsoft.com/office/powerpoint/2010/main" val="1757728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38867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23B32-7CFC-4892-B249-7F6339EDB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241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4E156E4-8AEE-471B-A12D-6E78069E5C36}" type="slidenum">
              <a:rPr lang="en-US" smtClean="0"/>
              <a:t>30</a:t>
            </a:fld>
            <a:endParaRPr lang="en-US"/>
          </a:p>
        </p:txBody>
      </p:sp>
    </p:spTree>
    <p:extLst>
      <p:ext uri="{BB962C8B-B14F-4D97-AF65-F5344CB8AC3E}">
        <p14:creationId xmlns:p14="http://schemas.microsoft.com/office/powerpoint/2010/main" val="170404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7B19C0-F659-4841-9158-54E83993DA5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53882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4025"/>
            <a:ext cx="3198813" cy="1798638"/>
          </a:xfrm>
        </p:spPr>
      </p:sp>
      <p:sp>
        <p:nvSpPr>
          <p:cNvPr id="3" name="Notes Placeholder 2"/>
          <p:cNvSpPr>
            <a:spLocks noGrp="1"/>
          </p:cNvSpPr>
          <p:nvPr>
            <p:ph type="body" idx="1"/>
          </p:nvPr>
        </p:nvSpPr>
        <p:spPr>
          <a:xfrm>
            <a:off x="685800" y="2311180"/>
            <a:ext cx="5486400" cy="5443330"/>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16C1F-94EC-4AFD-9EE3-8E2FC14A6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51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4523B32-7CFC-4892-B249-7F6339EDB681}" type="slidenum">
              <a:rPr lang="en-US" smtClean="0"/>
              <a:t>32</a:t>
            </a:fld>
            <a:endParaRPr lang="en-US"/>
          </a:p>
        </p:txBody>
      </p:sp>
    </p:spTree>
    <p:extLst>
      <p:ext uri="{BB962C8B-B14F-4D97-AF65-F5344CB8AC3E}">
        <p14:creationId xmlns:p14="http://schemas.microsoft.com/office/powerpoint/2010/main" val="384071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23B32-7CFC-4892-B249-7F6339EDB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919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23B32-7CFC-4892-B249-7F6339EDB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074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7B19C0-F659-4841-9158-54E83993DA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1575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80E43-B065-4DE8-9362-9B4E52B8AC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3041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2D645-DF39-4EDB-AFE3-48FBA9C42118}"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347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15FB29-810B-401A-8B20-F7AC43C6DC1D}"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978945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633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23B32-7CFC-4892-B249-7F6339EDB6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46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3B32-7CFC-4892-B249-7F6339EDB681}" type="slidenum">
              <a:rPr lang="en-US" smtClean="0"/>
              <a:t>4</a:t>
            </a:fld>
            <a:endParaRPr lang="en-US"/>
          </a:p>
        </p:txBody>
      </p:sp>
    </p:spTree>
    <p:extLst>
      <p:ext uri="{BB962C8B-B14F-4D97-AF65-F5344CB8AC3E}">
        <p14:creationId xmlns:p14="http://schemas.microsoft.com/office/powerpoint/2010/main" val="3160639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A0D7D-AFA6-49C5-83EC-6AD173517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127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618FDC-1855-C546-BF42-5CB6C6A24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092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7B19C0-F659-4841-9158-54E83993DA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1125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3870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1198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0638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2917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2218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3680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541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3B32-7CFC-4892-B249-7F6339EDB681}" type="slidenum">
              <a:rPr lang="en-US" smtClean="0"/>
              <a:t>5</a:t>
            </a:fld>
            <a:endParaRPr lang="en-US"/>
          </a:p>
        </p:txBody>
      </p:sp>
    </p:spTree>
    <p:extLst>
      <p:ext uri="{BB962C8B-B14F-4D97-AF65-F5344CB8AC3E}">
        <p14:creationId xmlns:p14="http://schemas.microsoft.com/office/powerpoint/2010/main" val="1852753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8000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5620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7B19C0-F659-4841-9158-54E83993DA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239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ABE23-DC57-493D-AA1D-81D403AD9DA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19459"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19460" name="Rectangle 3"/>
          <p:cNvSpPr>
            <a:spLocks noGrp="1" noChangeArrowheads="1"/>
          </p:cNvSpPr>
          <p:nvPr>
            <p:ph type="body" idx="1"/>
          </p:nvPr>
        </p:nvSpPr>
        <p:spPr bwMode="auto">
          <a:xfrm>
            <a:off x="912814" y="4415790"/>
            <a:ext cx="5032375" cy="4184994"/>
          </a:xfrm>
          <a:noFill/>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424497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23B32-7CFC-4892-B249-7F6339EDB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318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5"/>
          </p:nvPr>
        </p:nvSpPr>
        <p:spPr/>
        <p:txBody>
          <a:bodyPr/>
          <a:lstStyle/>
          <a:p>
            <a:fld id="{94523B32-7CFC-4892-B249-7F6339EDB681}" type="slidenum">
              <a:rPr lang="en-US" smtClean="0"/>
              <a:t>7</a:t>
            </a:fld>
            <a:endParaRPr lang="en-US"/>
          </a:p>
        </p:txBody>
      </p:sp>
    </p:spTree>
    <p:extLst>
      <p:ext uri="{BB962C8B-B14F-4D97-AF65-F5344CB8AC3E}">
        <p14:creationId xmlns:p14="http://schemas.microsoft.com/office/powerpoint/2010/main" val="3891651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3B32-7CFC-4892-B249-7F6339EDB681}" type="slidenum">
              <a:rPr lang="en-US" smtClean="0"/>
              <a:t>8</a:t>
            </a:fld>
            <a:endParaRPr lang="en-US"/>
          </a:p>
        </p:txBody>
      </p:sp>
    </p:spTree>
    <p:extLst>
      <p:ext uri="{BB962C8B-B14F-4D97-AF65-F5344CB8AC3E}">
        <p14:creationId xmlns:p14="http://schemas.microsoft.com/office/powerpoint/2010/main" val="232099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94523B32-7CFC-4892-B249-7F6339EDB681}" type="slidenum">
              <a:rPr lang="en-US" smtClean="0"/>
              <a:t>9</a:t>
            </a:fld>
            <a:endParaRPr lang="en-US"/>
          </a:p>
        </p:txBody>
      </p:sp>
    </p:spTree>
    <p:extLst>
      <p:ext uri="{BB962C8B-B14F-4D97-AF65-F5344CB8AC3E}">
        <p14:creationId xmlns:p14="http://schemas.microsoft.com/office/powerpoint/2010/main" val="475243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24.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84364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17231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2192000" cy="838200"/>
          </a:xfrm>
        </p:spPr>
        <p:txBody>
          <a:bodyPr>
            <a:normAutofit/>
          </a:bodyPr>
          <a:lstStyle>
            <a:lvl1pPr>
              <a:defRPr sz="3600"/>
            </a:lvl1pPr>
          </a:lstStyle>
          <a:p>
            <a:r>
              <a:rPr lang="en-US"/>
              <a:t>Click to edit Master title style</a:t>
            </a:r>
          </a:p>
        </p:txBody>
      </p:sp>
      <p:sp>
        <p:nvSpPr>
          <p:cNvPr id="3" name="Date Placeholder 13"/>
          <p:cNvSpPr>
            <a:spLocks noGrp="1"/>
          </p:cNvSpPr>
          <p:nvPr>
            <p:ph type="dt" sz="half" idx="10"/>
          </p:nvPr>
        </p:nvSpPr>
        <p:spPr>
          <a:xfrm>
            <a:off x="8782052" y="612775"/>
            <a:ext cx="1276349" cy="457200"/>
          </a:xfrm>
          <a:prstGeom prst="rect">
            <a:avLst/>
          </a:prstGeom>
        </p:spPr>
        <p:txBody>
          <a:bodyPr/>
          <a:lstStyle>
            <a:lvl1pPr>
              <a:defRPr>
                <a:latin typeface="Arial" pitchFamily="34" charset="0"/>
                <a:cs typeface="Arial" pitchFamily="34" charset="0"/>
              </a:defRPr>
            </a:lvl1pPr>
          </a:lstStyle>
          <a:p>
            <a:pPr fontAlgn="base">
              <a:spcBef>
                <a:spcPct val="0"/>
              </a:spcBef>
              <a:spcAft>
                <a:spcPct val="0"/>
              </a:spcAft>
              <a:defRPr/>
            </a:pPr>
            <a:endParaRPr lang="en-US" i="1">
              <a:solidFill>
                <a:prstClr val="black"/>
              </a:solidFill>
            </a:endParaRPr>
          </a:p>
        </p:txBody>
      </p:sp>
    </p:spTree>
    <p:extLst>
      <p:ext uri="{BB962C8B-B14F-4D97-AF65-F5344CB8AC3E}">
        <p14:creationId xmlns:p14="http://schemas.microsoft.com/office/powerpoint/2010/main" val="1710162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1074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730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2_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ADB57DA-C5E9-EE43-BFB5-E71618C2E070}"/>
              </a:ext>
            </a:extLst>
          </p:cNvPr>
          <p:cNvSpPr>
            <a:spLocks noGrp="1"/>
          </p:cNvSpPr>
          <p:nvPr>
            <p:ph type="body" sz="quarter" idx="13"/>
          </p:nvPr>
        </p:nvSpPr>
        <p:spPr>
          <a:xfrm>
            <a:off x="569913" y="1814513"/>
            <a:ext cx="11052175" cy="4157662"/>
          </a:xfrm>
          <a:prstGeom prst="rect">
            <a:avLst/>
          </a:prstGeom>
        </p:spPr>
        <p:txBody>
          <a:bodyPr/>
          <a:lstStyle>
            <a:lvl1pPr>
              <a:lnSpc>
                <a:spcPct val="100000"/>
              </a:lnSpc>
              <a:defRPr sz="2400" b="0" i="0">
                <a:latin typeface="Calibri" panose="020F0502020204030204" pitchFamily="34" charset="0"/>
                <a:cs typeface="Calibri" panose="020F0502020204030204" pitchFamily="34" charset="0"/>
              </a:defRPr>
            </a:lvl1pPr>
            <a:lvl2pPr marL="685800" indent="-228600">
              <a:buFont typeface="System Font Regular"/>
              <a:buChar char="-"/>
              <a:defRPr sz="2200" b="0" i="0">
                <a:latin typeface="Calibri Light" panose="020F0302020204030204" pitchFamily="34" charset="0"/>
                <a:cs typeface="Calibri Light" panose="020F0302020204030204" pitchFamily="34" charset="0"/>
              </a:defRPr>
            </a:lvl2pPr>
            <a:lvl3pPr marL="1143000" indent="-228600">
              <a:buFont typeface="System Font Regular"/>
              <a:buChar char="-"/>
              <a:defRPr b="0" i="0">
                <a:latin typeface="Calibri Light" panose="020F0302020204030204" pitchFamily="34" charset="0"/>
                <a:cs typeface="Calibri Light" panose="020F0302020204030204" pitchFamily="34" charset="0"/>
              </a:defRPr>
            </a:lvl3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72493BAE-4164-3E48-AEA1-CF7A9652BC60}"/>
              </a:ext>
            </a:extLst>
          </p:cNvPr>
          <p:cNvSpPr>
            <a:spLocks noGrp="1"/>
          </p:cNvSpPr>
          <p:nvPr>
            <p:ph type="title" hasCustomPrompt="1"/>
          </p:nvPr>
        </p:nvSpPr>
        <p:spPr>
          <a:xfrm>
            <a:off x="562156" y="388275"/>
            <a:ext cx="7408138" cy="1140274"/>
          </a:xfrm>
          <a:prstGeom prst="rect">
            <a:avLst/>
          </a:prstGeom>
        </p:spPr>
        <p:txBody>
          <a:bodyPr anchor="ctr"/>
          <a:lstStyle>
            <a:lvl1pPr>
              <a:defRPr sz="3600" b="1" i="0">
                <a:solidFill>
                  <a:srgbClr val="0D345B"/>
                </a:solidFill>
                <a:latin typeface="Calibri" panose="020F0502020204030204" pitchFamily="34" charset="0"/>
                <a:cs typeface="Calibri" panose="020F0502020204030204" pitchFamily="34" charset="0"/>
              </a:defRPr>
            </a:lvl1pPr>
          </a:lstStyle>
          <a:p>
            <a:r>
              <a:rPr lang="en-US"/>
              <a:t>Slide title goes here</a:t>
            </a:r>
          </a:p>
        </p:txBody>
      </p:sp>
    </p:spTree>
    <p:extLst>
      <p:ext uri="{BB962C8B-B14F-4D97-AF65-F5344CB8AC3E}">
        <p14:creationId xmlns:p14="http://schemas.microsoft.com/office/powerpoint/2010/main" val="4206548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85AA7310-98CF-9B4F-9B98-C98AD8880427}"/>
              </a:ext>
            </a:extLst>
          </p:cNvPr>
          <p:cNvSpPr/>
          <p:nvPr userDrawn="1"/>
        </p:nvSpPr>
        <p:spPr>
          <a:xfrm>
            <a:off x="0" y="2297565"/>
            <a:ext cx="12192000" cy="4560435"/>
          </a:xfrm>
          <a:custGeom>
            <a:avLst/>
            <a:gdLst>
              <a:gd name="connsiteX0" fmla="*/ 5293898 w 12192000"/>
              <a:gd name="connsiteY0" fmla="*/ 0 h 3753900"/>
              <a:gd name="connsiteX1" fmla="*/ 11673060 w 12192000"/>
              <a:gd name="connsiteY1" fmla="*/ 327037 h 3753900"/>
              <a:gd name="connsiteX2" fmla="*/ 12192000 w 12192000"/>
              <a:gd name="connsiteY2" fmla="*/ 384806 h 3753900"/>
              <a:gd name="connsiteX3" fmla="*/ 12192000 w 12192000"/>
              <a:gd name="connsiteY3" fmla="*/ 3753900 h 3753900"/>
              <a:gd name="connsiteX4" fmla="*/ 0 w 12192000"/>
              <a:gd name="connsiteY4" fmla="*/ 3753900 h 3753900"/>
              <a:gd name="connsiteX5" fmla="*/ 0 w 12192000"/>
              <a:gd name="connsiteY5" fmla="*/ 225470 h 3753900"/>
              <a:gd name="connsiteX6" fmla="*/ 704092 w 12192000"/>
              <a:gd name="connsiteY6" fmla="*/ 168226 h 3753900"/>
              <a:gd name="connsiteX7" fmla="*/ 5293898 w 12192000"/>
              <a:gd name="connsiteY7" fmla="*/ 0 h 375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753900">
                <a:moveTo>
                  <a:pt x="5293898" y="0"/>
                </a:moveTo>
                <a:cubicBezTo>
                  <a:pt x="7470760" y="0"/>
                  <a:pt x="9602540" y="112146"/>
                  <a:pt x="11673060" y="327037"/>
                </a:cubicBezTo>
                <a:lnTo>
                  <a:pt x="12192000" y="384806"/>
                </a:lnTo>
                <a:lnTo>
                  <a:pt x="12192000" y="3753900"/>
                </a:lnTo>
                <a:lnTo>
                  <a:pt x="0" y="3753900"/>
                </a:lnTo>
                <a:lnTo>
                  <a:pt x="0" y="225470"/>
                </a:lnTo>
                <a:lnTo>
                  <a:pt x="704092" y="168226"/>
                </a:lnTo>
                <a:cubicBezTo>
                  <a:pt x="2207095" y="57217"/>
                  <a:pt x="3738996" y="0"/>
                  <a:pt x="5293898" y="0"/>
                </a:cubicBezTo>
                <a:close/>
              </a:path>
            </a:pathLst>
          </a:custGeom>
          <a:solidFill>
            <a:srgbClr val="3243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Text&#10;&#10;NIH Office of the Director, Chief Officer for Scientific Workforce Diversity Logo">
            <a:extLst>
              <a:ext uri="{FF2B5EF4-FFF2-40B4-BE49-F238E27FC236}">
                <a16:creationId xmlns:a16="http://schemas.microsoft.com/office/drawing/2014/main" id="{D24142F7-E571-F041-AA87-AC77C1440F7A}"/>
              </a:ext>
            </a:extLst>
          </p:cNvPr>
          <p:cNvPicPr>
            <a:picLocks noChangeAspect="1"/>
          </p:cNvPicPr>
          <p:nvPr userDrawn="1"/>
        </p:nvPicPr>
        <p:blipFill>
          <a:blip r:embed="rId2"/>
          <a:stretch>
            <a:fillRect/>
          </a:stretch>
        </p:blipFill>
        <p:spPr>
          <a:xfrm>
            <a:off x="690264" y="5474765"/>
            <a:ext cx="4331240" cy="135950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98739B0-8A09-A748-98AA-03C2B7AC266F}"/>
              </a:ext>
            </a:extLst>
          </p:cNvPr>
          <p:cNvPicPr>
            <a:picLocks noChangeAspect="1"/>
          </p:cNvPicPr>
          <p:nvPr userDrawn="1"/>
        </p:nvPicPr>
        <p:blipFill>
          <a:blip r:embed="rId3"/>
          <a:stretch>
            <a:fillRect/>
          </a:stretch>
        </p:blipFill>
        <p:spPr>
          <a:xfrm>
            <a:off x="1674861" y="-615202"/>
            <a:ext cx="8842278" cy="2890746"/>
          </a:xfrm>
          <a:prstGeom prst="rect">
            <a:avLst/>
          </a:prstGeom>
        </p:spPr>
      </p:pic>
      <p:sp>
        <p:nvSpPr>
          <p:cNvPr id="4" name="Date Placeholder 3">
            <a:extLst>
              <a:ext uri="{FF2B5EF4-FFF2-40B4-BE49-F238E27FC236}">
                <a16:creationId xmlns:a16="http://schemas.microsoft.com/office/drawing/2014/main" id="{9C0B8A5B-A65F-4D40-9999-DA9CF55F50F4}"/>
              </a:ext>
            </a:extLst>
          </p:cNvPr>
          <p:cNvSpPr>
            <a:spLocks noGrp="1"/>
          </p:cNvSpPr>
          <p:nvPr>
            <p:ph type="dt" sz="half" idx="10"/>
          </p:nvPr>
        </p:nvSpPr>
        <p:spPr/>
        <p:txBody>
          <a:bodyPr/>
          <a:lstStyle/>
          <a:p>
            <a:fld id="{F7685625-AB50-9F47-94EF-B543DB866896}" type="datetimeFigureOut">
              <a:rPr lang="en-US" smtClean="0"/>
              <a:t>6/8/23</a:t>
            </a:fld>
            <a:endParaRPr lang="en-US"/>
          </a:p>
        </p:txBody>
      </p:sp>
      <p:sp>
        <p:nvSpPr>
          <p:cNvPr id="9" name="TextBox 8">
            <a:extLst>
              <a:ext uri="{FF2B5EF4-FFF2-40B4-BE49-F238E27FC236}">
                <a16:creationId xmlns:a16="http://schemas.microsoft.com/office/drawing/2014/main" id="{CA45B9B3-60A8-5841-9FD0-5F1D0AAED84F}"/>
              </a:ext>
            </a:extLst>
          </p:cNvPr>
          <p:cNvSpPr txBox="1"/>
          <p:nvPr userDrawn="1"/>
        </p:nvSpPr>
        <p:spPr>
          <a:xfrm>
            <a:off x="10793896" y="4572000"/>
            <a:ext cx="184731" cy="369332"/>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A0EAA0DD-9D21-754E-BB0D-B64BE17D96B5}"/>
              </a:ext>
            </a:extLst>
          </p:cNvPr>
          <p:cNvPicPr>
            <a:picLocks noChangeAspect="1"/>
          </p:cNvPicPr>
          <p:nvPr userDrawn="1"/>
        </p:nvPicPr>
        <p:blipFill>
          <a:blip r:embed="rId4"/>
          <a:stretch>
            <a:fillRect/>
          </a:stretch>
        </p:blipFill>
        <p:spPr>
          <a:xfrm flipV="1">
            <a:off x="0" y="6755714"/>
            <a:ext cx="12192000" cy="101431"/>
          </a:xfrm>
          <a:prstGeom prst="rect">
            <a:avLst/>
          </a:prstGeom>
        </p:spPr>
      </p:pic>
      <p:pic>
        <p:nvPicPr>
          <p:cNvPr id="16" name="Picture 15" descr="Text&#10;&#10;Description automatically generated">
            <a:extLst>
              <a:ext uri="{FF2B5EF4-FFF2-40B4-BE49-F238E27FC236}">
                <a16:creationId xmlns:a16="http://schemas.microsoft.com/office/drawing/2014/main" id="{8BDC6476-D5E8-DD46-A6CA-092E4A4E739E}"/>
              </a:ext>
            </a:extLst>
          </p:cNvPr>
          <p:cNvPicPr>
            <a:picLocks noChangeAspect="1"/>
          </p:cNvPicPr>
          <p:nvPr userDrawn="1"/>
        </p:nvPicPr>
        <p:blipFill>
          <a:blip r:embed="rId5"/>
          <a:stretch>
            <a:fillRect/>
          </a:stretch>
        </p:blipFill>
        <p:spPr>
          <a:xfrm>
            <a:off x="3325921" y="1493243"/>
            <a:ext cx="4920558" cy="804322"/>
          </a:xfrm>
          <a:prstGeom prst="rect">
            <a:avLst/>
          </a:prstGeom>
        </p:spPr>
      </p:pic>
      <p:sp>
        <p:nvSpPr>
          <p:cNvPr id="20" name="Footer Placeholder 4">
            <a:extLst>
              <a:ext uri="{FF2B5EF4-FFF2-40B4-BE49-F238E27FC236}">
                <a16:creationId xmlns:a16="http://schemas.microsoft.com/office/drawing/2014/main" id="{D2A2E873-63D5-EB48-AFBC-0B12DEAA5D79}"/>
              </a:ext>
            </a:extLst>
          </p:cNvPr>
          <p:cNvSpPr>
            <a:spLocks noGrp="1"/>
          </p:cNvSpPr>
          <p:nvPr>
            <p:ph type="ftr" sz="quarter" idx="11"/>
          </p:nvPr>
        </p:nvSpPr>
        <p:spPr>
          <a:xfrm>
            <a:off x="4038600" y="6415725"/>
            <a:ext cx="4114800" cy="365125"/>
          </a:xfrm>
        </p:spPr>
        <p:txBody>
          <a:bodyPr/>
          <a:lstStyle>
            <a:lvl1pPr>
              <a:defRPr b="1">
                <a:solidFill>
                  <a:schemeClr val="bg1"/>
                </a:solidFill>
                <a:latin typeface="Arial" panose="020B0604020202020204" pitchFamily="34" charset="0"/>
              </a:defRPr>
            </a:lvl1pPr>
          </a:lstStyle>
          <a:p>
            <a:r>
              <a:rPr lang="en-US" dirty="0"/>
              <a:t>diversity.nih.gov</a:t>
            </a:r>
          </a:p>
        </p:txBody>
      </p:sp>
      <p:sp>
        <p:nvSpPr>
          <p:cNvPr id="23" name="Title 1">
            <a:extLst>
              <a:ext uri="{FF2B5EF4-FFF2-40B4-BE49-F238E27FC236}">
                <a16:creationId xmlns:a16="http://schemas.microsoft.com/office/drawing/2014/main" id="{72155AF7-EC1C-6249-9080-926E3643435C}"/>
              </a:ext>
            </a:extLst>
          </p:cNvPr>
          <p:cNvSpPr>
            <a:spLocks noGrp="1"/>
          </p:cNvSpPr>
          <p:nvPr>
            <p:ph type="ctrTitle" hasCustomPrompt="1"/>
          </p:nvPr>
        </p:nvSpPr>
        <p:spPr>
          <a:xfrm>
            <a:off x="761999" y="2751955"/>
            <a:ext cx="10515600" cy="1513613"/>
          </a:xfrm>
        </p:spPr>
        <p:txBody>
          <a:bodyPr anchor="b">
            <a:normAutofit/>
          </a:bodyPr>
          <a:lstStyle>
            <a:lvl1pPr algn="l">
              <a:defRPr sz="4000">
                <a:solidFill>
                  <a:schemeClr val="bg1"/>
                </a:solidFill>
                <a:latin typeface="Arial" panose="020B0604020202020204" pitchFamily="34" charset="0"/>
              </a:defRPr>
            </a:lvl1pPr>
          </a:lstStyle>
          <a:p>
            <a:r>
              <a:rPr lang="en-US" dirty="0"/>
              <a:t>H to edit Master title style</a:t>
            </a:r>
          </a:p>
        </p:txBody>
      </p:sp>
      <p:sp>
        <p:nvSpPr>
          <p:cNvPr id="24" name="Subtitle 2">
            <a:extLst>
              <a:ext uri="{FF2B5EF4-FFF2-40B4-BE49-F238E27FC236}">
                <a16:creationId xmlns:a16="http://schemas.microsoft.com/office/drawing/2014/main" id="{C68B740C-D2C1-A144-98D6-3EBBF34B0B7D}"/>
              </a:ext>
            </a:extLst>
          </p:cNvPr>
          <p:cNvSpPr>
            <a:spLocks noGrp="1"/>
          </p:cNvSpPr>
          <p:nvPr>
            <p:ph type="subTitle" idx="1"/>
          </p:nvPr>
        </p:nvSpPr>
        <p:spPr>
          <a:xfrm>
            <a:off x="761999" y="4299807"/>
            <a:ext cx="10515599" cy="1443680"/>
          </a:xfrm>
        </p:spPr>
        <p:txBody>
          <a:bodyPr/>
          <a:lstStyle>
            <a:lvl1pPr marL="0" indent="0" algn="l">
              <a:buNone/>
              <a:defRPr sz="24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25096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2" name="Title 1">
            <a:extLst>
              <a:ext uri="{FF2B5EF4-FFF2-40B4-BE49-F238E27FC236}">
                <a16:creationId xmlns:a16="http://schemas.microsoft.com/office/drawing/2014/main" id="{2C6AC387-1FFC-AF48-B73B-4446D0749E2F}"/>
              </a:ext>
            </a:extLst>
          </p:cNvPr>
          <p:cNvSpPr>
            <a:spLocks noGrp="1"/>
          </p:cNvSpPr>
          <p:nvPr>
            <p:ph type="title"/>
          </p:nvPr>
        </p:nvSpPr>
        <p:spPr>
          <a:xfrm>
            <a:off x="838200" y="265735"/>
            <a:ext cx="10515600" cy="1095375"/>
          </a:xfrm>
        </p:spPr>
        <p:txBody>
          <a:bodyPr anchor="b" anchorCtr="0">
            <a:normAutofit/>
          </a:bodyPr>
          <a:lstStyle>
            <a:lvl1pPr>
              <a:defRPr sz="2600" b="0" i="0">
                <a:solidFill>
                  <a:srgbClr val="324360"/>
                </a:solidFill>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10515600" cy="4628566"/>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6DCEF704-3389-9144-88F6-0E77970CB4F0}"/>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pic>
        <p:nvPicPr>
          <p:cNvPr id="11" name="Picture 10" descr="Text&#10;&#10;NIH Office of the Director, Chief Officer for Scientific Workforce Diversity Logo">
            <a:extLst>
              <a:ext uri="{FF2B5EF4-FFF2-40B4-BE49-F238E27FC236}">
                <a16:creationId xmlns:a16="http://schemas.microsoft.com/office/drawing/2014/main" id="{53948B60-A875-9049-BB26-1778ECFF89AA}"/>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2" name="Footer Placeholder 4">
            <a:extLst>
              <a:ext uri="{FF2B5EF4-FFF2-40B4-BE49-F238E27FC236}">
                <a16:creationId xmlns:a16="http://schemas.microsoft.com/office/drawing/2014/main" id="{1641F395-97E7-CA45-845E-23FD70B27292}"/>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sp>
        <p:nvSpPr>
          <p:cNvPr id="13" name="Slide Number Placeholder 5">
            <a:extLst>
              <a:ext uri="{FF2B5EF4-FFF2-40B4-BE49-F238E27FC236}">
                <a16:creationId xmlns:a16="http://schemas.microsoft.com/office/drawing/2014/main" id="{8E8B16B3-7946-7E4F-8216-D2ADA8D3DBBC}"/>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
        <p:nvSpPr>
          <p:cNvPr id="4" name="Date Placeholder 3">
            <a:extLst>
              <a:ext uri="{FF2B5EF4-FFF2-40B4-BE49-F238E27FC236}">
                <a16:creationId xmlns:a16="http://schemas.microsoft.com/office/drawing/2014/main" id="{22311351-64C0-C1E1-AB9D-E83BAA66847E}"/>
              </a:ext>
            </a:extLst>
          </p:cNvPr>
          <p:cNvSpPr>
            <a:spLocks noGrp="1"/>
          </p:cNvSpPr>
          <p:nvPr>
            <p:ph type="dt" sz="half" idx="10"/>
          </p:nvPr>
        </p:nvSpPr>
        <p:spPr/>
        <p:txBody>
          <a:bodyPr/>
          <a:lstStyle/>
          <a:p>
            <a:fld id="{F7685625-AB50-9F47-94EF-B543DB866896}" type="datetimeFigureOut">
              <a:rPr lang="en-US" smtClean="0"/>
              <a:t>6/8/23</a:t>
            </a:fld>
            <a:endParaRPr lang="en-US"/>
          </a:p>
        </p:txBody>
      </p:sp>
      <p:sp>
        <p:nvSpPr>
          <p:cNvPr id="5" name="Footer Placeholder 4">
            <a:extLst>
              <a:ext uri="{FF2B5EF4-FFF2-40B4-BE49-F238E27FC236}">
                <a16:creationId xmlns:a16="http://schemas.microsoft.com/office/drawing/2014/main" id="{505B32C2-C79D-BD3A-306F-A75815625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5E298-E34E-7580-9F13-4E6AF73A588B}"/>
              </a:ext>
            </a:extLst>
          </p:cNvPr>
          <p:cNvSpPr>
            <a:spLocks noGrp="1"/>
          </p:cNvSpPr>
          <p:nvPr>
            <p:ph type="sldNum" sz="quarter" idx="12"/>
          </p:nvPr>
        </p:nvSpPr>
        <p:spPr/>
        <p:txBody>
          <a:bodyPr/>
          <a:lstStyle/>
          <a:p>
            <a:fld id="{55299EFE-7CC5-C24D-9357-BB4DEE30A967}" type="slidenum">
              <a:rPr lang="en-US" smtClean="0"/>
              <a:t>‹#›</a:t>
            </a:fld>
            <a:endParaRPr lang="en-US"/>
          </a:p>
        </p:txBody>
      </p:sp>
    </p:spTree>
    <p:extLst>
      <p:ext uri="{BB962C8B-B14F-4D97-AF65-F5344CB8AC3E}">
        <p14:creationId xmlns:p14="http://schemas.microsoft.com/office/powerpoint/2010/main" val="4017029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2" name="Title 1">
            <a:extLst>
              <a:ext uri="{FF2B5EF4-FFF2-40B4-BE49-F238E27FC236}">
                <a16:creationId xmlns:a16="http://schemas.microsoft.com/office/drawing/2014/main" id="{2C6AC387-1FFC-AF48-B73B-4446D0749E2F}"/>
              </a:ext>
            </a:extLst>
          </p:cNvPr>
          <p:cNvSpPr>
            <a:spLocks noGrp="1"/>
          </p:cNvSpPr>
          <p:nvPr>
            <p:ph type="title"/>
          </p:nvPr>
        </p:nvSpPr>
        <p:spPr>
          <a:xfrm>
            <a:off x="838200" y="265735"/>
            <a:ext cx="10515600" cy="1095375"/>
          </a:xfrm>
        </p:spPr>
        <p:txBody>
          <a:bodyPr anchor="b" anchorCtr="0">
            <a:normAutofit/>
          </a:bodyPr>
          <a:lstStyle>
            <a:lvl1pPr>
              <a:defRPr sz="2600" b="0" i="0">
                <a:solidFill>
                  <a:srgbClr val="324360"/>
                </a:solidFill>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10515600" cy="4628566"/>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Text&#10;&#10;NIH Office of the Director, Chief Officer for Scientific Workforce Diversity Logo">
            <a:extLst>
              <a:ext uri="{FF2B5EF4-FFF2-40B4-BE49-F238E27FC236}">
                <a16:creationId xmlns:a16="http://schemas.microsoft.com/office/drawing/2014/main" id="{53948B60-A875-9049-BB26-1778ECFF89AA}"/>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2" name="Footer Placeholder 4">
            <a:extLst>
              <a:ext uri="{FF2B5EF4-FFF2-40B4-BE49-F238E27FC236}">
                <a16:creationId xmlns:a16="http://schemas.microsoft.com/office/drawing/2014/main" id="{1641F395-97E7-CA45-845E-23FD70B27292}"/>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cxnSp>
        <p:nvCxnSpPr>
          <p:cNvPr id="15" name="Straight Connector 14">
            <a:extLst>
              <a:ext uri="{FF2B5EF4-FFF2-40B4-BE49-F238E27FC236}">
                <a16:creationId xmlns:a16="http://schemas.microsoft.com/office/drawing/2014/main" id="{B60CDC20-6CB3-D24E-A4BC-791501282B58}"/>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C09812E-6D32-A148-8350-9F41AA230440}"/>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
        <p:nvSpPr>
          <p:cNvPr id="7" name="Date Placeholder 6">
            <a:extLst>
              <a:ext uri="{FF2B5EF4-FFF2-40B4-BE49-F238E27FC236}">
                <a16:creationId xmlns:a16="http://schemas.microsoft.com/office/drawing/2014/main" id="{C48128C5-FD91-FD98-BD24-A7ED7260073F}"/>
              </a:ext>
            </a:extLst>
          </p:cNvPr>
          <p:cNvSpPr>
            <a:spLocks noGrp="1"/>
          </p:cNvSpPr>
          <p:nvPr>
            <p:ph type="dt" sz="half" idx="10"/>
          </p:nvPr>
        </p:nvSpPr>
        <p:spPr/>
        <p:txBody>
          <a:bodyPr/>
          <a:lstStyle/>
          <a:p>
            <a:fld id="{F7685625-AB50-9F47-94EF-B543DB866896}" type="datetimeFigureOut">
              <a:rPr lang="en-US" smtClean="0"/>
              <a:t>6/8/23</a:t>
            </a:fld>
            <a:endParaRPr lang="en-US"/>
          </a:p>
        </p:txBody>
      </p:sp>
      <p:sp>
        <p:nvSpPr>
          <p:cNvPr id="10" name="Footer Placeholder 9">
            <a:extLst>
              <a:ext uri="{FF2B5EF4-FFF2-40B4-BE49-F238E27FC236}">
                <a16:creationId xmlns:a16="http://schemas.microsoft.com/office/drawing/2014/main" id="{2C8A5791-3624-339E-7199-3B318DDD9705}"/>
              </a:ext>
            </a:extLst>
          </p:cNvPr>
          <p:cNvSpPr>
            <a:spLocks noGrp="1"/>
          </p:cNvSpPr>
          <p:nvPr>
            <p:ph type="ftr" sz="quarter" idx="11"/>
          </p:nvPr>
        </p:nvSpPr>
        <p:spPr/>
        <p:txBody>
          <a:bodyPr/>
          <a:lstStyle/>
          <a:p>
            <a:endParaRPr lang="en-US"/>
          </a:p>
        </p:txBody>
      </p:sp>
      <p:sp>
        <p:nvSpPr>
          <p:cNvPr id="14" name="Slide Number Placeholder 13">
            <a:extLst>
              <a:ext uri="{FF2B5EF4-FFF2-40B4-BE49-F238E27FC236}">
                <a16:creationId xmlns:a16="http://schemas.microsoft.com/office/drawing/2014/main" id="{BEDA6903-513D-ED5D-FDD4-D3863B7589DF}"/>
              </a:ext>
            </a:extLst>
          </p:cNvPr>
          <p:cNvSpPr>
            <a:spLocks noGrp="1"/>
          </p:cNvSpPr>
          <p:nvPr>
            <p:ph type="sldNum" sz="quarter" idx="12"/>
          </p:nvPr>
        </p:nvSpPr>
        <p:spPr/>
        <p:txBody>
          <a:bodyPr/>
          <a:lstStyle/>
          <a:p>
            <a:fld id="{55299EFE-7CC5-C24D-9357-BB4DEE30A967}" type="slidenum">
              <a:rPr lang="en-US" smtClean="0"/>
              <a:t>‹#›</a:t>
            </a:fld>
            <a:endParaRPr lang="en-US"/>
          </a:p>
        </p:txBody>
      </p:sp>
    </p:spTree>
    <p:extLst>
      <p:ext uri="{BB962C8B-B14F-4D97-AF65-F5344CB8AC3E}">
        <p14:creationId xmlns:p14="http://schemas.microsoft.com/office/powerpoint/2010/main" val="1209792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6323E1-8B13-6047-81B5-A11D6FE47E67}"/>
              </a:ext>
            </a:extLst>
          </p:cNvPr>
          <p:cNvSpPr/>
          <p:nvPr userDrawn="1"/>
        </p:nvSpPr>
        <p:spPr>
          <a:xfrm>
            <a:off x="1" y="0"/>
            <a:ext cx="4571999" cy="6857999"/>
          </a:xfrm>
          <a:prstGeom prst="rect">
            <a:avLst/>
          </a:prstGeom>
          <a:solidFill>
            <a:srgbClr val="32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2" name="Title 1">
            <a:extLst>
              <a:ext uri="{FF2B5EF4-FFF2-40B4-BE49-F238E27FC236}">
                <a16:creationId xmlns:a16="http://schemas.microsoft.com/office/drawing/2014/main" id="{2C6AC387-1FFC-AF48-B73B-4446D0749E2F}"/>
              </a:ext>
            </a:extLst>
          </p:cNvPr>
          <p:cNvSpPr>
            <a:spLocks noGrp="1"/>
          </p:cNvSpPr>
          <p:nvPr>
            <p:ph type="title"/>
          </p:nvPr>
        </p:nvSpPr>
        <p:spPr>
          <a:xfrm>
            <a:off x="368300" y="501653"/>
            <a:ext cx="3937000" cy="5251608"/>
          </a:xfrm>
        </p:spPr>
        <p:txBody>
          <a:bodyPr anchor="ctr" anchorCtr="0">
            <a:normAutofit/>
          </a:bodyPr>
          <a:lstStyle>
            <a:lvl1pPr>
              <a:defRPr sz="2600" b="0" i="0">
                <a:solidFill>
                  <a:schemeClr val="bg1"/>
                </a:solidFill>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4838700" y="501653"/>
            <a:ext cx="6515100" cy="5251608"/>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Text&#10;&#10;NIH Office of the Director, Chief Officer for Scientific Workforce Diversity Logo">
            <a:extLst>
              <a:ext uri="{FF2B5EF4-FFF2-40B4-BE49-F238E27FC236}">
                <a16:creationId xmlns:a16="http://schemas.microsoft.com/office/drawing/2014/main" id="{53948B60-A875-9049-BB26-1778ECFF89AA}"/>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2" name="Footer Placeholder 4">
            <a:extLst>
              <a:ext uri="{FF2B5EF4-FFF2-40B4-BE49-F238E27FC236}">
                <a16:creationId xmlns:a16="http://schemas.microsoft.com/office/drawing/2014/main" id="{1641F395-97E7-CA45-845E-23FD70B27292}"/>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sp>
        <p:nvSpPr>
          <p:cNvPr id="14" name="Slide Number Placeholder 5">
            <a:extLst>
              <a:ext uri="{FF2B5EF4-FFF2-40B4-BE49-F238E27FC236}">
                <a16:creationId xmlns:a16="http://schemas.microsoft.com/office/drawing/2014/main" id="{385719C2-CBE5-A54B-8498-D54DD7D67154}"/>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Tree>
    <p:extLst>
      <p:ext uri="{BB962C8B-B14F-4D97-AF65-F5344CB8AC3E}">
        <p14:creationId xmlns:p14="http://schemas.microsoft.com/office/powerpoint/2010/main" val="179822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5080000" cy="4628566"/>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6DCEF704-3389-9144-88F6-0E77970CB4F0}"/>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93322B03-FFA2-4248-A80F-4538EAB915FD}"/>
              </a:ext>
            </a:extLst>
          </p:cNvPr>
          <p:cNvSpPr>
            <a:spLocks noGrp="1"/>
          </p:cNvSpPr>
          <p:nvPr>
            <p:ph idx="13"/>
          </p:nvPr>
        </p:nvSpPr>
        <p:spPr>
          <a:xfrm>
            <a:off x="6261100" y="1526958"/>
            <a:ext cx="5080000" cy="4628566"/>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Text&#10;&#10;NIH Office of the Director, Chief Officer for Scientific Workforce Diversity Logo">
            <a:extLst>
              <a:ext uri="{FF2B5EF4-FFF2-40B4-BE49-F238E27FC236}">
                <a16:creationId xmlns:a16="http://schemas.microsoft.com/office/drawing/2014/main" id="{6714E72B-19C8-224F-A483-7EED1546F7BC}"/>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5" name="Slide Number Placeholder 5">
            <a:extLst>
              <a:ext uri="{FF2B5EF4-FFF2-40B4-BE49-F238E27FC236}">
                <a16:creationId xmlns:a16="http://schemas.microsoft.com/office/drawing/2014/main" id="{A3C674D3-3717-6C49-B906-63C94C8CADEF}"/>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
        <p:nvSpPr>
          <p:cNvPr id="6" name="Date Placeholder 5">
            <a:extLst>
              <a:ext uri="{FF2B5EF4-FFF2-40B4-BE49-F238E27FC236}">
                <a16:creationId xmlns:a16="http://schemas.microsoft.com/office/drawing/2014/main" id="{12CCDA40-E5CC-2704-7C58-3FA2ED7FCAEA}"/>
              </a:ext>
            </a:extLst>
          </p:cNvPr>
          <p:cNvSpPr>
            <a:spLocks noGrp="1"/>
          </p:cNvSpPr>
          <p:nvPr>
            <p:ph type="dt" sz="half" idx="14"/>
          </p:nvPr>
        </p:nvSpPr>
        <p:spPr/>
        <p:txBody>
          <a:bodyPr/>
          <a:lstStyle/>
          <a:p>
            <a:fld id="{F7685625-AB50-9F47-94EF-B543DB866896}" type="datetimeFigureOut">
              <a:rPr lang="en-US" smtClean="0"/>
              <a:t>6/8/23</a:t>
            </a:fld>
            <a:endParaRPr lang="en-US"/>
          </a:p>
        </p:txBody>
      </p:sp>
      <p:sp>
        <p:nvSpPr>
          <p:cNvPr id="7" name="Footer Placeholder 6">
            <a:extLst>
              <a:ext uri="{FF2B5EF4-FFF2-40B4-BE49-F238E27FC236}">
                <a16:creationId xmlns:a16="http://schemas.microsoft.com/office/drawing/2014/main" id="{0FE61554-D542-5C04-055A-122DC5CA6338}"/>
              </a:ext>
            </a:extLst>
          </p:cNvPr>
          <p:cNvSpPr>
            <a:spLocks noGrp="1"/>
          </p:cNvSpPr>
          <p:nvPr>
            <p:ph type="ftr" sz="quarter" idx="15"/>
          </p:nvPr>
        </p:nvSpPr>
        <p:spPr/>
        <p:txBody>
          <a:bodyPr/>
          <a:lstStyle/>
          <a:p>
            <a:endParaRPr lang="en-US" dirty="0"/>
          </a:p>
        </p:txBody>
      </p:sp>
      <p:sp>
        <p:nvSpPr>
          <p:cNvPr id="11" name="Slide Number Placeholder 10">
            <a:extLst>
              <a:ext uri="{FF2B5EF4-FFF2-40B4-BE49-F238E27FC236}">
                <a16:creationId xmlns:a16="http://schemas.microsoft.com/office/drawing/2014/main" id="{0178E1E4-0D71-926C-52CD-E1E3F2461A81}"/>
              </a:ext>
            </a:extLst>
          </p:cNvPr>
          <p:cNvSpPr>
            <a:spLocks noGrp="1"/>
          </p:cNvSpPr>
          <p:nvPr>
            <p:ph type="sldNum" sz="quarter" idx="16"/>
          </p:nvPr>
        </p:nvSpPr>
        <p:spPr/>
        <p:txBody>
          <a:bodyPr/>
          <a:lstStyle/>
          <a:p>
            <a:fld id="{55299EFE-7CC5-C24D-9357-BB4DEE30A967}" type="slidenum">
              <a:rPr lang="en-US" smtClean="0"/>
              <a:t>‹#›</a:t>
            </a:fld>
            <a:endParaRPr lang="en-US"/>
          </a:p>
        </p:txBody>
      </p:sp>
      <p:sp>
        <p:nvSpPr>
          <p:cNvPr id="16" name="Title 15">
            <a:extLst>
              <a:ext uri="{FF2B5EF4-FFF2-40B4-BE49-F238E27FC236}">
                <a16:creationId xmlns:a16="http://schemas.microsoft.com/office/drawing/2014/main" id="{ED0D9F67-DADD-EDE5-B249-163BFC967950}"/>
              </a:ext>
            </a:extLst>
          </p:cNvPr>
          <p:cNvSpPr>
            <a:spLocks noGrp="1"/>
          </p:cNvSpPr>
          <p:nvPr>
            <p:ph type="title"/>
          </p:nvPr>
        </p:nvSpPr>
        <p:spPr/>
        <p:txBody>
          <a:bodyPr/>
          <a:lstStyle/>
          <a:p>
            <a:r>
              <a:rPr lang="en-US"/>
              <a:t>Click to edit Master title style</a:t>
            </a:r>
          </a:p>
        </p:txBody>
      </p:sp>
      <p:sp>
        <p:nvSpPr>
          <p:cNvPr id="17" name="Footer Placeholder 4">
            <a:extLst>
              <a:ext uri="{FF2B5EF4-FFF2-40B4-BE49-F238E27FC236}">
                <a16:creationId xmlns:a16="http://schemas.microsoft.com/office/drawing/2014/main" id="{54502FD4-5861-1803-BF40-C9DF7BC7A812}"/>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spTree>
    <p:extLst>
      <p:ext uri="{BB962C8B-B14F-4D97-AF65-F5344CB8AC3E}">
        <p14:creationId xmlns:p14="http://schemas.microsoft.com/office/powerpoint/2010/main" val="501662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3347434" cy="4628566"/>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6DCEF704-3389-9144-88F6-0E77970CB4F0}"/>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5C1218D4-3BCA-1141-A59B-7D517AAA5CD7}"/>
              </a:ext>
            </a:extLst>
          </p:cNvPr>
          <p:cNvSpPr>
            <a:spLocks noGrp="1"/>
          </p:cNvSpPr>
          <p:nvPr>
            <p:ph idx="13"/>
          </p:nvPr>
        </p:nvSpPr>
        <p:spPr>
          <a:xfrm>
            <a:off x="8006366" y="1548397"/>
            <a:ext cx="3347434" cy="4628566"/>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6CADED8B-BB2A-2340-875A-E64FD11FFE58}"/>
              </a:ext>
            </a:extLst>
          </p:cNvPr>
          <p:cNvSpPr>
            <a:spLocks noGrp="1"/>
          </p:cNvSpPr>
          <p:nvPr>
            <p:ph idx="14"/>
          </p:nvPr>
        </p:nvSpPr>
        <p:spPr>
          <a:xfrm>
            <a:off x="4422282" y="1548397"/>
            <a:ext cx="3347434" cy="4628566"/>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Text&#10;&#10;NIH Office of the Director, Chief Officer for Scientific Workforce Diversity Logo">
            <a:extLst>
              <a:ext uri="{FF2B5EF4-FFF2-40B4-BE49-F238E27FC236}">
                <a16:creationId xmlns:a16="http://schemas.microsoft.com/office/drawing/2014/main" id="{F990837B-F606-1843-9B38-8110FDC97BB1}"/>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5" name="Slide Number Placeholder 5">
            <a:extLst>
              <a:ext uri="{FF2B5EF4-FFF2-40B4-BE49-F238E27FC236}">
                <a16:creationId xmlns:a16="http://schemas.microsoft.com/office/drawing/2014/main" id="{C55B551C-7A34-9B48-8168-2904FB5B928D}"/>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
        <p:nvSpPr>
          <p:cNvPr id="6" name="Date Placeholder 5">
            <a:extLst>
              <a:ext uri="{FF2B5EF4-FFF2-40B4-BE49-F238E27FC236}">
                <a16:creationId xmlns:a16="http://schemas.microsoft.com/office/drawing/2014/main" id="{3A51F982-887C-CC45-F891-B2EAE8FE85E5}"/>
              </a:ext>
            </a:extLst>
          </p:cNvPr>
          <p:cNvSpPr>
            <a:spLocks noGrp="1"/>
          </p:cNvSpPr>
          <p:nvPr>
            <p:ph type="dt" sz="half" idx="15"/>
          </p:nvPr>
        </p:nvSpPr>
        <p:spPr/>
        <p:txBody>
          <a:bodyPr/>
          <a:lstStyle/>
          <a:p>
            <a:fld id="{F7685625-AB50-9F47-94EF-B543DB866896}" type="datetimeFigureOut">
              <a:rPr lang="en-US" smtClean="0"/>
              <a:t>6/8/23</a:t>
            </a:fld>
            <a:endParaRPr lang="en-US"/>
          </a:p>
        </p:txBody>
      </p:sp>
      <p:sp>
        <p:nvSpPr>
          <p:cNvPr id="7" name="Footer Placeholder 6">
            <a:extLst>
              <a:ext uri="{FF2B5EF4-FFF2-40B4-BE49-F238E27FC236}">
                <a16:creationId xmlns:a16="http://schemas.microsoft.com/office/drawing/2014/main" id="{6C0E6ADA-0EE6-AF05-CA54-C5A4DA86C9A0}"/>
              </a:ext>
            </a:extLst>
          </p:cNvPr>
          <p:cNvSpPr>
            <a:spLocks noGrp="1"/>
          </p:cNvSpPr>
          <p:nvPr>
            <p:ph type="ftr" sz="quarter" idx="16"/>
          </p:nvPr>
        </p:nvSpPr>
        <p:spPr/>
        <p:txBody>
          <a:bodyPr/>
          <a:lstStyle/>
          <a:p>
            <a:endParaRPr lang="en-US"/>
          </a:p>
        </p:txBody>
      </p:sp>
      <p:sp>
        <p:nvSpPr>
          <p:cNvPr id="10" name="Slide Number Placeholder 9">
            <a:extLst>
              <a:ext uri="{FF2B5EF4-FFF2-40B4-BE49-F238E27FC236}">
                <a16:creationId xmlns:a16="http://schemas.microsoft.com/office/drawing/2014/main" id="{D3C59F45-2DEA-9935-C3A7-2C268231EA98}"/>
              </a:ext>
            </a:extLst>
          </p:cNvPr>
          <p:cNvSpPr>
            <a:spLocks noGrp="1"/>
          </p:cNvSpPr>
          <p:nvPr>
            <p:ph type="sldNum" sz="quarter" idx="17"/>
          </p:nvPr>
        </p:nvSpPr>
        <p:spPr/>
        <p:txBody>
          <a:bodyPr/>
          <a:lstStyle/>
          <a:p>
            <a:fld id="{55299EFE-7CC5-C24D-9357-BB4DEE30A967}" type="slidenum">
              <a:rPr lang="en-US" smtClean="0"/>
              <a:t>‹#›</a:t>
            </a:fld>
            <a:endParaRPr lang="en-US"/>
          </a:p>
        </p:txBody>
      </p:sp>
      <p:sp>
        <p:nvSpPr>
          <p:cNvPr id="11" name="Title 10">
            <a:extLst>
              <a:ext uri="{FF2B5EF4-FFF2-40B4-BE49-F238E27FC236}">
                <a16:creationId xmlns:a16="http://schemas.microsoft.com/office/drawing/2014/main" id="{32169F85-01F1-9464-F6C4-103428985CDD}"/>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B840E694-434D-3EFF-F834-68970C436677}"/>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spTree>
    <p:extLst>
      <p:ext uri="{BB962C8B-B14F-4D97-AF65-F5344CB8AC3E}">
        <p14:creationId xmlns:p14="http://schemas.microsoft.com/office/powerpoint/2010/main" val="244050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a:t>Click to edit Master title style</a:t>
            </a:r>
          </a:p>
        </p:txBody>
      </p:sp>
      <p:sp>
        <p:nvSpPr>
          <p:cNvPr id="3" name="Content Placeholder 2"/>
          <p:cNvSpPr>
            <a:spLocks noGrp="1"/>
          </p:cNvSpPr>
          <p:nvPr>
            <p:ph idx="1"/>
          </p:nvPr>
        </p:nvSpPr>
        <p:spPr/>
        <p:txBody>
          <a:bodyPr/>
          <a:lstStyle>
            <a:lvl1pPr marL="342891" indent="-342891">
              <a:buFont typeface="Arial" panose="020B0604020202020204" pitchFamily="34" charset="0"/>
              <a:buChar char="•"/>
              <a:defRPr sz="2800"/>
            </a:lvl1pPr>
            <a:lvl2pPr marL="800080" indent="-342891">
              <a:buFont typeface="Courier New" panose="02070309020205020404" pitchFamily="49" charset="0"/>
              <a:buChar char="o"/>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152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67BBA426-D5EE-3547-8D69-697D52083A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4" name="Freeform 33">
            <a:extLst>
              <a:ext uri="{FF2B5EF4-FFF2-40B4-BE49-F238E27FC236}">
                <a16:creationId xmlns:a16="http://schemas.microsoft.com/office/drawing/2014/main" id="{A8209755-2A7F-AF42-99E4-9703C6948566}"/>
              </a:ext>
            </a:extLst>
          </p:cNvPr>
          <p:cNvSpPr/>
          <p:nvPr userDrawn="1"/>
        </p:nvSpPr>
        <p:spPr>
          <a:xfrm>
            <a:off x="-2" y="2416630"/>
            <a:ext cx="12192000" cy="4440516"/>
          </a:xfrm>
          <a:custGeom>
            <a:avLst/>
            <a:gdLst>
              <a:gd name="connsiteX0" fmla="*/ 5293898 w 12192000"/>
              <a:gd name="connsiteY0" fmla="*/ 0 h 3551437"/>
              <a:gd name="connsiteX1" fmla="*/ 11673060 w 12192000"/>
              <a:gd name="connsiteY1" fmla="*/ 327037 h 3551437"/>
              <a:gd name="connsiteX2" fmla="*/ 12192000 w 12192000"/>
              <a:gd name="connsiteY2" fmla="*/ 384806 h 3551437"/>
              <a:gd name="connsiteX3" fmla="*/ 12192000 w 12192000"/>
              <a:gd name="connsiteY3" fmla="*/ 3551437 h 3551437"/>
              <a:gd name="connsiteX4" fmla="*/ 0 w 12192000"/>
              <a:gd name="connsiteY4" fmla="*/ 3551437 h 3551437"/>
              <a:gd name="connsiteX5" fmla="*/ 0 w 12192000"/>
              <a:gd name="connsiteY5" fmla="*/ 225470 h 3551437"/>
              <a:gd name="connsiteX6" fmla="*/ 704092 w 12192000"/>
              <a:gd name="connsiteY6" fmla="*/ 168226 h 3551437"/>
              <a:gd name="connsiteX7" fmla="*/ 5293898 w 12192000"/>
              <a:gd name="connsiteY7" fmla="*/ 0 h 355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551437">
                <a:moveTo>
                  <a:pt x="5293898" y="0"/>
                </a:moveTo>
                <a:cubicBezTo>
                  <a:pt x="7470760" y="0"/>
                  <a:pt x="9602540" y="112146"/>
                  <a:pt x="11673060" y="327037"/>
                </a:cubicBezTo>
                <a:lnTo>
                  <a:pt x="12192000" y="384806"/>
                </a:lnTo>
                <a:lnTo>
                  <a:pt x="12192000" y="3551437"/>
                </a:lnTo>
                <a:lnTo>
                  <a:pt x="0" y="3551437"/>
                </a:lnTo>
                <a:lnTo>
                  <a:pt x="0" y="225470"/>
                </a:lnTo>
                <a:lnTo>
                  <a:pt x="704092" y="168226"/>
                </a:lnTo>
                <a:cubicBezTo>
                  <a:pt x="2207095" y="57217"/>
                  <a:pt x="3738996" y="0"/>
                  <a:pt x="529389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picture containing text&#10;&#10;Description automatically generated">
            <a:extLst>
              <a:ext uri="{FF2B5EF4-FFF2-40B4-BE49-F238E27FC236}">
                <a16:creationId xmlns:a16="http://schemas.microsoft.com/office/drawing/2014/main" id="{D3DE7E6C-3507-5E48-BFEF-15855F8070A7}"/>
              </a:ext>
            </a:extLst>
          </p:cNvPr>
          <p:cNvPicPr>
            <a:picLocks noChangeAspect="1"/>
          </p:cNvPicPr>
          <p:nvPr userDrawn="1"/>
        </p:nvPicPr>
        <p:blipFill>
          <a:blip r:embed="rId3"/>
          <a:stretch>
            <a:fillRect/>
          </a:stretch>
        </p:blipFill>
        <p:spPr>
          <a:xfrm>
            <a:off x="-1" y="-811873"/>
            <a:ext cx="12191999" cy="3985846"/>
          </a:xfrm>
          <a:prstGeom prst="rect">
            <a:avLst/>
          </a:prstGeom>
        </p:spPr>
      </p:pic>
      <p:sp>
        <p:nvSpPr>
          <p:cNvPr id="2" name="Title 1">
            <a:extLst>
              <a:ext uri="{FF2B5EF4-FFF2-40B4-BE49-F238E27FC236}">
                <a16:creationId xmlns:a16="http://schemas.microsoft.com/office/drawing/2014/main" id="{1E4F3A99-9055-7048-8479-3170098FE4BF}"/>
              </a:ext>
            </a:extLst>
          </p:cNvPr>
          <p:cNvSpPr>
            <a:spLocks noGrp="1"/>
          </p:cNvSpPr>
          <p:nvPr>
            <p:ph type="ctrTitle"/>
          </p:nvPr>
        </p:nvSpPr>
        <p:spPr>
          <a:xfrm>
            <a:off x="838200" y="3266029"/>
            <a:ext cx="10515600" cy="1513613"/>
          </a:xfrm>
        </p:spPr>
        <p:txBody>
          <a:bodyPr anchor="b">
            <a:normAutofit/>
          </a:bodyPr>
          <a:lstStyle>
            <a:lvl1pPr algn="l">
              <a:defRPr sz="4000">
                <a:solidFill>
                  <a:srgbClr val="324360"/>
                </a:solidFill>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EF34CE9-8E91-464B-858B-4DE7A74B89FB}"/>
              </a:ext>
            </a:extLst>
          </p:cNvPr>
          <p:cNvSpPr>
            <a:spLocks noGrp="1"/>
          </p:cNvSpPr>
          <p:nvPr>
            <p:ph type="subTitle" idx="1"/>
          </p:nvPr>
        </p:nvSpPr>
        <p:spPr>
          <a:xfrm>
            <a:off x="838199" y="4869140"/>
            <a:ext cx="10515599" cy="1253328"/>
          </a:xfrm>
        </p:spPr>
        <p:txBody>
          <a:bodyPr/>
          <a:lstStyle>
            <a:lvl1pPr marL="0" indent="0" algn="l">
              <a:buNone/>
              <a:defRPr sz="2400">
                <a:solidFill>
                  <a:srgbClr val="62508C"/>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C0B8A5B-A65F-4D40-9999-DA9CF55F50F4}"/>
              </a:ext>
            </a:extLst>
          </p:cNvPr>
          <p:cNvSpPr>
            <a:spLocks noGrp="1"/>
          </p:cNvSpPr>
          <p:nvPr>
            <p:ph type="dt" sz="half" idx="10"/>
          </p:nvPr>
        </p:nvSpPr>
        <p:spPr/>
        <p:txBody>
          <a:bodyPr/>
          <a:lstStyle/>
          <a:p>
            <a:fld id="{F7685625-AB50-9F47-94EF-B543DB866896}" type="datetimeFigureOut">
              <a:rPr lang="en-US" smtClean="0"/>
              <a:t>6/8/23</a:t>
            </a:fld>
            <a:endParaRPr lang="en-US"/>
          </a:p>
        </p:txBody>
      </p:sp>
      <p:sp>
        <p:nvSpPr>
          <p:cNvPr id="6" name="Slide Number Placeholder 5">
            <a:extLst>
              <a:ext uri="{FF2B5EF4-FFF2-40B4-BE49-F238E27FC236}">
                <a16:creationId xmlns:a16="http://schemas.microsoft.com/office/drawing/2014/main" id="{4B47FFC2-BED9-E74B-8119-181096AE41D1}"/>
              </a:ext>
            </a:extLst>
          </p:cNvPr>
          <p:cNvSpPr>
            <a:spLocks noGrp="1"/>
          </p:cNvSpPr>
          <p:nvPr>
            <p:ph type="sldNum" sz="quarter" idx="12"/>
          </p:nvPr>
        </p:nvSpPr>
        <p:spPr/>
        <p:txBody>
          <a:bodyPr/>
          <a:lstStyle/>
          <a:p>
            <a:fld id="{55299EFE-7CC5-C24D-9357-BB4DEE30A967}" type="slidenum">
              <a:rPr lang="en-US" smtClean="0"/>
              <a:t>‹#›</a:t>
            </a:fld>
            <a:endParaRPr lang="en-US"/>
          </a:p>
        </p:txBody>
      </p:sp>
      <p:sp>
        <p:nvSpPr>
          <p:cNvPr id="9" name="TextBox 8">
            <a:extLst>
              <a:ext uri="{FF2B5EF4-FFF2-40B4-BE49-F238E27FC236}">
                <a16:creationId xmlns:a16="http://schemas.microsoft.com/office/drawing/2014/main" id="{CA45B9B3-60A8-5841-9FD0-5F1D0AAED84F}"/>
              </a:ext>
            </a:extLst>
          </p:cNvPr>
          <p:cNvSpPr txBox="1"/>
          <p:nvPr userDrawn="1"/>
        </p:nvSpPr>
        <p:spPr>
          <a:xfrm>
            <a:off x="10793896" y="4572000"/>
            <a:ext cx="184731" cy="369332"/>
          </a:xfrm>
          <a:prstGeom prst="rect">
            <a:avLst/>
          </a:prstGeom>
          <a:noFill/>
        </p:spPr>
        <p:txBody>
          <a:bodyPr wrap="none" rtlCol="0">
            <a:spAutoFit/>
          </a:bodyPr>
          <a:lstStyle/>
          <a:p>
            <a:endParaRPr lang="en-US"/>
          </a:p>
        </p:txBody>
      </p:sp>
      <p:sp>
        <p:nvSpPr>
          <p:cNvPr id="36" name="Footer Placeholder 4">
            <a:extLst>
              <a:ext uri="{FF2B5EF4-FFF2-40B4-BE49-F238E27FC236}">
                <a16:creationId xmlns:a16="http://schemas.microsoft.com/office/drawing/2014/main" id="{FB8AF311-A772-BB46-8ED7-02E6219B9E95}"/>
              </a:ext>
            </a:extLst>
          </p:cNvPr>
          <p:cNvSpPr>
            <a:spLocks noGrp="1"/>
          </p:cNvSpPr>
          <p:nvPr>
            <p:ph type="ftr" sz="quarter" idx="11"/>
          </p:nvPr>
        </p:nvSpPr>
        <p:spPr>
          <a:xfrm>
            <a:off x="4038600" y="6415725"/>
            <a:ext cx="4114800" cy="365125"/>
          </a:xfrm>
        </p:spPr>
        <p:txBody>
          <a:bodyPr/>
          <a:lstStyle>
            <a:lvl1pPr>
              <a:defRPr b="1">
                <a:solidFill>
                  <a:schemeClr val="bg2">
                    <a:lumMod val="75000"/>
                  </a:schemeClr>
                </a:solidFill>
                <a:latin typeface="Arial" panose="020B0604020202020204" pitchFamily="34" charset="0"/>
              </a:defRPr>
            </a:lvl1pPr>
          </a:lstStyle>
          <a:p>
            <a:r>
              <a:rPr lang="en-US" dirty="0"/>
              <a:t>diversity.nih.gov</a:t>
            </a:r>
          </a:p>
        </p:txBody>
      </p:sp>
      <p:sp>
        <p:nvSpPr>
          <p:cNvPr id="13" name="Rectangle 12">
            <a:extLst>
              <a:ext uri="{FF2B5EF4-FFF2-40B4-BE49-F238E27FC236}">
                <a16:creationId xmlns:a16="http://schemas.microsoft.com/office/drawing/2014/main" id="{5488D7A2-166B-AD40-B6EB-37B413D4FC49}"/>
              </a:ext>
            </a:extLst>
          </p:cNvPr>
          <p:cNvSpPr/>
          <p:nvPr userDrawn="1"/>
        </p:nvSpPr>
        <p:spPr>
          <a:xfrm>
            <a:off x="1" y="6253596"/>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3049B1B-9B22-2847-9EB5-97CF03E2B4C6}"/>
              </a:ext>
            </a:extLst>
          </p:cNvPr>
          <p:cNvPicPr>
            <a:picLocks noChangeAspect="1"/>
          </p:cNvPicPr>
          <p:nvPr userDrawn="1"/>
        </p:nvPicPr>
        <p:blipFill>
          <a:blip r:embed="rId4"/>
          <a:stretch>
            <a:fillRect/>
          </a:stretch>
        </p:blipFill>
        <p:spPr>
          <a:xfrm flipV="1">
            <a:off x="1" y="6240058"/>
            <a:ext cx="12191999" cy="101431"/>
          </a:xfrm>
          <a:prstGeom prst="rect">
            <a:avLst/>
          </a:prstGeom>
        </p:spPr>
      </p:pic>
      <p:pic>
        <p:nvPicPr>
          <p:cNvPr id="16" name="Picture 15" descr="Text&#10;&#10;NIH Office of the Director, Chief Officer for Scientific Workforce Diversity Logo">
            <a:extLst>
              <a:ext uri="{FF2B5EF4-FFF2-40B4-BE49-F238E27FC236}">
                <a16:creationId xmlns:a16="http://schemas.microsoft.com/office/drawing/2014/main" id="{A4BCA3B6-1645-5649-AFB2-33FB352AD63A}"/>
              </a:ext>
            </a:extLst>
          </p:cNvPr>
          <p:cNvPicPr>
            <a:picLocks noChangeAspect="1"/>
          </p:cNvPicPr>
          <p:nvPr userDrawn="1"/>
        </p:nvPicPr>
        <p:blipFill>
          <a:blip r:embed="rId5"/>
          <a:stretch>
            <a:fillRect/>
          </a:stretch>
        </p:blipFill>
        <p:spPr>
          <a:xfrm>
            <a:off x="1" y="6275465"/>
            <a:ext cx="2300431" cy="722067"/>
          </a:xfrm>
          <a:prstGeom prst="rect">
            <a:avLst/>
          </a:prstGeom>
        </p:spPr>
      </p:pic>
      <p:sp>
        <p:nvSpPr>
          <p:cNvPr id="17" name="Footer Placeholder 4">
            <a:extLst>
              <a:ext uri="{FF2B5EF4-FFF2-40B4-BE49-F238E27FC236}">
                <a16:creationId xmlns:a16="http://schemas.microsoft.com/office/drawing/2014/main" id="{E815ADBB-7B3F-C54B-B81A-F43F13FB6A14}"/>
              </a:ext>
            </a:extLst>
          </p:cNvPr>
          <p:cNvSpPr txBox="1">
            <a:spLocks/>
          </p:cNvSpPr>
          <p:nvPr userDrawn="1"/>
        </p:nvSpPr>
        <p:spPr>
          <a:xfrm>
            <a:off x="4038601" y="640086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sp>
        <p:nvSpPr>
          <p:cNvPr id="19" name="Slide Number Placeholder 5">
            <a:extLst>
              <a:ext uri="{FF2B5EF4-FFF2-40B4-BE49-F238E27FC236}">
                <a16:creationId xmlns:a16="http://schemas.microsoft.com/office/drawing/2014/main" id="{0506763D-2998-7940-A5EB-1B40CF51ADA4}"/>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Tree>
    <p:extLst>
      <p:ext uri="{BB962C8B-B14F-4D97-AF65-F5344CB8AC3E}">
        <p14:creationId xmlns:p14="http://schemas.microsoft.com/office/powerpoint/2010/main" val="545209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D1B1F872-2818-2842-9946-14EB2BB38F39}"/>
              </a:ext>
            </a:extLst>
          </p:cNvPr>
          <p:cNvPicPr>
            <a:picLocks noChangeAspect="1"/>
          </p:cNvPicPr>
          <p:nvPr userDrawn="1"/>
        </p:nvPicPr>
        <p:blipFill>
          <a:blip r:embed="rId2"/>
          <a:stretch>
            <a:fillRect/>
          </a:stretch>
        </p:blipFill>
        <p:spPr>
          <a:xfrm>
            <a:off x="-924143" y="2494445"/>
            <a:ext cx="13839465" cy="4524441"/>
          </a:xfrm>
          <a:prstGeom prst="rect">
            <a:avLst/>
          </a:prstGeom>
        </p:spPr>
      </p:pic>
      <p:sp>
        <p:nvSpPr>
          <p:cNvPr id="2" name="Title 1">
            <a:extLst>
              <a:ext uri="{FF2B5EF4-FFF2-40B4-BE49-F238E27FC236}">
                <a16:creationId xmlns:a16="http://schemas.microsoft.com/office/drawing/2014/main" id="{1E4F3A99-9055-7048-8479-3170098FE4BF}"/>
              </a:ext>
            </a:extLst>
          </p:cNvPr>
          <p:cNvSpPr>
            <a:spLocks noGrp="1"/>
          </p:cNvSpPr>
          <p:nvPr>
            <p:ph type="ctrTitle"/>
          </p:nvPr>
        </p:nvSpPr>
        <p:spPr>
          <a:xfrm>
            <a:off x="838200" y="1594072"/>
            <a:ext cx="10515600" cy="1513613"/>
          </a:xfrm>
        </p:spPr>
        <p:txBody>
          <a:bodyPr anchor="b">
            <a:normAutofit/>
          </a:bodyPr>
          <a:lstStyle>
            <a:lvl1pPr algn="ctr">
              <a:defRPr sz="5400" b="1">
                <a:solidFill>
                  <a:srgbClr val="324360"/>
                </a:solidFill>
                <a:latin typeface="Arial" panose="020B0604020202020204" pitchFamily="34" charset="0"/>
              </a:defRPr>
            </a:lvl1pPr>
          </a:lstStyle>
          <a:p>
            <a:endParaRPr lang="en-US" dirty="0"/>
          </a:p>
        </p:txBody>
      </p:sp>
      <p:sp>
        <p:nvSpPr>
          <p:cNvPr id="9" name="TextBox 8">
            <a:extLst>
              <a:ext uri="{FF2B5EF4-FFF2-40B4-BE49-F238E27FC236}">
                <a16:creationId xmlns:a16="http://schemas.microsoft.com/office/drawing/2014/main" id="{CA45B9B3-60A8-5841-9FD0-5F1D0AAED84F}"/>
              </a:ext>
            </a:extLst>
          </p:cNvPr>
          <p:cNvSpPr txBox="1"/>
          <p:nvPr userDrawn="1"/>
        </p:nvSpPr>
        <p:spPr>
          <a:xfrm>
            <a:off x="10793896" y="4572000"/>
            <a:ext cx="184731" cy="369332"/>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A0EAA0DD-9D21-754E-BB0D-B64BE17D96B5}"/>
              </a:ext>
            </a:extLst>
          </p:cNvPr>
          <p:cNvPicPr>
            <a:picLocks noChangeAspect="1"/>
          </p:cNvPicPr>
          <p:nvPr userDrawn="1"/>
        </p:nvPicPr>
        <p:blipFill>
          <a:blip r:embed="rId3"/>
          <a:stretch>
            <a:fillRect/>
          </a:stretch>
        </p:blipFill>
        <p:spPr>
          <a:xfrm flipV="1">
            <a:off x="0" y="6755714"/>
            <a:ext cx="12192000" cy="101431"/>
          </a:xfrm>
          <a:prstGeom prst="rect">
            <a:avLst/>
          </a:prstGeom>
        </p:spPr>
      </p:pic>
      <p:sp>
        <p:nvSpPr>
          <p:cNvPr id="13" name="Date Placeholder 3">
            <a:extLst>
              <a:ext uri="{FF2B5EF4-FFF2-40B4-BE49-F238E27FC236}">
                <a16:creationId xmlns:a16="http://schemas.microsoft.com/office/drawing/2014/main" id="{E0C9A969-DD19-0941-9B51-DE844995C74C}"/>
              </a:ext>
            </a:extLst>
          </p:cNvPr>
          <p:cNvSpPr>
            <a:spLocks noGrp="1"/>
          </p:cNvSpPr>
          <p:nvPr>
            <p:ph type="dt" sz="half" idx="10"/>
          </p:nvPr>
        </p:nvSpPr>
        <p:spPr>
          <a:xfrm>
            <a:off x="838200" y="6356350"/>
            <a:ext cx="2743200" cy="365125"/>
          </a:xfrm>
        </p:spPr>
        <p:txBody>
          <a:bodyPr/>
          <a:lstStyle/>
          <a:p>
            <a:fld id="{F7685625-AB50-9F47-94EF-B543DB866896}" type="datetimeFigureOut">
              <a:rPr lang="en-US" smtClean="0"/>
              <a:t>6/8/23</a:t>
            </a:fld>
            <a:endParaRPr lang="en-US"/>
          </a:p>
        </p:txBody>
      </p:sp>
      <p:sp>
        <p:nvSpPr>
          <p:cNvPr id="16" name="Slide Number Placeholder 5">
            <a:extLst>
              <a:ext uri="{FF2B5EF4-FFF2-40B4-BE49-F238E27FC236}">
                <a16:creationId xmlns:a16="http://schemas.microsoft.com/office/drawing/2014/main" id="{F26256D9-7FFC-604F-A561-6620067D24D7}"/>
              </a:ext>
            </a:extLst>
          </p:cNvPr>
          <p:cNvSpPr>
            <a:spLocks noGrp="1"/>
          </p:cNvSpPr>
          <p:nvPr>
            <p:ph type="sldNum" sz="quarter" idx="12"/>
          </p:nvPr>
        </p:nvSpPr>
        <p:spPr>
          <a:xfrm>
            <a:off x="8610600" y="6356350"/>
            <a:ext cx="2743200" cy="365125"/>
          </a:xfrm>
        </p:spPr>
        <p:txBody>
          <a:bodyPr/>
          <a:lstStyle/>
          <a:p>
            <a:fld id="{55299EFE-7CC5-C24D-9357-BB4DEE30A967}" type="slidenum">
              <a:rPr lang="en-US" smtClean="0"/>
              <a:t>‹#›</a:t>
            </a:fld>
            <a:endParaRPr lang="en-US"/>
          </a:p>
        </p:txBody>
      </p:sp>
      <p:sp>
        <p:nvSpPr>
          <p:cNvPr id="17" name="Footer Placeholder 4">
            <a:extLst>
              <a:ext uri="{FF2B5EF4-FFF2-40B4-BE49-F238E27FC236}">
                <a16:creationId xmlns:a16="http://schemas.microsoft.com/office/drawing/2014/main" id="{D748CF21-3EE2-3343-9E58-2484A0D5CE02}"/>
              </a:ext>
            </a:extLst>
          </p:cNvPr>
          <p:cNvSpPr>
            <a:spLocks noGrp="1"/>
          </p:cNvSpPr>
          <p:nvPr>
            <p:ph type="ftr" sz="quarter" idx="11"/>
          </p:nvPr>
        </p:nvSpPr>
        <p:spPr>
          <a:xfrm>
            <a:off x="4038600" y="6415725"/>
            <a:ext cx="4114800" cy="365125"/>
          </a:xfrm>
        </p:spPr>
        <p:txBody>
          <a:bodyPr/>
          <a:lstStyle>
            <a:lvl1pPr>
              <a:defRPr b="1">
                <a:solidFill>
                  <a:schemeClr val="bg2">
                    <a:lumMod val="75000"/>
                  </a:schemeClr>
                </a:solidFill>
                <a:latin typeface="Arial" panose="020B0604020202020204" pitchFamily="34" charset="0"/>
              </a:defRPr>
            </a:lvl1pPr>
          </a:lstStyle>
          <a:p>
            <a:r>
              <a:rPr lang="en-US" dirty="0"/>
              <a:t>diversity.nih.gov</a:t>
            </a:r>
          </a:p>
        </p:txBody>
      </p:sp>
      <p:sp>
        <p:nvSpPr>
          <p:cNvPr id="18" name="Rectangle 17">
            <a:extLst>
              <a:ext uri="{FF2B5EF4-FFF2-40B4-BE49-F238E27FC236}">
                <a16:creationId xmlns:a16="http://schemas.microsoft.com/office/drawing/2014/main" id="{692DC909-803B-C447-87C3-22E58EB06F4A}"/>
              </a:ext>
            </a:extLst>
          </p:cNvPr>
          <p:cNvSpPr/>
          <p:nvPr userDrawn="1"/>
        </p:nvSpPr>
        <p:spPr>
          <a:xfrm>
            <a:off x="1" y="6253596"/>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99744B0-D3E5-C540-90FA-8299BEABAF7A}"/>
              </a:ext>
            </a:extLst>
          </p:cNvPr>
          <p:cNvPicPr>
            <a:picLocks noChangeAspect="1"/>
          </p:cNvPicPr>
          <p:nvPr userDrawn="1"/>
        </p:nvPicPr>
        <p:blipFill>
          <a:blip r:embed="rId3"/>
          <a:stretch>
            <a:fillRect/>
          </a:stretch>
        </p:blipFill>
        <p:spPr>
          <a:xfrm flipV="1">
            <a:off x="1" y="6240058"/>
            <a:ext cx="12191999" cy="101431"/>
          </a:xfrm>
          <a:prstGeom prst="rect">
            <a:avLst/>
          </a:prstGeom>
        </p:spPr>
      </p:pic>
      <p:pic>
        <p:nvPicPr>
          <p:cNvPr id="20" name="Picture 19" descr="Text&#10;&#10;NIH Office of the Director, Chief Officer for Scientific Workforce Diversity Logo">
            <a:extLst>
              <a:ext uri="{FF2B5EF4-FFF2-40B4-BE49-F238E27FC236}">
                <a16:creationId xmlns:a16="http://schemas.microsoft.com/office/drawing/2014/main" id="{9D53011B-6202-4145-A9CD-C255D15F5475}"/>
              </a:ext>
            </a:extLst>
          </p:cNvPr>
          <p:cNvPicPr>
            <a:picLocks noChangeAspect="1"/>
          </p:cNvPicPr>
          <p:nvPr userDrawn="1"/>
        </p:nvPicPr>
        <p:blipFill>
          <a:blip r:embed="rId4"/>
          <a:stretch>
            <a:fillRect/>
          </a:stretch>
        </p:blipFill>
        <p:spPr>
          <a:xfrm>
            <a:off x="1" y="6275465"/>
            <a:ext cx="2300431" cy="722067"/>
          </a:xfrm>
          <a:prstGeom prst="rect">
            <a:avLst/>
          </a:prstGeom>
        </p:spPr>
      </p:pic>
      <p:sp>
        <p:nvSpPr>
          <p:cNvPr id="21" name="Footer Placeholder 4">
            <a:extLst>
              <a:ext uri="{FF2B5EF4-FFF2-40B4-BE49-F238E27FC236}">
                <a16:creationId xmlns:a16="http://schemas.microsoft.com/office/drawing/2014/main" id="{407B5331-A649-9549-90BA-3DDD2378A39F}"/>
              </a:ext>
            </a:extLst>
          </p:cNvPr>
          <p:cNvSpPr txBox="1">
            <a:spLocks/>
          </p:cNvSpPr>
          <p:nvPr userDrawn="1"/>
        </p:nvSpPr>
        <p:spPr>
          <a:xfrm>
            <a:off x="4038601" y="640086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sp>
        <p:nvSpPr>
          <p:cNvPr id="22" name="Slide Number Placeholder 5">
            <a:extLst>
              <a:ext uri="{FF2B5EF4-FFF2-40B4-BE49-F238E27FC236}">
                <a16:creationId xmlns:a16="http://schemas.microsoft.com/office/drawing/2014/main" id="{24BB90F4-F667-494E-A8C2-0A9E535BBE61}"/>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Tree>
    <p:extLst>
      <p:ext uri="{BB962C8B-B14F-4D97-AF65-F5344CB8AC3E}">
        <p14:creationId xmlns:p14="http://schemas.microsoft.com/office/powerpoint/2010/main" val="2579572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29DCF9-34EB-B447-ACEE-596168F22C63}"/>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B8DD5-11BC-D046-A68C-94CA8B755E40}"/>
              </a:ext>
            </a:extLst>
          </p:cNvPr>
          <p:cNvPicPr>
            <a:picLocks noChangeAspect="1"/>
          </p:cNvPicPr>
          <p:nvPr userDrawn="1"/>
        </p:nvPicPr>
        <p:blipFill>
          <a:blip r:embed="rId2"/>
          <a:stretch>
            <a:fillRect/>
          </a:stretch>
        </p:blipFill>
        <p:spPr>
          <a:xfrm flipV="1">
            <a:off x="0" y="6254915"/>
            <a:ext cx="12191999" cy="101431"/>
          </a:xfrm>
          <a:prstGeom prst="rect">
            <a:avLst/>
          </a:prstGeom>
        </p:spPr>
      </p:pic>
      <p:sp>
        <p:nvSpPr>
          <p:cNvPr id="2" name="Title 1">
            <a:extLst>
              <a:ext uri="{FF2B5EF4-FFF2-40B4-BE49-F238E27FC236}">
                <a16:creationId xmlns:a16="http://schemas.microsoft.com/office/drawing/2014/main" id="{2C6AC387-1FFC-AF48-B73B-4446D0749E2F}"/>
              </a:ext>
            </a:extLst>
          </p:cNvPr>
          <p:cNvSpPr>
            <a:spLocks noGrp="1"/>
          </p:cNvSpPr>
          <p:nvPr>
            <p:ph type="title"/>
          </p:nvPr>
        </p:nvSpPr>
        <p:spPr>
          <a:xfrm>
            <a:off x="838200" y="265735"/>
            <a:ext cx="3733800" cy="1095375"/>
          </a:xfrm>
        </p:spPr>
        <p:txBody>
          <a:bodyPr anchor="b" anchorCtr="0">
            <a:normAutofit/>
          </a:bodyPr>
          <a:lstStyle>
            <a:lvl1pPr>
              <a:defRPr sz="2600" b="0" i="0">
                <a:solidFill>
                  <a:srgbClr val="324360"/>
                </a:solidFill>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330638E-B818-614A-B5C2-079DFD55563E}"/>
              </a:ext>
            </a:extLst>
          </p:cNvPr>
          <p:cNvSpPr>
            <a:spLocks noGrp="1"/>
          </p:cNvSpPr>
          <p:nvPr>
            <p:ph idx="1"/>
          </p:nvPr>
        </p:nvSpPr>
        <p:spPr>
          <a:xfrm>
            <a:off x="838200" y="1548397"/>
            <a:ext cx="3733800" cy="4628566"/>
          </a:xfrm>
        </p:spPr>
        <p:txBody>
          <a:bodyPr/>
          <a:lstStyle>
            <a:lvl1pPr>
              <a:lnSpc>
                <a:spcPct val="150000"/>
              </a:lnSpc>
              <a:defRPr sz="1600" b="0" i="0">
                <a:latin typeface="Arial" panose="020B0604020202020204" pitchFamily="34" charset="0"/>
              </a:defRPr>
            </a:lvl1pPr>
            <a:lvl2pPr>
              <a:lnSpc>
                <a:spcPct val="150000"/>
              </a:lnSpc>
              <a:defRPr sz="1600" b="0" i="0">
                <a:latin typeface="Arial" panose="020B0604020202020204" pitchFamily="34" charset="0"/>
              </a:defRPr>
            </a:lvl2pPr>
            <a:lvl3pPr>
              <a:lnSpc>
                <a:spcPct val="150000"/>
              </a:lnSpc>
              <a:defRPr sz="1400" b="0" i="0">
                <a:latin typeface="Arial" panose="020B0604020202020204" pitchFamily="34" charset="0"/>
              </a:defRPr>
            </a:lvl3pPr>
            <a:lvl4pPr>
              <a:lnSpc>
                <a:spcPct val="150000"/>
              </a:lnSpc>
              <a:defRPr sz="1200" b="0" i="0">
                <a:latin typeface="Arial" panose="020B0604020202020204" pitchFamily="34" charset="0"/>
              </a:defRPr>
            </a:lvl4pPr>
            <a:lvl5pPr>
              <a:lnSpc>
                <a:spcPct val="150000"/>
              </a:lnSpc>
              <a:defRPr sz="12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564B86-49C5-6B4D-98D1-36AA175161D0}"/>
              </a:ext>
            </a:extLst>
          </p:cNvPr>
          <p:cNvSpPr>
            <a:spLocks noGrp="1"/>
          </p:cNvSpPr>
          <p:nvPr>
            <p:ph type="dt" sz="half" idx="10"/>
          </p:nvPr>
        </p:nvSpPr>
        <p:spPr>
          <a:xfrm>
            <a:off x="838200" y="6356350"/>
            <a:ext cx="1555044" cy="365125"/>
          </a:xfrm>
        </p:spPr>
        <p:txBody>
          <a:bodyPr/>
          <a:lstStyle>
            <a:lvl1pPr>
              <a:defRPr>
                <a:solidFill>
                  <a:schemeClr val="bg1"/>
                </a:solidFill>
              </a:defRPr>
            </a:lvl1pPr>
          </a:lstStyle>
          <a:p>
            <a:fld id="{F7685625-AB50-9F47-94EF-B543DB866896}" type="datetimeFigureOut">
              <a:rPr lang="en-US" smtClean="0"/>
              <a:pPr/>
              <a:t>6/8/23</a:t>
            </a:fld>
            <a:endParaRPr lang="en-US"/>
          </a:p>
        </p:txBody>
      </p:sp>
      <p:cxnSp>
        <p:nvCxnSpPr>
          <p:cNvPr id="14" name="Straight Connector 13">
            <a:extLst>
              <a:ext uri="{FF2B5EF4-FFF2-40B4-BE49-F238E27FC236}">
                <a16:creationId xmlns:a16="http://schemas.microsoft.com/office/drawing/2014/main" id="{6DCEF704-3389-9144-88F6-0E77970CB4F0}"/>
              </a:ext>
            </a:extLst>
          </p:cNvPr>
          <p:cNvCxnSpPr>
            <a:cxnSpLocks/>
          </p:cNvCxnSpPr>
          <p:nvPr userDrawn="1"/>
        </p:nvCxnSpPr>
        <p:spPr>
          <a:xfrm>
            <a:off x="0" y="1460500"/>
            <a:ext cx="4572000" cy="0"/>
          </a:xfrm>
          <a:prstGeom prst="line">
            <a:avLst/>
          </a:prstGeom>
          <a:ln w="57150">
            <a:solidFill>
              <a:srgbClr val="62508C"/>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614CF4D8-95E2-514E-A8E2-71B3B843180A}"/>
              </a:ext>
            </a:extLst>
          </p:cNvPr>
          <p:cNvSpPr>
            <a:spLocks noGrp="1"/>
          </p:cNvSpPr>
          <p:nvPr>
            <p:ph type="pic" idx="13"/>
          </p:nvPr>
        </p:nvSpPr>
        <p:spPr>
          <a:xfrm>
            <a:off x="5183188" y="987425"/>
            <a:ext cx="6172200" cy="4811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itle 1">
            <a:extLst>
              <a:ext uri="{FF2B5EF4-FFF2-40B4-BE49-F238E27FC236}">
                <a16:creationId xmlns:a16="http://schemas.microsoft.com/office/drawing/2014/main" id="{95212488-3A4D-1E4C-803B-886BCEBAC4C1}"/>
              </a:ext>
            </a:extLst>
          </p:cNvPr>
          <p:cNvSpPr txBox="1">
            <a:spLocks/>
          </p:cNvSpPr>
          <p:nvPr userDrawn="1"/>
        </p:nvSpPr>
        <p:spPr>
          <a:xfrm>
            <a:off x="5183188" y="5882933"/>
            <a:ext cx="6170612" cy="229950"/>
          </a:xfrm>
          <a:prstGeom prst="rect">
            <a:avLst/>
          </a:prstGeom>
        </p:spPr>
        <p:txBody>
          <a:bodyPr vert="horz" lIns="91440" tIns="45720" rIns="91440" bIns="45720" rtlCol="0" anchor="b" anchorCtr="0">
            <a:normAutofit fontScale="47500" lnSpcReduction="20000"/>
          </a:bodyPr>
          <a:lstStyle>
            <a:lvl1pPr algn="l" defTabSz="914400" rtl="0" eaLnBrk="1" latinLnBrk="0" hangingPunct="1">
              <a:lnSpc>
                <a:spcPct val="90000"/>
              </a:lnSpc>
              <a:spcBef>
                <a:spcPct val="0"/>
              </a:spcBef>
              <a:buNone/>
              <a:defRPr sz="2600" b="0" i="0" kern="1200">
                <a:solidFill>
                  <a:srgbClr val="324360"/>
                </a:solidFill>
                <a:latin typeface="Helvetica" pitchFamily="2" charset="0"/>
                <a:ea typeface="+mj-ea"/>
                <a:cs typeface="+mj-cs"/>
              </a:defRPr>
            </a:lvl1pPr>
          </a:lstStyle>
          <a:p>
            <a:r>
              <a:rPr lang="en-US" dirty="0">
                <a:solidFill>
                  <a:srgbClr val="62508C"/>
                </a:solidFill>
                <a:latin typeface="Arial" panose="020B0604020202020204" pitchFamily="34" charset="0"/>
              </a:rPr>
              <a:t>Description goes here</a:t>
            </a:r>
          </a:p>
        </p:txBody>
      </p:sp>
      <p:pic>
        <p:nvPicPr>
          <p:cNvPr id="17" name="Picture 16" descr="Text&#10;&#10;NIH Office of the Director, Chief Officer for Scientific Workforce Diversity Logo">
            <a:extLst>
              <a:ext uri="{FF2B5EF4-FFF2-40B4-BE49-F238E27FC236}">
                <a16:creationId xmlns:a16="http://schemas.microsoft.com/office/drawing/2014/main" id="{D6F57DE7-2638-2648-9403-EE4E598AFB71}"/>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8" name="Footer Placeholder 4">
            <a:extLst>
              <a:ext uri="{FF2B5EF4-FFF2-40B4-BE49-F238E27FC236}">
                <a16:creationId xmlns:a16="http://schemas.microsoft.com/office/drawing/2014/main" id="{DCB07031-FE41-A34C-A2CC-2C284BD97CD6}"/>
              </a:ext>
            </a:extLst>
          </p:cNvPr>
          <p:cNvSpPr>
            <a:spLocks noGrp="1"/>
          </p:cNvSpPr>
          <p:nvPr>
            <p:ph type="ftr" sz="quarter" idx="11"/>
          </p:nvPr>
        </p:nvSpPr>
        <p:spPr>
          <a:xfrm>
            <a:off x="4038600" y="6415725"/>
            <a:ext cx="4114800" cy="365125"/>
          </a:xfrm>
        </p:spPr>
        <p:txBody>
          <a:bodyPr/>
          <a:lstStyle>
            <a:lvl1pPr>
              <a:defRPr b="1">
                <a:solidFill>
                  <a:schemeClr val="bg1"/>
                </a:solidFill>
                <a:latin typeface="Arial" panose="020B0604020202020204" pitchFamily="34" charset="0"/>
              </a:defRPr>
            </a:lvl1pPr>
          </a:lstStyle>
          <a:p>
            <a:r>
              <a:rPr lang="en-US" dirty="0"/>
              <a:t>diversity.nih.gov</a:t>
            </a:r>
          </a:p>
        </p:txBody>
      </p:sp>
      <p:sp>
        <p:nvSpPr>
          <p:cNvPr id="15" name="Slide Number Placeholder 5">
            <a:extLst>
              <a:ext uri="{FF2B5EF4-FFF2-40B4-BE49-F238E27FC236}">
                <a16:creationId xmlns:a16="http://schemas.microsoft.com/office/drawing/2014/main" id="{8EAFC9D5-81FF-8D4E-8E48-08BDDDC0A430}"/>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Tree>
    <p:extLst>
      <p:ext uri="{BB962C8B-B14F-4D97-AF65-F5344CB8AC3E}">
        <p14:creationId xmlns:p14="http://schemas.microsoft.com/office/powerpoint/2010/main" val="3306264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1A2DE8-0D6E-934A-8483-8D8B326F4D15}"/>
              </a:ext>
            </a:extLst>
          </p:cNvPr>
          <p:cNvSpPr/>
          <p:nvPr userDrawn="1"/>
        </p:nvSpPr>
        <p:spPr>
          <a:xfrm>
            <a:off x="0"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484C00-0928-604D-924F-763F0F4A430A}"/>
              </a:ext>
            </a:extLst>
          </p:cNvPr>
          <p:cNvPicPr>
            <a:picLocks noChangeAspect="1"/>
          </p:cNvPicPr>
          <p:nvPr userDrawn="1"/>
        </p:nvPicPr>
        <p:blipFill>
          <a:blip r:embed="rId2"/>
          <a:stretch>
            <a:fillRect/>
          </a:stretch>
        </p:blipFill>
        <p:spPr>
          <a:xfrm flipV="1">
            <a:off x="0" y="6254915"/>
            <a:ext cx="12191999" cy="101431"/>
          </a:xfrm>
          <a:prstGeom prst="rect">
            <a:avLst/>
          </a:prstGeom>
        </p:spPr>
      </p:pic>
      <p:pic>
        <p:nvPicPr>
          <p:cNvPr id="9" name="Picture 8" descr="Text&#10;&#10;NIH Office of the Director, Chief Officer for Scientific Workforce Diversity Logo">
            <a:extLst>
              <a:ext uri="{FF2B5EF4-FFF2-40B4-BE49-F238E27FC236}">
                <a16:creationId xmlns:a16="http://schemas.microsoft.com/office/drawing/2014/main" id="{0F726A2E-FE70-594E-982D-92C27CD0A181}"/>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8" name="Slide Number Placeholder 5">
            <a:extLst>
              <a:ext uri="{FF2B5EF4-FFF2-40B4-BE49-F238E27FC236}">
                <a16:creationId xmlns:a16="http://schemas.microsoft.com/office/drawing/2014/main" id="{FEFF8198-3B6B-B047-BE76-1965A006C6F8}"/>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
        <p:nvSpPr>
          <p:cNvPr id="19" name="Date Placeholder 18">
            <a:extLst>
              <a:ext uri="{FF2B5EF4-FFF2-40B4-BE49-F238E27FC236}">
                <a16:creationId xmlns:a16="http://schemas.microsoft.com/office/drawing/2014/main" id="{8B5569FE-EC02-B897-A79A-C0215A86E386}"/>
              </a:ext>
            </a:extLst>
          </p:cNvPr>
          <p:cNvSpPr>
            <a:spLocks noGrp="1"/>
          </p:cNvSpPr>
          <p:nvPr>
            <p:ph type="dt" sz="half" idx="10"/>
          </p:nvPr>
        </p:nvSpPr>
        <p:spPr/>
        <p:txBody>
          <a:bodyPr/>
          <a:lstStyle/>
          <a:p>
            <a:fld id="{F7685625-AB50-9F47-94EF-B543DB866896}" type="datetimeFigureOut">
              <a:rPr lang="en-US" smtClean="0"/>
              <a:t>6/8/23</a:t>
            </a:fld>
            <a:endParaRPr lang="en-US"/>
          </a:p>
        </p:txBody>
      </p:sp>
      <p:sp>
        <p:nvSpPr>
          <p:cNvPr id="20" name="Footer Placeholder 19">
            <a:extLst>
              <a:ext uri="{FF2B5EF4-FFF2-40B4-BE49-F238E27FC236}">
                <a16:creationId xmlns:a16="http://schemas.microsoft.com/office/drawing/2014/main" id="{7C818F01-D276-8867-3B60-A80AFB221234}"/>
              </a:ext>
            </a:extLst>
          </p:cNvPr>
          <p:cNvSpPr>
            <a:spLocks noGrp="1"/>
          </p:cNvSpPr>
          <p:nvPr>
            <p:ph type="ftr" sz="quarter" idx="11"/>
          </p:nvPr>
        </p:nvSpPr>
        <p:spPr/>
        <p:txBody>
          <a:bodyPr/>
          <a:lstStyle/>
          <a:p>
            <a:endParaRPr lang="en-US" dirty="0"/>
          </a:p>
        </p:txBody>
      </p:sp>
      <p:sp>
        <p:nvSpPr>
          <p:cNvPr id="21" name="Slide Number Placeholder 20">
            <a:extLst>
              <a:ext uri="{FF2B5EF4-FFF2-40B4-BE49-F238E27FC236}">
                <a16:creationId xmlns:a16="http://schemas.microsoft.com/office/drawing/2014/main" id="{ED82416D-5DB6-EDB3-ECB6-0890321B6185}"/>
              </a:ext>
            </a:extLst>
          </p:cNvPr>
          <p:cNvSpPr>
            <a:spLocks noGrp="1"/>
          </p:cNvSpPr>
          <p:nvPr>
            <p:ph type="sldNum" sz="quarter" idx="12"/>
          </p:nvPr>
        </p:nvSpPr>
        <p:spPr/>
        <p:txBody>
          <a:bodyPr/>
          <a:lstStyle/>
          <a:p>
            <a:fld id="{55299EFE-7CC5-C24D-9357-BB4DEE30A967}" type="slidenum">
              <a:rPr lang="en-US" smtClean="0"/>
              <a:t>‹#›</a:t>
            </a:fld>
            <a:endParaRPr lang="en-US"/>
          </a:p>
        </p:txBody>
      </p:sp>
      <p:sp>
        <p:nvSpPr>
          <p:cNvPr id="22" name="Footer Placeholder 4">
            <a:extLst>
              <a:ext uri="{FF2B5EF4-FFF2-40B4-BE49-F238E27FC236}">
                <a16:creationId xmlns:a16="http://schemas.microsoft.com/office/drawing/2014/main" id="{3B36D000-9287-C02E-BFE0-7BE2807F14C5}"/>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spTree>
    <p:extLst>
      <p:ext uri="{BB962C8B-B14F-4D97-AF65-F5344CB8AC3E}">
        <p14:creationId xmlns:p14="http://schemas.microsoft.com/office/powerpoint/2010/main" val="494353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7C39-511C-3D44-9C7E-3A45572FF574}"/>
              </a:ext>
            </a:extLst>
          </p:cNvPr>
          <p:cNvSpPr>
            <a:spLocks noGrp="1"/>
          </p:cNvSpPr>
          <p:nvPr>
            <p:ph type="title"/>
          </p:nvPr>
        </p:nvSpPr>
        <p:spPr/>
        <p:txBody>
          <a:bodyPr anchor="b" anchorCtr="0">
            <a:normAutofit/>
          </a:bodyPr>
          <a:lstStyle>
            <a:lvl1pPr>
              <a:defRPr sz="260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150C45F-5CE4-CF49-892E-D1C1E99B188E}"/>
              </a:ext>
            </a:extLst>
          </p:cNvPr>
          <p:cNvSpPr>
            <a:spLocks noGrp="1"/>
          </p:cNvSpPr>
          <p:nvPr>
            <p:ph sz="half" idx="1"/>
          </p:nvPr>
        </p:nvSpPr>
        <p:spPr>
          <a:xfrm>
            <a:off x="838200" y="1825625"/>
            <a:ext cx="5181600" cy="4351338"/>
          </a:xfrm>
        </p:spPr>
        <p:txBody>
          <a:bodyPr>
            <a:normAutofit/>
          </a:bodyPr>
          <a:lstStyle>
            <a:lvl1pPr>
              <a:defRPr sz="1600">
                <a:latin typeface="Arial" panose="020B0604020202020204" pitchFamily="34" charset="0"/>
              </a:defRPr>
            </a:lvl1pPr>
            <a:lvl2pPr>
              <a:defRPr sz="1600">
                <a:latin typeface="Arial" panose="020B0604020202020204" pitchFamily="34" charset="0"/>
              </a:defRPr>
            </a:lvl2pPr>
            <a:lvl3pPr>
              <a:defRPr sz="16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8F33A1F-2338-2D4F-B1DF-39D1A00062A8}"/>
              </a:ext>
            </a:extLst>
          </p:cNvPr>
          <p:cNvSpPr>
            <a:spLocks noGrp="1"/>
          </p:cNvSpPr>
          <p:nvPr>
            <p:ph sz="half" idx="2"/>
          </p:nvPr>
        </p:nvSpPr>
        <p:spPr>
          <a:xfrm>
            <a:off x="6172200" y="1825625"/>
            <a:ext cx="5181600" cy="4351338"/>
          </a:xfrm>
        </p:spPr>
        <p:txBody>
          <a:bodyPr>
            <a:normAutofit/>
          </a:bodyPr>
          <a:lstStyle>
            <a:lvl1pPr>
              <a:defRPr sz="1600">
                <a:latin typeface="Arial" panose="020B0604020202020204" pitchFamily="34" charset="0"/>
              </a:defRPr>
            </a:lvl1pPr>
            <a:lvl2pPr>
              <a:defRPr sz="1600">
                <a:latin typeface="Arial" panose="020B0604020202020204" pitchFamily="34" charset="0"/>
              </a:defRPr>
            </a:lvl2pPr>
            <a:lvl3pPr>
              <a:defRPr sz="16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60305CC-DC86-5B47-A517-3F12009E44A6}"/>
              </a:ext>
            </a:extLst>
          </p:cNvPr>
          <p:cNvSpPr>
            <a:spLocks noGrp="1"/>
          </p:cNvSpPr>
          <p:nvPr>
            <p:ph type="dt" sz="half" idx="10"/>
          </p:nvPr>
        </p:nvSpPr>
        <p:spPr/>
        <p:txBody>
          <a:bodyPr/>
          <a:lstStyle/>
          <a:p>
            <a:fld id="{F7685625-AB50-9F47-94EF-B543DB866896}" type="datetimeFigureOut">
              <a:rPr lang="en-US" smtClean="0"/>
              <a:t>6/8/23</a:t>
            </a:fld>
            <a:endParaRPr lang="en-US"/>
          </a:p>
        </p:txBody>
      </p:sp>
      <p:sp>
        <p:nvSpPr>
          <p:cNvPr id="6" name="Footer Placeholder 5">
            <a:extLst>
              <a:ext uri="{FF2B5EF4-FFF2-40B4-BE49-F238E27FC236}">
                <a16:creationId xmlns:a16="http://schemas.microsoft.com/office/drawing/2014/main" id="{25086D4F-39F6-1D4C-9B58-F2401D630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CD77D-34F1-E841-9256-9B27F19B4295}"/>
              </a:ext>
            </a:extLst>
          </p:cNvPr>
          <p:cNvSpPr>
            <a:spLocks noGrp="1"/>
          </p:cNvSpPr>
          <p:nvPr>
            <p:ph type="sldNum" sz="quarter" idx="12"/>
          </p:nvPr>
        </p:nvSpPr>
        <p:spPr/>
        <p:txBody>
          <a:bodyPr/>
          <a:lstStyle/>
          <a:p>
            <a:fld id="{55299EFE-7CC5-C24D-9357-BB4DEE30A967}" type="slidenum">
              <a:rPr lang="en-US" smtClean="0"/>
              <a:t>‹#›</a:t>
            </a:fld>
            <a:endParaRPr lang="en-US"/>
          </a:p>
        </p:txBody>
      </p:sp>
      <p:sp>
        <p:nvSpPr>
          <p:cNvPr id="8" name="Rectangle 7">
            <a:extLst>
              <a:ext uri="{FF2B5EF4-FFF2-40B4-BE49-F238E27FC236}">
                <a16:creationId xmlns:a16="http://schemas.microsoft.com/office/drawing/2014/main" id="{86C2015D-7067-7747-B0D3-38856D110D13}"/>
              </a:ext>
            </a:extLst>
          </p:cNvPr>
          <p:cNvSpPr/>
          <p:nvPr userDrawn="1"/>
        </p:nvSpPr>
        <p:spPr>
          <a:xfrm>
            <a:off x="1" y="6268453"/>
            <a:ext cx="12191999" cy="589547"/>
          </a:xfrm>
          <a:prstGeom prst="rect">
            <a:avLst/>
          </a:prstGeom>
          <a:solidFill>
            <a:srgbClr val="3243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0842566-C809-F24E-AFD0-1FF143346DF0}"/>
              </a:ext>
            </a:extLst>
          </p:cNvPr>
          <p:cNvPicPr>
            <a:picLocks noChangeAspect="1"/>
          </p:cNvPicPr>
          <p:nvPr userDrawn="1"/>
        </p:nvPicPr>
        <p:blipFill>
          <a:blip r:embed="rId2"/>
          <a:stretch>
            <a:fillRect/>
          </a:stretch>
        </p:blipFill>
        <p:spPr>
          <a:xfrm flipV="1">
            <a:off x="1" y="6254915"/>
            <a:ext cx="12191999" cy="101431"/>
          </a:xfrm>
          <a:prstGeom prst="rect">
            <a:avLst/>
          </a:prstGeom>
        </p:spPr>
      </p:pic>
      <p:pic>
        <p:nvPicPr>
          <p:cNvPr id="10" name="Picture 9" descr="Text&#10;&#10;NIH Office of the Director, Chief Officer for Scientific Workforce Diversity Logo">
            <a:extLst>
              <a:ext uri="{FF2B5EF4-FFF2-40B4-BE49-F238E27FC236}">
                <a16:creationId xmlns:a16="http://schemas.microsoft.com/office/drawing/2014/main" id="{97E23E58-79DB-BF47-AF87-E2D9F638DCCD}"/>
              </a:ext>
            </a:extLst>
          </p:cNvPr>
          <p:cNvPicPr>
            <a:picLocks noChangeAspect="1"/>
          </p:cNvPicPr>
          <p:nvPr userDrawn="1"/>
        </p:nvPicPr>
        <p:blipFill>
          <a:blip r:embed="rId3"/>
          <a:stretch>
            <a:fillRect/>
          </a:stretch>
        </p:blipFill>
        <p:spPr>
          <a:xfrm>
            <a:off x="0" y="6290322"/>
            <a:ext cx="2300431" cy="722067"/>
          </a:xfrm>
          <a:prstGeom prst="rect">
            <a:avLst/>
          </a:prstGeom>
        </p:spPr>
      </p:pic>
      <p:sp>
        <p:nvSpPr>
          <p:cNvPr id="11" name="Footer Placeholder 4">
            <a:extLst>
              <a:ext uri="{FF2B5EF4-FFF2-40B4-BE49-F238E27FC236}">
                <a16:creationId xmlns:a16="http://schemas.microsoft.com/office/drawing/2014/main" id="{E361BE86-71CD-884E-AAA2-41F8AF8BBAAA}"/>
              </a:ext>
            </a:extLst>
          </p:cNvPr>
          <p:cNvSpPr txBox="1">
            <a:spLocks/>
          </p:cNvSpPr>
          <p:nvPr userDrawn="1"/>
        </p:nvSpPr>
        <p:spPr>
          <a:xfrm>
            <a:off x="4038600" y="64157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rPr>
              <a:t>diversity.nih.gov</a:t>
            </a:r>
          </a:p>
        </p:txBody>
      </p:sp>
      <p:sp>
        <p:nvSpPr>
          <p:cNvPr id="12" name="Slide Number Placeholder 5">
            <a:extLst>
              <a:ext uri="{FF2B5EF4-FFF2-40B4-BE49-F238E27FC236}">
                <a16:creationId xmlns:a16="http://schemas.microsoft.com/office/drawing/2014/main" id="{D26E183F-0D3B-4948-AA6B-2BA3B0A348A4}"/>
              </a:ext>
            </a:extLst>
          </p:cNvPr>
          <p:cNvSpPr txBox="1">
            <a:spLocks/>
          </p:cNvSpPr>
          <p:nvPr userDrawn="1"/>
        </p:nvSpPr>
        <p:spPr>
          <a:xfrm>
            <a:off x="10484556" y="6424610"/>
            <a:ext cx="15550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299EFE-7CC5-C24D-9357-BB4DEE30A967}" type="slidenum">
              <a:rPr lang="en-US" b="1" smtClean="0">
                <a:latin typeface="Arial" panose="020B0604020202020204" pitchFamily="34" charset="0"/>
              </a:rPr>
              <a:pPr/>
              <a:t>‹#›</a:t>
            </a:fld>
            <a:endParaRPr lang="en-US" b="1" dirty="0">
              <a:latin typeface="Arial" panose="020B0604020202020204" pitchFamily="34" charset="0"/>
            </a:endParaRPr>
          </a:p>
        </p:txBody>
      </p:sp>
    </p:spTree>
    <p:extLst>
      <p:ext uri="{BB962C8B-B14F-4D97-AF65-F5344CB8AC3E}">
        <p14:creationId xmlns:p14="http://schemas.microsoft.com/office/powerpoint/2010/main" val="2259409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493BAE-4164-3E48-AEA1-CF7A9652BC60}"/>
              </a:ext>
            </a:extLst>
          </p:cNvPr>
          <p:cNvSpPr>
            <a:spLocks noGrp="1"/>
          </p:cNvSpPr>
          <p:nvPr>
            <p:ph type="title" hasCustomPrompt="1"/>
          </p:nvPr>
        </p:nvSpPr>
        <p:spPr>
          <a:xfrm>
            <a:off x="562156" y="388275"/>
            <a:ext cx="7408138" cy="1140274"/>
          </a:xfrm>
          <a:prstGeom prst="rect">
            <a:avLst/>
          </a:prstGeom>
        </p:spPr>
        <p:txBody>
          <a:bodyPr anchor="ctr"/>
          <a:lstStyle>
            <a:lvl1pPr>
              <a:defRPr sz="3600" b="1" i="0">
                <a:solidFill>
                  <a:srgbClr val="0D345B"/>
                </a:solidFill>
                <a:latin typeface="Calibri" panose="020F0502020204030204" pitchFamily="34" charset="0"/>
                <a:cs typeface="Calibri" panose="020F0502020204030204" pitchFamily="34" charset="0"/>
              </a:defRPr>
            </a:lvl1pPr>
          </a:lstStyle>
          <a:p>
            <a:r>
              <a:rPr lang="en-US"/>
              <a:t>Slide title goes here</a:t>
            </a:r>
          </a:p>
        </p:txBody>
      </p:sp>
      <p:sp>
        <p:nvSpPr>
          <p:cNvPr id="6" name="Text Placeholder 3">
            <a:extLst>
              <a:ext uri="{FF2B5EF4-FFF2-40B4-BE49-F238E27FC236}">
                <a16:creationId xmlns:a16="http://schemas.microsoft.com/office/drawing/2014/main" id="{23DC9D62-91F4-8D43-86B1-4176C845DC0B}"/>
              </a:ext>
            </a:extLst>
          </p:cNvPr>
          <p:cNvSpPr>
            <a:spLocks noGrp="1"/>
          </p:cNvSpPr>
          <p:nvPr>
            <p:ph type="body" sz="quarter" idx="10" hasCustomPrompt="1"/>
          </p:nvPr>
        </p:nvSpPr>
        <p:spPr>
          <a:xfrm>
            <a:off x="569270" y="1815152"/>
            <a:ext cx="11053460" cy="4157023"/>
          </a:xfrm>
          <a:prstGeom prst="rect">
            <a:avLst/>
          </a:prstGeom>
        </p:spPr>
        <p:txBody>
          <a:bodyPr/>
          <a:lstStyle>
            <a:lvl1pPr marL="0" indent="0">
              <a:lnSpc>
                <a:spcPct val="100000"/>
              </a:lnSpc>
              <a:spcBef>
                <a:spcPts val="400"/>
              </a:spcBef>
              <a:buNone/>
              <a:defRPr sz="2400" b="0" i="0">
                <a:solidFill>
                  <a:schemeClr val="tx1">
                    <a:lumMod val="85000"/>
                    <a:lumOff val="15000"/>
                  </a:schemeClr>
                </a:solidFill>
                <a:latin typeface="Calibri Light" panose="020F0302020204030204" pitchFamily="34" charset="0"/>
                <a:cs typeface="Calibri Light" panose="020F0302020204030204" pitchFamily="34" charset="0"/>
              </a:defRPr>
            </a:lvl1pPr>
            <a:lvl2pPr marL="457200" indent="0">
              <a:buNone/>
              <a:defRPr b="0" i="0">
                <a:latin typeface="Calibri Light" panose="020F0302020204030204" pitchFamily="34" charset="0"/>
                <a:cs typeface="Calibri Light" panose="020F0302020204030204" pitchFamily="34" charset="0"/>
              </a:defRPr>
            </a:lvl2pPr>
            <a:lvl3pPr marL="914400" indent="0">
              <a:buNone/>
              <a:defRPr b="0" i="0">
                <a:latin typeface="Calibri Light" panose="020F0302020204030204" pitchFamily="34" charset="0"/>
                <a:cs typeface="Calibri Light" panose="020F0302020204030204" pitchFamily="34" charset="0"/>
              </a:defRPr>
            </a:lvl3pPr>
            <a:lvl4pPr marL="1371600" indent="0">
              <a:buNone/>
              <a:defRPr b="0" i="0">
                <a:latin typeface="Calibri Light" panose="020F0302020204030204" pitchFamily="34" charset="0"/>
                <a:cs typeface="Calibri Light" panose="020F0302020204030204" pitchFamily="34" charset="0"/>
              </a:defRPr>
            </a:lvl4pPr>
            <a:lvl5pPr marL="1828800" indent="0">
              <a:buNone/>
              <a:defRPr b="0" i="0">
                <a:latin typeface="Calibri Light" panose="020F0302020204030204" pitchFamily="34" charset="0"/>
                <a:cs typeface="Calibri Light" panose="020F0302020204030204" pitchFamily="34" charset="0"/>
              </a:defRPr>
            </a:lvl5pPr>
          </a:lstStyle>
          <a:p>
            <a:pPr lvl="0"/>
            <a:r>
              <a:rPr lang="en-US"/>
              <a:t>Content goes here</a:t>
            </a:r>
          </a:p>
        </p:txBody>
      </p:sp>
    </p:spTree>
    <p:extLst>
      <p:ext uri="{BB962C8B-B14F-4D97-AF65-F5344CB8AC3E}">
        <p14:creationId xmlns:p14="http://schemas.microsoft.com/office/powerpoint/2010/main" val="1195585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2_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ADB57DA-C5E9-EE43-BFB5-E71618C2E070}"/>
              </a:ext>
            </a:extLst>
          </p:cNvPr>
          <p:cNvSpPr>
            <a:spLocks noGrp="1"/>
          </p:cNvSpPr>
          <p:nvPr>
            <p:ph type="body" sz="quarter" idx="13"/>
          </p:nvPr>
        </p:nvSpPr>
        <p:spPr>
          <a:xfrm>
            <a:off x="569913" y="1814513"/>
            <a:ext cx="11052175" cy="4157662"/>
          </a:xfrm>
          <a:prstGeom prst="rect">
            <a:avLst/>
          </a:prstGeom>
        </p:spPr>
        <p:txBody>
          <a:bodyPr/>
          <a:lstStyle>
            <a:lvl1pPr>
              <a:lnSpc>
                <a:spcPct val="100000"/>
              </a:lnSpc>
              <a:defRPr sz="2400" b="0" i="0">
                <a:latin typeface="Calibri" panose="020F0502020204030204" pitchFamily="34" charset="0"/>
                <a:cs typeface="Calibri" panose="020F0502020204030204" pitchFamily="34" charset="0"/>
              </a:defRPr>
            </a:lvl1pPr>
            <a:lvl2pPr marL="685800" indent="-228600">
              <a:buFont typeface="System Font Regular"/>
              <a:buChar char="-"/>
              <a:defRPr sz="2200" b="0" i="0">
                <a:latin typeface="Calibri Light" panose="020F0302020204030204" pitchFamily="34" charset="0"/>
                <a:cs typeface="Calibri Light" panose="020F0302020204030204" pitchFamily="34" charset="0"/>
              </a:defRPr>
            </a:lvl2pPr>
            <a:lvl3pPr marL="1143000" indent="-228600">
              <a:buFont typeface="System Font Regular"/>
              <a:buChar char="-"/>
              <a:defRPr b="0" i="0">
                <a:latin typeface="Calibri Light" panose="020F0302020204030204" pitchFamily="34" charset="0"/>
                <a:cs typeface="Calibri Light" panose="020F0302020204030204" pitchFamily="34" charset="0"/>
              </a:defRPr>
            </a:lvl3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72493BAE-4164-3E48-AEA1-CF7A9652BC60}"/>
              </a:ext>
            </a:extLst>
          </p:cNvPr>
          <p:cNvSpPr>
            <a:spLocks noGrp="1"/>
          </p:cNvSpPr>
          <p:nvPr>
            <p:ph type="title" hasCustomPrompt="1"/>
          </p:nvPr>
        </p:nvSpPr>
        <p:spPr>
          <a:xfrm>
            <a:off x="562156" y="388275"/>
            <a:ext cx="7408138" cy="1140274"/>
          </a:xfrm>
          <a:prstGeom prst="rect">
            <a:avLst/>
          </a:prstGeom>
        </p:spPr>
        <p:txBody>
          <a:bodyPr anchor="ctr"/>
          <a:lstStyle>
            <a:lvl1pPr>
              <a:defRPr sz="3600" b="1" i="0">
                <a:solidFill>
                  <a:srgbClr val="0D345B"/>
                </a:solidFill>
                <a:latin typeface="Calibri" panose="020F0502020204030204" pitchFamily="34" charset="0"/>
                <a:cs typeface="Calibri" panose="020F0502020204030204" pitchFamily="34" charset="0"/>
              </a:defRPr>
            </a:lvl1pPr>
          </a:lstStyle>
          <a:p>
            <a:r>
              <a:rPr lang="en-US"/>
              <a:t>Slide title goes here</a:t>
            </a:r>
          </a:p>
        </p:txBody>
      </p:sp>
    </p:spTree>
    <p:extLst>
      <p:ext uri="{BB962C8B-B14F-4D97-AF65-F5344CB8AC3E}">
        <p14:creationId xmlns:p14="http://schemas.microsoft.com/office/powerpoint/2010/main" val="153004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13647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a:t>Click to edit Master title style</a:t>
            </a:r>
          </a:p>
        </p:txBody>
      </p:sp>
      <p:sp>
        <p:nvSpPr>
          <p:cNvPr id="3" name="Content Placeholder 2"/>
          <p:cNvSpPr>
            <a:spLocks noGrp="1"/>
          </p:cNvSpPr>
          <p:nvPr>
            <p:ph idx="1"/>
          </p:nvPr>
        </p:nvSpPr>
        <p:spPr/>
        <p:txBody>
          <a:bodyPr/>
          <a:lstStyle>
            <a:lvl1pPr marL="342891" indent="-342891">
              <a:buFont typeface="Arial" panose="020B0604020202020204" pitchFamily="34" charset="0"/>
              <a:buChar char="•"/>
              <a:defRPr sz="2800"/>
            </a:lvl1pPr>
            <a:lvl2pPr marL="800080" indent="-342891">
              <a:buFont typeface="Courier New" panose="02070309020205020404" pitchFamily="49" charset="0"/>
              <a:buChar char="o"/>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298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grpSp>
        <p:nvGrpSpPr>
          <p:cNvPr id="4" name="Group 3" descr="Assortment of NIH science and scientists">
            <a:extLst>
              <a:ext uri="{FF2B5EF4-FFF2-40B4-BE49-F238E27FC236}">
                <a16:creationId xmlns:a16="http://schemas.microsoft.com/office/drawing/2014/main" id="{EB3E3BE6-3935-FE05-4331-0DB0ED7CA912}"/>
              </a:ext>
            </a:extLst>
          </p:cNvPr>
          <p:cNvGrpSpPr/>
          <p:nvPr userDrawn="1"/>
        </p:nvGrpSpPr>
        <p:grpSpPr>
          <a:xfrm>
            <a:off x="-16828" y="4952993"/>
            <a:ext cx="12208828" cy="1905007"/>
            <a:chOff x="-16828" y="4952993"/>
            <a:chExt cx="12208828" cy="1905007"/>
          </a:xfrm>
        </p:grpSpPr>
        <p:pic>
          <p:nvPicPr>
            <p:cNvPr id="5" name="Picture 4">
              <a:extLst>
                <a:ext uri="{FF2B5EF4-FFF2-40B4-BE49-F238E27FC236}">
                  <a16:creationId xmlns:a16="http://schemas.microsoft.com/office/drawing/2014/main" id="{4A0FB7B5-559E-B169-4A21-88E40F2DFF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6" name="Picture 5" descr="A picture containing invertebrate, purple, clam&#10;&#10;Description automatically generated">
              <a:extLst>
                <a:ext uri="{FF2B5EF4-FFF2-40B4-BE49-F238E27FC236}">
                  <a16:creationId xmlns:a16="http://schemas.microsoft.com/office/drawing/2014/main" id="{3C314578-34BD-06AF-749A-ED3D15FD04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7" name="Picture 6" descr="A person wearing a white lab coat&#10;&#10;Description automatically generated with medium confidence">
              <a:extLst>
                <a:ext uri="{FF2B5EF4-FFF2-40B4-BE49-F238E27FC236}">
                  <a16:creationId xmlns:a16="http://schemas.microsoft.com/office/drawing/2014/main" id="{5C6EA9CA-75DF-A33F-68DE-CC2EDE96C0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8" name="Picture 7" descr="A picture containing hot pepper, pepper, plant, vegetable&#10;&#10;Description automatically generated">
              <a:extLst>
                <a:ext uri="{FF2B5EF4-FFF2-40B4-BE49-F238E27FC236}">
                  <a16:creationId xmlns:a16="http://schemas.microsoft.com/office/drawing/2014/main" id="{8F8DF9DA-9F84-683B-416C-B359A4473C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9" name="Picture 8" descr="A picture containing text, book, store, scene&#10;&#10;Description automatically generated">
              <a:extLst>
                <a:ext uri="{FF2B5EF4-FFF2-40B4-BE49-F238E27FC236}">
                  <a16:creationId xmlns:a16="http://schemas.microsoft.com/office/drawing/2014/main" id="{3AEC4416-6DFC-7ABC-47BC-3EEF7C681E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10" name="Picture 9">
              <a:extLst>
                <a:ext uri="{FF2B5EF4-FFF2-40B4-BE49-F238E27FC236}">
                  <a16:creationId xmlns:a16="http://schemas.microsoft.com/office/drawing/2014/main" id="{BE89DFE7-9877-C8DF-3310-282C8E7850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1" name="Picture 10" descr="A close up of a flower&#10;&#10;Description automatically generated with low confidence">
              <a:extLst>
                <a:ext uri="{FF2B5EF4-FFF2-40B4-BE49-F238E27FC236}">
                  <a16:creationId xmlns:a16="http://schemas.microsoft.com/office/drawing/2014/main" id="{0DBEE625-EF84-F70A-0525-4D9A655251F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178070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a:t>Click to edit Master title style</a:t>
            </a:r>
          </a:p>
        </p:txBody>
      </p:sp>
      <p:grpSp>
        <p:nvGrpSpPr>
          <p:cNvPr id="4" name="Group 3">
            <a:extLst>
              <a:ext uri="{FF2B5EF4-FFF2-40B4-BE49-F238E27FC236}">
                <a16:creationId xmlns:a16="http://schemas.microsoft.com/office/drawing/2014/main" id="{A1046ABD-ABF9-6029-8302-F1842517B7BA}"/>
              </a:ext>
              <a:ext uri="{C183D7F6-B498-43B3-948B-1728B52AA6E4}">
                <adec:decorative xmlns:adec="http://schemas.microsoft.com/office/drawing/2017/decorative" val="1"/>
              </a:ext>
            </a:extLst>
          </p:cNvPr>
          <p:cNvGrpSpPr/>
          <p:nvPr userDrawn="1"/>
        </p:nvGrpSpPr>
        <p:grpSpPr>
          <a:xfrm>
            <a:off x="-16828" y="4952993"/>
            <a:ext cx="12208828" cy="1905007"/>
            <a:chOff x="-16828" y="4952993"/>
            <a:chExt cx="12208828" cy="1905007"/>
          </a:xfrm>
        </p:grpSpPr>
        <p:pic>
          <p:nvPicPr>
            <p:cNvPr id="5" name="Picture 4">
              <a:extLst>
                <a:ext uri="{FF2B5EF4-FFF2-40B4-BE49-F238E27FC236}">
                  <a16:creationId xmlns:a16="http://schemas.microsoft.com/office/drawing/2014/main" id="{97B786CE-1C78-C919-2970-0EE673AE958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6" name="Picture 5">
              <a:extLst>
                <a:ext uri="{FF2B5EF4-FFF2-40B4-BE49-F238E27FC236}">
                  <a16:creationId xmlns:a16="http://schemas.microsoft.com/office/drawing/2014/main" id="{66E8736C-6202-9C1A-F031-4EBB96F6957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7" name="Picture 6">
              <a:extLst>
                <a:ext uri="{FF2B5EF4-FFF2-40B4-BE49-F238E27FC236}">
                  <a16:creationId xmlns:a16="http://schemas.microsoft.com/office/drawing/2014/main" id="{52CBF147-A0B3-FDB9-28CB-DEA54BE315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8" name="Picture 7">
              <a:extLst>
                <a:ext uri="{FF2B5EF4-FFF2-40B4-BE49-F238E27FC236}">
                  <a16:creationId xmlns:a16="http://schemas.microsoft.com/office/drawing/2014/main" id="{3E75F41D-2B58-42D5-F02E-141D6721884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9" name="Picture 8">
              <a:extLst>
                <a:ext uri="{FF2B5EF4-FFF2-40B4-BE49-F238E27FC236}">
                  <a16:creationId xmlns:a16="http://schemas.microsoft.com/office/drawing/2014/main" id="{07BE94F3-9479-C3E9-DA65-B65416F3BEF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10" name="Picture 9">
              <a:extLst>
                <a:ext uri="{FF2B5EF4-FFF2-40B4-BE49-F238E27FC236}">
                  <a16:creationId xmlns:a16="http://schemas.microsoft.com/office/drawing/2014/main" id="{B6B4A196-2A3D-6241-0739-5F9ECA892300}"/>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1" name="Picture 10">
              <a:extLst>
                <a:ext uri="{FF2B5EF4-FFF2-40B4-BE49-F238E27FC236}">
                  <a16:creationId xmlns:a16="http://schemas.microsoft.com/office/drawing/2014/main" id="{345DDD19-6E57-0163-9DD5-DAB31637E702}"/>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
        <p:nvSpPr>
          <p:cNvPr id="3" name="Text Placeholder 2">
            <a:extLst>
              <a:ext uri="{FF2B5EF4-FFF2-40B4-BE49-F238E27FC236}">
                <a16:creationId xmlns:a16="http://schemas.microsoft.com/office/drawing/2014/main" id="{5D60240A-9A94-7116-4A5A-2A1A842AAADC}"/>
              </a:ext>
            </a:extLst>
          </p:cNvPr>
          <p:cNvSpPr>
            <a:spLocks noGrp="1"/>
          </p:cNvSpPr>
          <p:nvPr>
            <p:ph idx="1"/>
          </p:nvPr>
        </p:nvSpPr>
        <p:spPr>
          <a:xfrm>
            <a:off x="609600" y="1600205"/>
            <a:ext cx="10972800" cy="31445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43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37315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D232891E-B252-4587-BED3-3387F0ADD0E1}" type="datetime1">
              <a:rPr lang="en-US" smtClean="0">
                <a:solidFill>
                  <a:prstClr val="black">
                    <a:tint val="75000"/>
                  </a:prstClr>
                </a:solidFill>
              </a:rPr>
              <a:pPr/>
              <a:t>6/8/23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282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340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035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724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696391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872268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2192000" cy="838200"/>
          </a:xfrm>
        </p:spPr>
        <p:txBody>
          <a:bodyPr>
            <a:normAutofit/>
          </a:bodyPr>
          <a:lstStyle>
            <a:lvl1pPr>
              <a:defRPr sz="3600"/>
            </a:lvl1pPr>
          </a:lstStyle>
          <a:p>
            <a:r>
              <a:rPr lang="en-US"/>
              <a:t>Click to edit Master title style</a:t>
            </a:r>
          </a:p>
        </p:txBody>
      </p:sp>
      <p:sp>
        <p:nvSpPr>
          <p:cNvPr id="3" name="Date Placeholder 13"/>
          <p:cNvSpPr>
            <a:spLocks noGrp="1"/>
          </p:cNvSpPr>
          <p:nvPr>
            <p:ph type="dt" sz="half" idx="10"/>
          </p:nvPr>
        </p:nvSpPr>
        <p:spPr>
          <a:xfrm>
            <a:off x="8782052" y="612775"/>
            <a:ext cx="1276349" cy="457200"/>
          </a:xfrm>
          <a:prstGeom prst="rect">
            <a:avLst/>
          </a:prstGeom>
        </p:spPr>
        <p:txBody>
          <a:bodyPr/>
          <a:lstStyle>
            <a:lvl1pPr>
              <a:defRPr>
                <a:latin typeface="Arial" pitchFamily="34" charset="0"/>
                <a:cs typeface="Arial" pitchFamily="34" charset="0"/>
              </a:defRPr>
            </a:lvl1pPr>
          </a:lstStyle>
          <a:p>
            <a:pPr fontAlgn="base">
              <a:spcBef>
                <a:spcPct val="0"/>
              </a:spcBef>
              <a:spcAft>
                <a:spcPct val="0"/>
              </a:spcAft>
              <a:defRPr/>
            </a:pPr>
            <a:endParaRPr lang="en-US" i="1">
              <a:solidFill>
                <a:prstClr val="black"/>
              </a:solidFill>
            </a:endParaRPr>
          </a:p>
        </p:txBody>
      </p:sp>
    </p:spTree>
    <p:extLst>
      <p:ext uri="{BB962C8B-B14F-4D97-AF65-F5344CB8AC3E}">
        <p14:creationId xmlns:p14="http://schemas.microsoft.com/office/powerpoint/2010/main" val="3570981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1074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877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Slide">
    <p:bg>
      <p:bgPr>
        <a:gradFill rotWithShape="0">
          <a:gsLst>
            <a:gs pos="0">
              <a:schemeClr val="bg1"/>
            </a:gs>
            <a:gs pos="100000">
              <a:schemeClr val="bg1"/>
            </a:gs>
          </a:gsLst>
          <a:lin ang="4440000"/>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5FAAE57-725D-479E-A884-59E7CC90990A}"/>
              </a:ext>
            </a:extLst>
          </p:cNvPr>
          <p:cNvSpPr>
            <a:spLocks noGrp="1"/>
          </p:cNvSpPr>
          <p:nvPr>
            <p:ph type="body" sz="quarter" idx="10"/>
          </p:nvPr>
        </p:nvSpPr>
        <p:spPr>
          <a:xfrm>
            <a:off x="292103" y="1419229"/>
            <a:ext cx="11498263" cy="4752975"/>
          </a:xfrm>
          <a:prstGeom prst="rect">
            <a:avLst/>
          </a:prstGeom>
        </p:spPr>
        <p:txBody>
          <a:bodyPr/>
          <a:lstStyle>
            <a:lvl1pPr marL="225420" indent="-225420">
              <a:buClrTx/>
              <a:buSzPct val="100000"/>
              <a:buFont typeface="Arial" panose="020B0604020202020204" pitchFamily="34" charset="0"/>
              <a:buChar char="•"/>
              <a:defRPr sz="2800">
                <a:solidFill>
                  <a:schemeClr val="tx1"/>
                </a:solidFill>
              </a:defRPr>
            </a:lvl1pPr>
            <a:lvl2pPr marL="568311" indent="-228594">
              <a:buClrTx/>
              <a:buFont typeface="Arial" panose="020B0604020202020204" pitchFamily="34" charset="0"/>
              <a:buChar char="•"/>
              <a:defRPr sz="2400">
                <a:solidFill>
                  <a:schemeClr val="tx1"/>
                </a:solidFill>
              </a:defRPr>
            </a:lvl2pPr>
            <a:lvl3pPr marL="912791" indent="-163509">
              <a:buClrTx/>
              <a:buFont typeface="Arial" panose="020B0604020202020204" pitchFamily="34" charset="0"/>
              <a:buChar char="•"/>
              <a:defRPr sz="2000">
                <a:solidFill>
                  <a:schemeClr val="tx1"/>
                </a:solidFill>
              </a:defRPr>
            </a:lvl3pPr>
            <a:lvl4pPr marL="1079473" indent="0">
              <a:buClrTx/>
              <a:buFont typeface="Arial" panose="020B0604020202020204" pitchFamily="34" charset="0"/>
              <a:buNone/>
              <a:defRPr/>
            </a:lvl4pPr>
            <a:lvl5pPr marL="1547775" indent="-176209">
              <a:buClrTx/>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0FCA9AA3-CDB9-4BB0-B7B8-AABE65F53F92}"/>
              </a:ext>
            </a:extLst>
          </p:cNvPr>
          <p:cNvSpPr/>
          <p:nvPr userDrawn="1"/>
        </p:nvSpPr>
        <p:spPr>
          <a:xfrm rot="5400000" flipH="1">
            <a:off x="5972559" y="-4648762"/>
            <a:ext cx="137160" cy="11499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b="0" i="0" spc="31" baseline="0" dirty="0" err="1">
              <a:solidFill>
                <a:schemeClr val="tx1"/>
              </a:solidFill>
              <a:ea typeface="Neue Haas Grotesk Display Std 55 Roman" charset="0"/>
              <a:cs typeface="Neue Haas Grotesk Display Std 55 Roman" charset="0"/>
            </a:endParaRPr>
          </a:p>
        </p:txBody>
      </p:sp>
      <p:pic>
        <p:nvPicPr>
          <p:cNvPr id="9" name="Picture 8" descr="Image result for nimh nih logo png">
            <a:extLst>
              <a:ext uri="{FF2B5EF4-FFF2-40B4-BE49-F238E27FC236}">
                <a16:creationId xmlns:a16="http://schemas.microsoft.com/office/drawing/2014/main" id="{7AD256C2-E780-4BC8-A9BB-84C8A469077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92544" y="6335775"/>
            <a:ext cx="1314493" cy="34747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5A3D58C5-51AF-43AD-B05C-4BEBFACBC6EF}"/>
              </a:ext>
            </a:extLst>
          </p:cNvPr>
          <p:cNvSpPr>
            <a:spLocks noGrp="1"/>
          </p:cNvSpPr>
          <p:nvPr>
            <p:ph type="sldNum" sz="quarter" idx="4"/>
          </p:nvPr>
        </p:nvSpPr>
        <p:spPr>
          <a:xfrm>
            <a:off x="191024" y="6402455"/>
            <a:ext cx="405456" cy="214112"/>
          </a:xfrm>
          <a:prstGeom prst="rect">
            <a:avLst/>
          </a:prstGeom>
        </p:spPr>
        <p:txBody>
          <a:bodyPr vert="horz" lIns="91440" tIns="45720" rIns="91440" bIns="45720" rtlCol="0" anchor="ctr"/>
          <a:lstStyle>
            <a:lvl1pPr algn="ctr">
              <a:defRPr sz="1100">
                <a:solidFill>
                  <a:schemeClr val="tx1"/>
                </a:solidFill>
                <a:latin typeface="+mj-lt"/>
              </a:defRPr>
            </a:lvl1pPr>
          </a:lstStyle>
          <a:p>
            <a:fld id="{14DA8466-51B6-440F-8995-3D5918D9CE24}" type="slidenum">
              <a:rPr lang="en-US" smtClean="0"/>
              <a:pPr/>
              <a:t>‹#›</a:t>
            </a:fld>
            <a:endParaRPr lang="en-US"/>
          </a:p>
        </p:txBody>
      </p:sp>
      <p:sp>
        <p:nvSpPr>
          <p:cNvPr id="8" name="Title Placeholder 1">
            <a:extLst>
              <a:ext uri="{FF2B5EF4-FFF2-40B4-BE49-F238E27FC236}">
                <a16:creationId xmlns:a16="http://schemas.microsoft.com/office/drawing/2014/main" id="{73B873C0-304A-4802-AB32-94C4BF9FD074}"/>
              </a:ext>
            </a:extLst>
          </p:cNvPr>
          <p:cNvSpPr>
            <a:spLocks noGrp="1"/>
          </p:cNvSpPr>
          <p:nvPr>
            <p:ph type="title"/>
          </p:nvPr>
        </p:nvSpPr>
        <p:spPr bwMode="auto">
          <a:xfrm>
            <a:off x="290911" y="171864"/>
            <a:ext cx="11499455" cy="741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lvl1pPr>
          </a:lstStyle>
          <a:p>
            <a:pPr lvl="0"/>
            <a:endParaRPr lang="en-US" dirty="0"/>
          </a:p>
        </p:txBody>
      </p:sp>
    </p:spTree>
    <p:extLst>
      <p:ext uri="{BB962C8B-B14F-4D97-AF65-F5344CB8AC3E}">
        <p14:creationId xmlns:p14="http://schemas.microsoft.com/office/powerpoint/2010/main" val="285985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0073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ection_01 (yellow)_layout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DFE418DA-E70E-E24C-9098-665E9A3BF7CA}"/>
              </a:ext>
            </a:extLst>
          </p:cNvPr>
          <p:cNvSpPr txBox="1">
            <a:spLocks noGrp="1"/>
          </p:cNvSpPr>
          <p:nvPr>
            <p:ph type="title"/>
          </p:nvPr>
        </p:nvSpPr>
        <p:spPr>
          <a:xfrm>
            <a:off x="465872" y="202020"/>
            <a:ext cx="11214394"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2" name="Text Placeholder 5">
            <a:extLst>
              <a:ext uri="{FF2B5EF4-FFF2-40B4-BE49-F238E27FC236}">
                <a16:creationId xmlns:a16="http://schemas.microsoft.com/office/drawing/2014/main" id="{49FAD06B-8046-4746-9B5C-D8E411EF1804}"/>
              </a:ext>
            </a:extLst>
          </p:cNvPr>
          <p:cNvSpPr>
            <a:spLocks noGrp="1"/>
          </p:cNvSpPr>
          <p:nvPr>
            <p:ph type="body" sz="quarter" idx="10" hasCustomPrompt="1"/>
          </p:nvPr>
        </p:nvSpPr>
        <p:spPr>
          <a:xfrm>
            <a:off x="470928"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a:t>Click to edit text</a:t>
            </a:r>
          </a:p>
        </p:txBody>
      </p:sp>
      <p:sp>
        <p:nvSpPr>
          <p:cNvPr id="13" name="Text Placeholder 5">
            <a:extLst>
              <a:ext uri="{FF2B5EF4-FFF2-40B4-BE49-F238E27FC236}">
                <a16:creationId xmlns:a16="http://schemas.microsoft.com/office/drawing/2014/main" id="{4730ED56-2F80-4041-8763-73F4C736AA70}"/>
              </a:ext>
            </a:extLst>
          </p:cNvPr>
          <p:cNvSpPr>
            <a:spLocks noGrp="1"/>
          </p:cNvSpPr>
          <p:nvPr>
            <p:ph type="body" sz="quarter" idx="11" hasCustomPrompt="1"/>
          </p:nvPr>
        </p:nvSpPr>
        <p:spPr>
          <a:xfrm>
            <a:off x="6387661" y="1592210"/>
            <a:ext cx="5292605" cy="612775"/>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a:t>Click to edit text</a:t>
            </a:r>
          </a:p>
        </p:txBody>
      </p:sp>
      <p:sp>
        <p:nvSpPr>
          <p:cNvPr id="2" name="TextBox 1">
            <a:extLst>
              <a:ext uri="{FF2B5EF4-FFF2-40B4-BE49-F238E27FC236}">
                <a16:creationId xmlns:a16="http://schemas.microsoft.com/office/drawing/2014/main" id="{7C0A002F-A03A-AC44-B905-B08DBF082F69}"/>
              </a:ext>
            </a:extLst>
          </p:cNvPr>
          <p:cNvSpPr txBox="1"/>
          <p:nvPr userDrawn="1"/>
        </p:nvSpPr>
        <p:spPr>
          <a:xfrm>
            <a:off x="2160104" y="1895061"/>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a:p>
        </p:txBody>
      </p:sp>
    </p:spTree>
    <p:extLst>
      <p:ext uri="{BB962C8B-B14F-4D97-AF65-F5344CB8AC3E}">
        <p14:creationId xmlns:p14="http://schemas.microsoft.com/office/powerpoint/2010/main" val="3203486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5;p8">
            <a:extLst>
              <a:ext uri="{FF2B5EF4-FFF2-40B4-BE49-F238E27FC236}">
                <a16:creationId xmlns:a16="http://schemas.microsoft.com/office/drawing/2014/main" id="{8F0191BB-E9B9-834E-B1A9-733B479E8E0D}"/>
              </a:ext>
            </a:extLst>
          </p:cNvPr>
          <p:cNvSpPr txBox="1">
            <a:spLocks noGrp="1"/>
          </p:cNvSpPr>
          <p:nvPr>
            <p:ph type="subTitle" idx="1"/>
          </p:nvPr>
        </p:nvSpPr>
        <p:spPr>
          <a:xfrm>
            <a:off x="1069492" y="1960854"/>
            <a:ext cx="10324387" cy="1980588"/>
          </a:xfrm>
          <a:prstGeom prst="rect">
            <a:avLst/>
          </a:prstGeom>
          <a:noFill/>
          <a:ln>
            <a:noFill/>
          </a:ln>
        </p:spPr>
        <p:txBody>
          <a:bodyPr spcFirstLastPara="1" wrap="square" lIns="0" tIns="0" rIns="0" bIns="0" anchor="b" anchorCtr="0">
            <a:noAutofit/>
          </a:bodyPr>
          <a:lstStyle>
            <a:lvl1pPr marL="0" lvl="0" indent="0" algn="l">
              <a:lnSpc>
                <a:spcPct val="114000"/>
              </a:lnSpc>
              <a:spcBef>
                <a:spcPts val="0"/>
              </a:spcBef>
              <a:spcAft>
                <a:spcPts val="0"/>
              </a:spcAft>
              <a:buClr>
                <a:schemeClr val="lt1"/>
              </a:buClr>
              <a:buSzPts val="4320"/>
              <a:buNone/>
              <a:defRPr sz="3599" b="1">
                <a:solidFill>
                  <a:schemeClr val="bg1"/>
                </a:solidFill>
              </a:defRPr>
            </a:lvl1pPr>
            <a:lvl2pPr lvl="1" algn="ctr">
              <a:lnSpc>
                <a:spcPct val="114000"/>
              </a:lnSpc>
              <a:spcBef>
                <a:spcPts val="0"/>
              </a:spcBef>
              <a:spcAft>
                <a:spcPts val="0"/>
              </a:spcAft>
              <a:buClr>
                <a:schemeClr val="lt1"/>
              </a:buClr>
              <a:buSzPts val="3420"/>
              <a:buNone/>
              <a:defRPr sz="1487"/>
            </a:lvl2pPr>
            <a:lvl3pPr lvl="2" algn="ctr">
              <a:lnSpc>
                <a:spcPct val="114000"/>
              </a:lnSpc>
              <a:spcBef>
                <a:spcPts val="0"/>
              </a:spcBef>
              <a:spcAft>
                <a:spcPts val="0"/>
              </a:spcAft>
              <a:buClr>
                <a:schemeClr val="lt1"/>
              </a:buClr>
              <a:buSzPts val="2677"/>
              <a:buNone/>
              <a:defRPr sz="1338"/>
            </a:lvl3pPr>
            <a:lvl4pPr lvl="3" algn="ctr">
              <a:lnSpc>
                <a:spcPct val="114000"/>
              </a:lnSpc>
              <a:spcBef>
                <a:spcPts val="0"/>
              </a:spcBef>
              <a:spcAft>
                <a:spcPts val="0"/>
              </a:spcAft>
              <a:buClr>
                <a:schemeClr val="lt1"/>
              </a:buClr>
              <a:buSzPts val="1429"/>
              <a:buNone/>
              <a:defRPr sz="1190"/>
            </a:lvl4pPr>
            <a:lvl5pPr lvl="4" algn="ctr">
              <a:lnSpc>
                <a:spcPct val="114000"/>
              </a:lnSpc>
              <a:spcBef>
                <a:spcPts val="0"/>
              </a:spcBef>
              <a:spcAft>
                <a:spcPts val="0"/>
              </a:spcAft>
              <a:buClr>
                <a:schemeClr val="lt1"/>
              </a:buClr>
              <a:buSzPts val="2738"/>
              <a:buNone/>
              <a:defRPr sz="1190"/>
            </a:lvl5pPr>
            <a:lvl6pPr lvl="5" algn="ctr">
              <a:lnSpc>
                <a:spcPct val="90000"/>
              </a:lnSpc>
              <a:spcBef>
                <a:spcPts val="371"/>
              </a:spcBef>
              <a:spcAft>
                <a:spcPts val="0"/>
              </a:spcAft>
              <a:buClr>
                <a:schemeClr val="lt1"/>
              </a:buClr>
              <a:buSzPts val="2381"/>
              <a:buNone/>
              <a:defRPr sz="1190"/>
            </a:lvl6pPr>
            <a:lvl7pPr lvl="6" algn="ctr">
              <a:lnSpc>
                <a:spcPct val="90000"/>
              </a:lnSpc>
              <a:spcBef>
                <a:spcPts val="371"/>
              </a:spcBef>
              <a:spcAft>
                <a:spcPts val="0"/>
              </a:spcAft>
              <a:buClr>
                <a:schemeClr val="lt1"/>
              </a:buClr>
              <a:buSzPts val="2381"/>
              <a:buNone/>
              <a:defRPr sz="1190"/>
            </a:lvl7pPr>
            <a:lvl8pPr lvl="7" algn="ctr">
              <a:lnSpc>
                <a:spcPct val="90000"/>
              </a:lnSpc>
              <a:spcBef>
                <a:spcPts val="371"/>
              </a:spcBef>
              <a:spcAft>
                <a:spcPts val="0"/>
              </a:spcAft>
              <a:buClr>
                <a:schemeClr val="lt1"/>
              </a:buClr>
              <a:buSzPts val="2381"/>
              <a:buNone/>
              <a:defRPr sz="1190"/>
            </a:lvl8pPr>
            <a:lvl9pPr lvl="8" algn="ctr">
              <a:lnSpc>
                <a:spcPct val="90000"/>
              </a:lnSpc>
              <a:spcBef>
                <a:spcPts val="371"/>
              </a:spcBef>
              <a:spcAft>
                <a:spcPts val="0"/>
              </a:spcAft>
              <a:buClr>
                <a:schemeClr val="lt1"/>
              </a:buClr>
              <a:buSzPts val="2381"/>
              <a:buNone/>
              <a:defRPr sz="1190"/>
            </a:lvl9pPr>
          </a:lstStyle>
          <a:p>
            <a:endParaRPr dirty="0"/>
          </a:p>
        </p:txBody>
      </p:sp>
      <p:sp>
        <p:nvSpPr>
          <p:cNvPr id="8" name="Google Shape;17;p8">
            <a:extLst>
              <a:ext uri="{FF2B5EF4-FFF2-40B4-BE49-F238E27FC236}">
                <a16:creationId xmlns:a16="http://schemas.microsoft.com/office/drawing/2014/main" id="{808A65EA-3B96-F640-8639-D659E49D50CD}"/>
              </a:ext>
            </a:extLst>
          </p:cNvPr>
          <p:cNvSpPr txBox="1">
            <a:spLocks noGrp="1"/>
          </p:cNvSpPr>
          <p:nvPr>
            <p:ph type="body" idx="2"/>
          </p:nvPr>
        </p:nvSpPr>
        <p:spPr>
          <a:xfrm>
            <a:off x="1069491" y="4090484"/>
            <a:ext cx="3669202" cy="765150"/>
          </a:xfrm>
          <a:prstGeom prst="rect">
            <a:avLst/>
          </a:prstGeom>
          <a:noFill/>
          <a:ln>
            <a:noFill/>
          </a:ln>
        </p:spPr>
        <p:txBody>
          <a:bodyPr spcFirstLastPara="1" wrap="square" lIns="0" tIns="0" rIns="0" bIns="0" anchor="t" anchorCtr="0">
            <a:noAutofit/>
          </a:bodyPr>
          <a:lstStyle>
            <a:lvl1pPr marL="0" lvl="0" indent="-114277" algn="l">
              <a:lnSpc>
                <a:spcPct val="114000"/>
              </a:lnSpc>
              <a:spcBef>
                <a:spcPts val="0"/>
              </a:spcBef>
              <a:spcAft>
                <a:spcPts val="0"/>
              </a:spcAft>
              <a:buClr>
                <a:schemeClr val="lt1"/>
              </a:buClr>
              <a:buSzPts val="2400"/>
              <a:buFont typeface="Arial"/>
              <a:buNone/>
              <a:defRPr sz="1600">
                <a:solidFill>
                  <a:schemeClr val="bg1"/>
                </a:solidFill>
              </a:defRPr>
            </a:lvl1pPr>
            <a:lvl2pPr marL="457109" lvl="1" indent="-114277" algn="l">
              <a:lnSpc>
                <a:spcPct val="140000"/>
              </a:lnSpc>
              <a:spcBef>
                <a:spcPts val="0"/>
              </a:spcBef>
              <a:spcAft>
                <a:spcPts val="0"/>
              </a:spcAft>
              <a:buClr>
                <a:schemeClr val="lt1"/>
              </a:buClr>
              <a:buSzPts val="3450"/>
              <a:buFont typeface="Arial"/>
              <a:buNone/>
              <a:defRPr sz="1500"/>
            </a:lvl2pPr>
            <a:lvl3pPr marL="685663" lvl="2" indent="-114277" algn="l">
              <a:lnSpc>
                <a:spcPct val="140000"/>
              </a:lnSpc>
              <a:spcBef>
                <a:spcPts val="0"/>
              </a:spcBef>
              <a:spcAft>
                <a:spcPts val="0"/>
              </a:spcAft>
              <a:buClr>
                <a:schemeClr val="lt1"/>
              </a:buClr>
              <a:buSzPts val="3000"/>
              <a:buFont typeface="Arial"/>
              <a:buNone/>
              <a:defRPr sz="1500"/>
            </a:lvl3pPr>
            <a:lvl4pPr marL="914217" lvl="3" indent="-114277" algn="l">
              <a:lnSpc>
                <a:spcPct val="140000"/>
              </a:lnSpc>
              <a:spcBef>
                <a:spcPts val="0"/>
              </a:spcBef>
              <a:spcAft>
                <a:spcPts val="0"/>
              </a:spcAft>
              <a:buClr>
                <a:schemeClr val="lt1"/>
              </a:buClr>
              <a:buSzPts val="1800"/>
              <a:buFont typeface="Arial"/>
              <a:buNone/>
              <a:defRPr sz="1500"/>
            </a:lvl4pPr>
            <a:lvl5pPr marL="1142771" lvl="4" indent="-114277" algn="l">
              <a:lnSpc>
                <a:spcPct val="140000"/>
              </a:lnSpc>
              <a:spcBef>
                <a:spcPts val="0"/>
              </a:spcBef>
              <a:spcAft>
                <a:spcPts val="0"/>
              </a:spcAft>
              <a:buClr>
                <a:schemeClr val="lt1"/>
              </a:buClr>
              <a:buSzPts val="3450"/>
              <a:buFont typeface="Arial"/>
              <a:buNone/>
              <a:defRPr sz="1500"/>
            </a:lvl5pPr>
            <a:lvl6pPr marL="1371326" lvl="5" indent="-171416" algn="l">
              <a:lnSpc>
                <a:spcPct val="90000"/>
              </a:lnSpc>
              <a:spcBef>
                <a:spcPts val="371"/>
              </a:spcBef>
              <a:spcAft>
                <a:spcPts val="0"/>
              </a:spcAft>
              <a:buClr>
                <a:schemeClr val="lt1"/>
              </a:buClr>
              <a:buSzPts val="1800"/>
              <a:buChar char="•"/>
              <a:defRPr/>
            </a:lvl6pPr>
            <a:lvl7pPr marL="1599880" lvl="6" indent="-171416" algn="l">
              <a:lnSpc>
                <a:spcPct val="90000"/>
              </a:lnSpc>
              <a:spcBef>
                <a:spcPts val="371"/>
              </a:spcBef>
              <a:spcAft>
                <a:spcPts val="0"/>
              </a:spcAft>
              <a:buClr>
                <a:schemeClr val="lt1"/>
              </a:buClr>
              <a:buSzPts val="1800"/>
              <a:buChar char="•"/>
              <a:defRPr/>
            </a:lvl7pPr>
            <a:lvl8pPr marL="1828434" lvl="7" indent="-171416" algn="l">
              <a:lnSpc>
                <a:spcPct val="90000"/>
              </a:lnSpc>
              <a:spcBef>
                <a:spcPts val="371"/>
              </a:spcBef>
              <a:spcAft>
                <a:spcPts val="0"/>
              </a:spcAft>
              <a:buClr>
                <a:schemeClr val="lt1"/>
              </a:buClr>
              <a:buSzPts val="1800"/>
              <a:buChar char="•"/>
              <a:defRPr/>
            </a:lvl8pPr>
            <a:lvl9pPr marL="2056989" lvl="8" indent="-171416" algn="l">
              <a:lnSpc>
                <a:spcPct val="90000"/>
              </a:lnSpc>
              <a:spcBef>
                <a:spcPts val="371"/>
              </a:spcBef>
              <a:spcAft>
                <a:spcPts val="0"/>
              </a:spcAft>
              <a:buClr>
                <a:schemeClr val="lt1"/>
              </a:buClr>
              <a:buSzPts val="1800"/>
              <a:buChar char="•"/>
              <a:defRPr/>
            </a:lvl9pPr>
          </a:lstStyle>
          <a:p>
            <a:endParaRPr dirty="0"/>
          </a:p>
        </p:txBody>
      </p:sp>
      <p:sp>
        <p:nvSpPr>
          <p:cNvPr id="2" name="TextBox 1">
            <a:extLst>
              <a:ext uri="{FF2B5EF4-FFF2-40B4-BE49-F238E27FC236}">
                <a16:creationId xmlns:a16="http://schemas.microsoft.com/office/drawing/2014/main" id="{1AD67E02-93CE-0C45-B16A-46A078906FAE}"/>
              </a:ext>
            </a:extLst>
          </p:cNvPr>
          <p:cNvSpPr txBox="1"/>
          <p:nvPr userDrawn="1"/>
        </p:nvSpPr>
        <p:spPr>
          <a:xfrm>
            <a:off x="7406640" y="1056640"/>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630944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ection_01 (yellow)_layout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A3363508-D7C2-0D4F-B151-FC1C39F7C044}"/>
              </a:ext>
            </a:extLst>
          </p:cNvPr>
          <p:cNvSpPr txBox="1">
            <a:spLocks noGrp="1"/>
          </p:cNvSpPr>
          <p:nvPr>
            <p:ph type="title"/>
          </p:nvPr>
        </p:nvSpPr>
        <p:spPr>
          <a:xfrm>
            <a:off x="6528939" y="623394"/>
            <a:ext cx="5399238" cy="43535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 name="TextBox 1">
            <a:extLst>
              <a:ext uri="{FF2B5EF4-FFF2-40B4-BE49-F238E27FC236}">
                <a16:creationId xmlns:a16="http://schemas.microsoft.com/office/drawing/2014/main" id="{A67CB898-19A9-4641-A7D4-35346657E0AA}"/>
              </a:ext>
            </a:extLst>
          </p:cNvPr>
          <p:cNvSpPr txBox="1"/>
          <p:nvPr userDrawn="1"/>
        </p:nvSpPr>
        <p:spPr>
          <a:xfrm>
            <a:off x="8918713" y="6785113"/>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
        <p:nvSpPr>
          <p:cNvPr id="10" name="Text Placeholder 5">
            <a:extLst>
              <a:ext uri="{FF2B5EF4-FFF2-40B4-BE49-F238E27FC236}">
                <a16:creationId xmlns:a16="http://schemas.microsoft.com/office/drawing/2014/main" id="{33DAC09C-07C7-6B4A-A868-88029300461C}"/>
              </a:ext>
            </a:extLst>
          </p:cNvPr>
          <p:cNvSpPr>
            <a:spLocks noGrp="1"/>
          </p:cNvSpPr>
          <p:nvPr>
            <p:ph type="body" sz="quarter" idx="10" hasCustomPrompt="1"/>
          </p:nvPr>
        </p:nvSpPr>
        <p:spPr>
          <a:xfrm>
            <a:off x="6528939" y="1525950"/>
            <a:ext cx="5399238"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Tree>
    <p:extLst>
      <p:ext uri="{BB962C8B-B14F-4D97-AF65-F5344CB8AC3E}">
        <p14:creationId xmlns:p14="http://schemas.microsoft.com/office/powerpoint/2010/main" val="2890890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ection_01 (yellow)_layout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92;p62">
            <a:extLst>
              <a:ext uri="{FF2B5EF4-FFF2-40B4-BE49-F238E27FC236}">
                <a16:creationId xmlns:a16="http://schemas.microsoft.com/office/drawing/2014/main" id="{80AF6640-F67D-654D-90B0-E33E0E4A30C0}"/>
              </a:ext>
            </a:extLst>
          </p:cNvPr>
          <p:cNvSpPr txBox="1">
            <a:spLocks noGrp="1"/>
          </p:cNvSpPr>
          <p:nvPr>
            <p:ph type="title"/>
          </p:nvPr>
        </p:nvSpPr>
        <p:spPr>
          <a:xfrm>
            <a:off x="2228336" y="202020"/>
            <a:ext cx="9647915" cy="734661"/>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2400"/>
              <a:buFont typeface="Arial"/>
              <a:buNone/>
              <a:defRPr sz="2400" b="1" i="0" u="none" strike="noStrike" cap="none">
                <a:solidFill>
                  <a:srgbClr val="26226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10" name="Text Placeholder 5">
            <a:extLst>
              <a:ext uri="{FF2B5EF4-FFF2-40B4-BE49-F238E27FC236}">
                <a16:creationId xmlns:a16="http://schemas.microsoft.com/office/drawing/2014/main" id="{74AE1CBB-F5C8-534C-A3C7-E4F87EB3F68E}"/>
              </a:ext>
            </a:extLst>
          </p:cNvPr>
          <p:cNvSpPr>
            <a:spLocks noGrp="1"/>
          </p:cNvSpPr>
          <p:nvPr>
            <p:ph type="body" sz="quarter" idx="10" hasCustomPrompt="1"/>
          </p:nvPr>
        </p:nvSpPr>
        <p:spPr>
          <a:xfrm>
            <a:off x="2228335" y="1525950"/>
            <a:ext cx="4980847" cy="4503790"/>
          </a:xfrm>
          <a:prstGeom prst="rect">
            <a:avLst/>
          </a:prstGeom>
        </p:spPr>
        <p:txBody>
          <a:bodyPr/>
          <a:lstStyle>
            <a:lvl1pPr>
              <a:buNone/>
              <a:defRPr sz="1600">
                <a:solidFill>
                  <a:srgbClr val="616265"/>
                </a:solidFill>
              </a:defRPr>
            </a:lvl1pPr>
            <a:lvl2pPr>
              <a:defRPr sz="1600"/>
            </a:lvl2pPr>
            <a:lvl3pPr>
              <a:defRPr sz="1600"/>
            </a:lvl3pPr>
            <a:lvl4pPr>
              <a:defRPr sz="1600"/>
            </a:lvl4pPr>
            <a:lvl5pPr>
              <a:defRPr sz="1600"/>
            </a:lvl5pPr>
          </a:lstStyle>
          <a:p>
            <a:pPr lvl="0"/>
            <a:r>
              <a:rPr lang="en-US" dirty="0"/>
              <a:t>Click to edit text</a:t>
            </a:r>
          </a:p>
        </p:txBody>
      </p:sp>
      <p:sp>
        <p:nvSpPr>
          <p:cNvPr id="2" name="TextBox 1">
            <a:extLst>
              <a:ext uri="{FF2B5EF4-FFF2-40B4-BE49-F238E27FC236}">
                <a16:creationId xmlns:a16="http://schemas.microsoft.com/office/drawing/2014/main" id="{876DC2D4-E786-3444-93E4-2B271E0229EA}"/>
              </a:ext>
            </a:extLst>
          </p:cNvPr>
          <p:cNvSpPr txBox="1"/>
          <p:nvPr userDrawn="1"/>
        </p:nvSpPr>
        <p:spPr>
          <a:xfrm>
            <a:off x="9992139" y="3193774"/>
            <a:ext cx="0" cy="0"/>
          </a:xfrm>
          <a:prstGeom prst="rect">
            <a:avLst/>
          </a:prstGeom>
          <a:noFill/>
          <a:ln>
            <a:noFill/>
          </a:ln>
        </p:spPr>
        <p:txBody>
          <a:bodyPr spcFirstLastPara="1" wrap="none" lIns="0" tIns="0" rIns="0" bIns="0" rtlCol="0" anchor="b" anchorCtr="0">
            <a:noAutofit/>
          </a:bodyPr>
          <a:lstStyle/>
          <a:p>
            <a:pPr marL="0" indent="0" algn="ctr">
              <a:lnSpc>
                <a:spcPct val="100000"/>
              </a:lnSpc>
              <a:buClr>
                <a:srgbClr val="000000"/>
              </a:buClr>
              <a:buSzPts val="4000"/>
              <a:buNone/>
            </a:pPr>
            <a:endParaRPr lang="en-US" sz="3200" u="sng" dirty="0"/>
          </a:p>
        </p:txBody>
      </p:sp>
    </p:spTree>
    <p:extLst>
      <p:ext uri="{BB962C8B-B14F-4D97-AF65-F5344CB8AC3E}">
        <p14:creationId xmlns:p14="http://schemas.microsoft.com/office/powerpoint/2010/main" val="2982778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and Content plai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DE88C5D-6921-4B82-8423-0BE1E285A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spTree>
    <p:extLst>
      <p:ext uri="{BB962C8B-B14F-4D97-AF65-F5344CB8AC3E}">
        <p14:creationId xmlns:p14="http://schemas.microsoft.com/office/powerpoint/2010/main" val="3043504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orm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443490C5-D05B-B241-A53F-8A9CC20DA795}"/>
              </a:ext>
            </a:extLst>
          </p:cNvPr>
          <p:cNvSpPr>
            <a:spLocks noGrp="1"/>
          </p:cNvSpPr>
          <p:nvPr>
            <p:ph sz="half" idx="1"/>
          </p:nvPr>
        </p:nvSpPr>
        <p:spPr>
          <a:xfrm>
            <a:off x="838200" y="1825625"/>
            <a:ext cx="5181600" cy="3863746"/>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F0081B73-45F6-E34B-8B7E-786F9947D81D}"/>
              </a:ext>
            </a:extLst>
          </p:cNvPr>
          <p:cNvSpPr>
            <a:spLocks noGrp="1"/>
          </p:cNvSpPr>
          <p:nvPr>
            <p:ph sz="half" idx="2"/>
          </p:nvPr>
        </p:nvSpPr>
        <p:spPr>
          <a:xfrm>
            <a:off x="6172200" y="1825625"/>
            <a:ext cx="5181600" cy="3863746"/>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118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7CA01D1-6B24-4690-967C-4B4C8BB2B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43434"/>
            <a:ext cx="12192000" cy="1016000"/>
          </a:xfrm>
          <a:prstGeom prst="rect">
            <a:avLst/>
          </a:prstGeom>
        </p:spPr>
      </p:pic>
      <p:pic>
        <p:nvPicPr>
          <p:cNvPr id="10" name="Picture 9">
            <a:extLst>
              <a:ext uri="{FF2B5EF4-FFF2-40B4-BE49-F238E27FC236}">
                <a16:creationId xmlns:a16="http://schemas.microsoft.com/office/drawing/2014/main" id="{07A9A201-3932-448B-91FB-DF50F5BC37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333" y="5939417"/>
            <a:ext cx="1111837" cy="843911"/>
          </a:xfrm>
          <a:prstGeom prst="rect">
            <a:avLst/>
          </a:prstGeom>
        </p:spPr>
      </p:pic>
      <p:pic>
        <p:nvPicPr>
          <p:cNvPr id="4" name="Picture 3" descr="@NIHendaddiction">
            <a:extLst>
              <a:ext uri="{FF2B5EF4-FFF2-40B4-BE49-F238E27FC236}">
                <a16:creationId xmlns:a16="http://schemas.microsoft.com/office/drawing/2014/main" id="{445B8F39-770C-FCFE-CE25-E4A7387DE9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58540" y="6112517"/>
            <a:ext cx="2743200" cy="555171"/>
          </a:xfrm>
          <a:prstGeom prst="rect">
            <a:avLst/>
          </a:prstGeom>
        </p:spPr>
      </p:pic>
    </p:spTree>
    <p:extLst>
      <p:ext uri="{BB962C8B-B14F-4D97-AF65-F5344CB8AC3E}">
        <p14:creationId xmlns:p14="http://schemas.microsoft.com/office/powerpoint/2010/main" val="3036035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7CA01D1-6B24-4690-967C-4B4C8BB2B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43434"/>
            <a:ext cx="12192000" cy="1016000"/>
          </a:xfrm>
          <a:prstGeom prst="rect">
            <a:avLst/>
          </a:prstGeom>
        </p:spPr>
      </p:pic>
    </p:spTree>
    <p:extLst>
      <p:ext uri="{BB962C8B-B14F-4D97-AF65-F5344CB8AC3E}">
        <p14:creationId xmlns:p14="http://schemas.microsoft.com/office/powerpoint/2010/main" val="2094524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7CA01D1-6B24-4690-967C-4B4C8BB2B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43434"/>
            <a:ext cx="12192000" cy="1016000"/>
          </a:xfrm>
          <a:prstGeom prst="rect">
            <a:avLst/>
          </a:prstGeom>
        </p:spPr>
      </p:pic>
      <p:pic>
        <p:nvPicPr>
          <p:cNvPr id="10" name="Picture 9">
            <a:extLst>
              <a:ext uri="{FF2B5EF4-FFF2-40B4-BE49-F238E27FC236}">
                <a16:creationId xmlns:a16="http://schemas.microsoft.com/office/drawing/2014/main" id="{07A9A201-3932-448B-91FB-DF50F5BC37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333" y="5939417"/>
            <a:ext cx="1111837" cy="843911"/>
          </a:xfrm>
          <a:prstGeom prst="rect">
            <a:avLst/>
          </a:prstGeom>
        </p:spPr>
      </p:pic>
      <p:pic>
        <p:nvPicPr>
          <p:cNvPr id="8" name="Picture 7" descr="@NIHendaddiction">
            <a:extLst>
              <a:ext uri="{FF2B5EF4-FFF2-40B4-BE49-F238E27FC236}">
                <a16:creationId xmlns:a16="http://schemas.microsoft.com/office/drawing/2014/main" id="{8F6EBE7D-53F0-DC35-1B62-E8242B2807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43949" y="6112517"/>
            <a:ext cx="2743200" cy="555171"/>
          </a:xfrm>
          <a:prstGeom prst="rect">
            <a:avLst/>
          </a:prstGeom>
        </p:spPr>
      </p:pic>
    </p:spTree>
    <p:extLst>
      <p:ext uri="{BB962C8B-B14F-4D97-AF65-F5344CB8AC3E}">
        <p14:creationId xmlns:p14="http://schemas.microsoft.com/office/powerpoint/2010/main" val="2319695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499108-1B3C-E34D-9321-93C3BA53296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437" y="-18850"/>
            <a:ext cx="12240871" cy="6895690"/>
          </a:xfrm>
          <a:prstGeom prst="rect">
            <a:avLst/>
          </a:prstGeom>
        </p:spPr>
      </p:pic>
    </p:spTree>
    <p:extLst>
      <p:ext uri="{BB962C8B-B14F-4D97-AF65-F5344CB8AC3E}">
        <p14:creationId xmlns:p14="http://schemas.microsoft.com/office/powerpoint/2010/main" val="131998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D232891E-B252-4587-BED3-3387F0ADD0E1}" type="datetime1">
              <a:rPr lang="en-US" smtClean="0">
                <a:solidFill>
                  <a:prstClr val="black">
                    <a:tint val="75000"/>
                  </a:prstClr>
                </a:solidFill>
              </a:rPr>
              <a:pPr/>
              <a:t>6/8/23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1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3E09912E-FB55-4C0A-B5DA-4AACCC2DFC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792"/>
            <a:ext cx="1521228" cy="1046969"/>
          </a:xfrm>
          <a:prstGeom prst="rect">
            <a:avLst/>
          </a:prstGeom>
        </p:spPr>
      </p:pic>
      <p:sp>
        <p:nvSpPr>
          <p:cNvPr id="6" name="Rectangle 5">
            <a:extLst>
              <a:ext uri="{FF2B5EF4-FFF2-40B4-BE49-F238E27FC236}">
                <a16:creationId xmlns:a16="http://schemas.microsoft.com/office/drawing/2014/main" id="{568B5F4B-590B-44EC-B961-ADB0AE3B8EE6}"/>
              </a:ext>
            </a:extLst>
          </p:cNvPr>
          <p:cNvSpPr/>
          <p:nvPr userDrawn="1"/>
        </p:nvSpPr>
        <p:spPr>
          <a:xfrm>
            <a:off x="0" y="1093497"/>
            <a:ext cx="12192000" cy="45720"/>
          </a:xfrm>
          <a:prstGeom prst="rect">
            <a:avLst/>
          </a:prstGeom>
          <a:gradFill flip="none" rotWithShape="1">
            <a:gsLst>
              <a:gs pos="0">
                <a:srgbClr val="24AE70"/>
              </a:gs>
              <a:gs pos="100000">
                <a:srgbClr val="199B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921BB7C-9D9F-4B64-AFED-2AC3D93C16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42098" y="86264"/>
            <a:ext cx="2098989" cy="971497"/>
          </a:xfrm>
          <a:prstGeom prst="rect">
            <a:avLst/>
          </a:prstGeom>
        </p:spPr>
      </p:pic>
      <p:sp>
        <p:nvSpPr>
          <p:cNvPr id="10" name="Content Placeholder 2">
            <a:extLst>
              <a:ext uri="{FF2B5EF4-FFF2-40B4-BE49-F238E27FC236}">
                <a16:creationId xmlns:a16="http://schemas.microsoft.com/office/drawing/2014/main" id="{2B48EC83-E5CE-4A13-AE5D-CC51F595A4D5}"/>
              </a:ext>
            </a:extLst>
          </p:cNvPr>
          <p:cNvSpPr>
            <a:spLocks noGrp="1"/>
          </p:cNvSpPr>
          <p:nvPr>
            <p:ph sz="half" idx="1"/>
          </p:nvPr>
        </p:nvSpPr>
        <p:spPr>
          <a:xfrm>
            <a:off x="838199" y="1451296"/>
            <a:ext cx="10858169" cy="50536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ED168F0-5B9C-4AD9-A968-A1350F2E4ACE}"/>
              </a:ext>
            </a:extLst>
          </p:cNvPr>
          <p:cNvSpPr>
            <a:spLocks noGrp="1"/>
          </p:cNvSpPr>
          <p:nvPr>
            <p:ph type="title"/>
          </p:nvPr>
        </p:nvSpPr>
        <p:spPr>
          <a:xfrm>
            <a:off x="2217268" y="186097"/>
            <a:ext cx="7757463" cy="696358"/>
          </a:xfrm>
        </p:spPr>
        <p:txBody>
          <a:bodyPr anchor="b">
            <a:normAutofit/>
          </a:bodyPr>
          <a:lstStyle>
            <a:lvl1pPr>
              <a:defRPr sz="40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0561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guide id="4" pos="67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39898AA5-17D3-4C79-AEDF-121BF17265C5}" type="datetime1">
              <a:rPr lang="en-US" smtClean="0"/>
              <a:t>6/8/23</a:t>
            </a:fld>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2071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208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935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64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490207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4.jpeg"/><Relationship Id="rId4" Type="http://schemas.openxmlformats.org/officeDocument/2006/relationships/image" Target="../media/image1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703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0" r:id="rId3"/>
    <p:sldLayoutId id="2147483663" r:id="rId4"/>
    <p:sldLayoutId id="2147483664" r:id="rId5"/>
    <p:sldLayoutId id="2147483665" r:id="rId6"/>
    <p:sldLayoutId id="2147483666" r:id="rId7"/>
    <p:sldLayoutId id="2147483667" r:id="rId8"/>
    <p:sldLayoutId id="2147483668" r:id="rId9"/>
    <p:sldLayoutId id="2147483669" r:id="rId10"/>
    <p:sldLayoutId id="2147483672" r:id="rId11"/>
    <p:sldLayoutId id="2147483673" r:id="rId12"/>
    <p:sldLayoutId id="2147483675" r:id="rId13"/>
  </p:sldLayoutIdLst>
  <p:hf hdr="0" ftr="0" dt="0"/>
  <p:txStyles>
    <p:titleStyle>
      <a:lvl1pPr algn="ctr" defTabSz="914377" rtl="0" eaLnBrk="1" latinLnBrk="0" hangingPunct="1">
        <a:spcBef>
          <a:spcPct val="0"/>
        </a:spcBef>
        <a:buNone/>
        <a:defRPr sz="3600" b="1" kern="1200">
          <a:solidFill>
            <a:schemeClr val="tx2"/>
          </a:solidFill>
          <a:latin typeface="+mj-lt"/>
          <a:ea typeface="+mj-ea"/>
          <a:cs typeface="Arial" panose="020B0604020202020204" pitchFamily="34" charset="0"/>
        </a:defRPr>
      </a:lvl1pPr>
    </p:titleStyle>
    <p:body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8115B0-D054-D54E-9C44-6C3C8E7A9E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EAC33E-EC22-9749-A326-5CE493A41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2B56D-F5FF-4A4E-BFE3-226E3423C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85625-AB50-9F47-94EF-B543DB866896}" type="datetimeFigureOut">
              <a:rPr lang="en-US" smtClean="0"/>
              <a:t>6/8/23</a:t>
            </a:fld>
            <a:endParaRPr lang="en-US"/>
          </a:p>
        </p:txBody>
      </p:sp>
      <p:sp>
        <p:nvSpPr>
          <p:cNvPr id="5" name="Footer Placeholder 4">
            <a:extLst>
              <a:ext uri="{FF2B5EF4-FFF2-40B4-BE49-F238E27FC236}">
                <a16:creationId xmlns:a16="http://schemas.microsoft.com/office/drawing/2014/main" id="{90B26E8E-C345-8B44-ACB9-E5BC0792FC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C11771-3738-EC47-92B2-8342580BD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99EFE-7CC5-C24D-9357-BB4DEE30A967}" type="slidenum">
              <a:rPr lang="en-US" smtClean="0"/>
              <a:t>‹#›</a:t>
            </a:fld>
            <a:endParaRPr lang="en-US"/>
          </a:p>
        </p:txBody>
      </p:sp>
    </p:spTree>
    <p:extLst>
      <p:ext uri="{BB962C8B-B14F-4D97-AF65-F5344CB8AC3E}">
        <p14:creationId xmlns:p14="http://schemas.microsoft.com/office/powerpoint/2010/main" val="38333534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5BFA65-B083-B54B-9F46-A2C04150B8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69981" y="6348043"/>
            <a:ext cx="2139214" cy="334052"/>
          </a:xfrm>
          <a:prstGeom prst="rect">
            <a:avLst/>
          </a:prstGeom>
        </p:spPr>
      </p:pic>
      <p:cxnSp>
        <p:nvCxnSpPr>
          <p:cNvPr id="11" name="Straight Connector 10">
            <a:extLst>
              <a:ext uri="{FF2B5EF4-FFF2-40B4-BE49-F238E27FC236}">
                <a16:creationId xmlns:a16="http://schemas.microsoft.com/office/drawing/2014/main" id="{88F36885-BC79-3249-8936-EB42B88FBC2F}"/>
              </a:ext>
            </a:extLst>
          </p:cNvPr>
          <p:cNvCxnSpPr>
            <a:cxnSpLocks/>
          </p:cNvCxnSpPr>
          <p:nvPr userDrawn="1"/>
        </p:nvCxnSpPr>
        <p:spPr>
          <a:xfrm>
            <a:off x="582805" y="6170020"/>
            <a:ext cx="11026390" cy="0"/>
          </a:xfrm>
          <a:prstGeom prst="line">
            <a:avLst/>
          </a:prstGeom>
          <a:ln w="9525">
            <a:solidFill>
              <a:srgbClr val="0D345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C92C0D-4C85-954D-9220-3B9A4B01C6E8}"/>
              </a:ext>
            </a:extLst>
          </p:cNvPr>
          <p:cNvSpPr txBox="1"/>
          <p:nvPr userDrawn="1"/>
        </p:nvSpPr>
        <p:spPr>
          <a:xfrm>
            <a:off x="504985" y="6376569"/>
            <a:ext cx="4460240" cy="276999"/>
          </a:xfrm>
          <a:prstGeom prst="rect">
            <a:avLst/>
          </a:prstGeom>
          <a:noFill/>
        </p:spPr>
        <p:txBody>
          <a:bodyPr wrap="square" rtlCol="0">
            <a:spAutoFit/>
          </a:bodyPr>
          <a:lstStyle/>
          <a:p>
            <a:r>
              <a:rPr lang="en-US" sz="1200" b="1" kern="1200" dirty="0">
                <a:solidFill>
                  <a:srgbClr val="0D345B"/>
                </a:solidFill>
                <a:effectLst/>
                <a:latin typeface="+mj-lt"/>
                <a:ea typeface="+mn-ea"/>
                <a:cs typeface="+mn-cs"/>
              </a:rPr>
              <a:t>nih.gov/ending-structural-racism</a:t>
            </a:r>
            <a:r>
              <a:rPr lang="en-US" sz="1200" dirty="0">
                <a:solidFill>
                  <a:srgbClr val="0D345B"/>
                </a:solidFill>
                <a:effectLst/>
                <a:latin typeface="+mj-lt"/>
              </a:rPr>
              <a:t> </a:t>
            </a:r>
            <a:endParaRPr lang="en-US" sz="1200" dirty="0">
              <a:solidFill>
                <a:srgbClr val="0D345B"/>
              </a:solidFill>
              <a:latin typeface="+mj-lt"/>
            </a:endParaRPr>
          </a:p>
        </p:txBody>
      </p:sp>
      <p:pic>
        <p:nvPicPr>
          <p:cNvPr id="4" name="Picture 3">
            <a:extLst>
              <a:ext uri="{FF2B5EF4-FFF2-40B4-BE49-F238E27FC236}">
                <a16:creationId xmlns:a16="http://schemas.microsoft.com/office/drawing/2014/main" id="{886B8ECD-7290-43C3-8063-2D99C25A05C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47948" y="0"/>
            <a:ext cx="4444052" cy="1818506"/>
          </a:xfrm>
          <a:prstGeom prst="rect">
            <a:avLst/>
          </a:prstGeom>
        </p:spPr>
      </p:pic>
      <p:sp>
        <p:nvSpPr>
          <p:cNvPr id="7" name="TextBox 6">
            <a:extLst>
              <a:ext uri="{FF2B5EF4-FFF2-40B4-BE49-F238E27FC236}">
                <a16:creationId xmlns:a16="http://schemas.microsoft.com/office/drawing/2014/main" id="{C7AA5529-DA67-487C-8083-6C355822E39D}"/>
              </a:ext>
            </a:extLst>
          </p:cNvPr>
          <p:cNvSpPr txBox="1"/>
          <p:nvPr userDrawn="1"/>
        </p:nvSpPr>
        <p:spPr>
          <a:xfrm>
            <a:off x="2644881" y="6377769"/>
            <a:ext cx="6646605" cy="275800"/>
          </a:xfrm>
          <a:prstGeom prst="rect">
            <a:avLst/>
          </a:prstGeom>
          <a:noFill/>
        </p:spPr>
        <p:txBody>
          <a:bodyPr wrap="square" rtlCol="0">
            <a:spAutoFit/>
          </a:bodyPr>
          <a:lstStyle/>
          <a:p>
            <a:pPr algn="ctr"/>
            <a:r>
              <a:rPr lang="en-US" sz="1200" b="1" kern="1200" dirty="0">
                <a:solidFill>
                  <a:srgbClr val="0D345B"/>
                </a:solidFill>
                <a:effectLst/>
                <a:latin typeface="+mj-lt"/>
                <a:ea typeface="+mn-ea"/>
                <a:cs typeface="+mn-cs"/>
              </a:rPr>
              <a:t>The NIH UNITE Initiative to Strengthen Diversity, Equity, and Inclusion: Together, We’re Stronger</a:t>
            </a:r>
          </a:p>
        </p:txBody>
      </p:sp>
    </p:spTree>
    <p:extLst>
      <p:ext uri="{BB962C8B-B14F-4D97-AF65-F5344CB8AC3E}">
        <p14:creationId xmlns:p14="http://schemas.microsoft.com/office/powerpoint/2010/main" val="1617958427"/>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43065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hf hdr="0" ftr="0" dt="0"/>
  <p:txStyles>
    <p:titleStyle>
      <a:lvl1pPr algn="ctr" defTabSz="914377" rtl="0" eaLnBrk="1" latinLnBrk="0" hangingPunct="1">
        <a:spcBef>
          <a:spcPct val="0"/>
        </a:spcBef>
        <a:buNone/>
        <a:defRPr sz="3600" b="1" kern="1200">
          <a:solidFill>
            <a:schemeClr val="tx2"/>
          </a:solidFill>
          <a:latin typeface="+mj-lt"/>
          <a:ea typeface="+mj-ea"/>
          <a:cs typeface="Arial" panose="020B0604020202020204" pitchFamily="34" charset="0"/>
        </a:defRPr>
      </a:lvl1pPr>
    </p:titleStyle>
    <p:body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3863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01BDBC4-26AC-C041-A213-58D0DD4DF4C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38200" y="6010954"/>
            <a:ext cx="1371600" cy="685800"/>
          </a:xfrm>
          <a:prstGeom prst="rect">
            <a:avLst/>
          </a:prstGeom>
        </p:spPr>
      </p:pic>
    </p:spTree>
    <p:extLst>
      <p:ext uri="{BB962C8B-B14F-4D97-AF65-F5344CB8AC3E}">
        <p14:creationId xmlns:p14="http://schemas.microsoft.com/office/powerpoint/2010/main" val="245484191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Lst>
  <p:hf sldNum="0" hdr="0" ftr="0" dt="0"/>
  <p:txStyles>
    <p:titleStyle>
      <a:lvl1pPr algn="l" defTabSz="914400" rtl="0" eaLnBrk="1" latinLnBrk="0" hangingPunct="1">
        <a:lnSpc>
          <a:spcPct val="90000"/>
        </a:lnSpc>
        <a:spcBef>
          <a:spcPct val="0"/>
        </a:spcBef>
        <a:buNone/>
        <a:defRPr sz="4000" b="1" kern="1200">
          <a:gradFill>
            <a:gsLst>
              <a:gs pos="5000">
                <a:srgbClr val="532565"/>
              </a:gs>
              <a:gs pos="34000">
                <a:schemeClr val="accent5"/>
              </a:gs>
              <a:gs pos="59000">
                <a:schemeClr val="accent2"/>
              </a:gs>
              <a:gs pos="83000">
                <a:schemeClr val="accent3"/>
              </a:gs>
            </a:gsLst>
            <a:lin ang="0" scaled="0"/>
          </a:gra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7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System Font Regular"/>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System Font Regular"/>
        <a:buChar char="&g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hyperlink" Target="https://gcc02.safelinks.protection.outlook.com/?url=https%3A%2F%2Fnih.us17.list-manage.com%2Ftrack%2Fclick%3Fu%3D3c1f04defd944e2b735b9f95d%26id%3Dc239cb205f%26e%3D98ea1a3555&amp;data=05%7C01%7Cmarie.bernard%40nih.gov%7C43b07c36e5334dcdf7f108db29503994%7C14b77578977342d58507251ca2dc2b06%7C0%7C0%7C638149196756748557%7CUnknown%7CTWFpbGZsb3d8eyJWIjoiMC4wLjAwMDAiLCJQIjoiV2luMzIiLCJBTiI6Ik1haWwiLCJXVCI6Mn0%3D%7C7000%7C%7C%7C&amp;sdata=qj%2F5v70E%2F7FF93oqxJoRB8llU1IyMhevpTL6hh%2FM8rY%3D&amp;reserved=0"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s://grants.nih.gov/grants/guide/pa-files/PAR-23-144.html" TargetMode="External"/><Relationship Id="rId4" Type="http://schemas.openxmlformats.org/officeDocument/2006/relationships/hyperlink" Target="https://public.era.nih.gov/foa/#/announcements/dashboard?foaId=17897"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www.nihdeiaprize.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xml"/><Relationship Id="rId4" Type="http://schemas.openxmlformats.org/officeDocument/2006/relationships/hyperlink" Target="http://www.nih.gov/ending-structural-racis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ublic.csr.nih.gov/sites/default/files/2022-11/CSRAC_Fellowship_review_WG_report_September_2022_final.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grants.nih.gov/policy/peer/improving-nrsa-fellowship"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pn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31.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svg"/><Relationship Id="rId21" Type="http://schemas.openxmlformats.org/officeDocument/2006/relationships/image" Target="../media/image86.svg"/><Relationship Id="rId34" Type="http://schemas.openxmlformats.org/officeDocument/2006/relationships/image" Target="../media/image97.png"/><Relationship Id="rId7" Type="http://schemas.openxmlformats.org/officeDocument/2006/relationships/image" Target="../media/image72.png"/><Relationship Id="rId12" Type="http://schemas.openxmlformats.org/officeDocument/2006/relationships/image" Target="../media/image77.svg"/><Relationship Id="rId17" Type="http://schemas.openxmlformats.org/officeDocument/2006/relationships/image" Target="../media/image82.svg"/><Relationship Id="rId25" Type="http://schemas.openxmlformats.org/officeDocument/2006/relationships/image" Target="../media/image90.png"/><Relationship Id="rId33" Type="http://schemas.openxmlformats.org/officeDocument/2006/relationships/image" Target="../media/image96.png"/><Relationship Id="rId2" Type="http://schemas.openxmlformats.org/officeDocument/2006/relationships/notesSlide" Target="../notesSlides/notesSlide30.xml"/><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71.svg"/><Relationship Id="rId11" Type="http://schemas.openxmlformats.org/officeDocument/2006/relationships/image" Target="../media/image76.png"/><Relationship Id="rId24" Type="http://schemas.openxmlformats.org/officeDocument/2006/relationships/image" Target="../media/image89.svg"/><Relationship Id="rId32" Type="http://schemas.microsoft.com/office/2007/relationships/hdphoto" Target="../media/hdphoto2.wdp"/><Relationship Id="rId37" Type="http://schemas.openxmlformats.org/officeDocument/2006/relationships/image" Target="../media/image100.sv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microsoft.com/office/2007/relationships/hdphoto" Target="../media/hdphoto1.wdp"/><Relationship Id="rId36" Type="http://schemas.openxmlformats.org/officeDocument/2006/relationships/image" Target="../media/image99.png"/><Relationship Id="rId10" Type="http://schemas.openxmlformats.org/officeDocument/2006/relationships/image" Target="../media/image75.svg"/><Relationship Id="rId19" Type="http://schemas.openxmlformats.org/officeDocument/2006/relationships/image" Target="../media/image84.svg"/><Relationship Id="rId31" Type="http://schemas.openxmlformats.org/officeDocument/2006/relationships/image" Target="../media/image95.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sv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4.png"/><Relationship Id="rId35" Type="http://schemas.openxmlformats.org/officeDocument/2006/relationships/image" Target="../media/image98.svg"/><Relationship Id="rId8" Type="http://schemas.openxmlformats.org/officeDocument/2006/relationships/image" Target="../media/image73.svg"/><Relationship Id="rId3"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2.xml"/><Relationship Id="rId1" Type="http://schemas.openxmlformats.org/officeDocument/2006/relationships/slideLayout" Target="../slideLayouts/slideLayout33.xml"/><Relationship Id="rId5" Type="http://schemas.openxmlformats.org/officeDocument/2006/relationships/image" Target="../media/image104.pn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40.xml"/><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image" Target="../media/image111.JPG"/><Relationship Id="rId5" Type="http://schemas.openxmlformats.org/officeDocument/2006/relationships/image" Target="../media/image110.png"/><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8.xml"/><Relationship Id="rId1" Type="http://schemas.openxmlformats.org/officeDocument/2006/relationships/slideLayout" Target="../slideLayouts/slideLayout44.xml"/><Relationship Id="rId4" Type="http://schemas.openxmlformats.org/officeDocument/2006/relationships/hyperlink" Target="http://www.nih.gov/climateandhealth"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47.xml"/><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13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7.xml"/><Relationship Id="rId1" Type="http://schemas.openxmlformats.org/officeDocument/2006/relationships/slideLayout" Target="../slideLayouts/slideLayout40.xml"/><Relationship Id="rId4" Type="http://schemas.openxmlformats.org/officeDocument/2006/relationships/image" Target="../media/image136.jpe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8.xml"/><Relationship Id="rId1" Type="http://schemas.openxmlformats.org/officeDocument/2006/relationships/slideLayout" Target="../slideLayouts/slideLayout40.xml"/><Relationship Id="rId4" Type="http://schemas.openxmlformats.org/officeDocument/2006/relationships/image" Target="../media/image138.jpeg"/></Relationships>
</file>

<file path=ppt/slides/_rels/slide5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49.xml"/><Relationship Id="rId1" Type="http://schemas.openxmlformats.org/officeDocument/2006/relationships/slideLayout" Target="../slideLayouts/slideLayout40.xml"/><Relationship Id="rId4" Type="http://schemas.openxmlformats.org/officeDocument/2006/relationships/image" Target="../media/image1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ctrTitle"/>
          </p:nvPr>
        </p:nvSpPr>
        <p:spPr>
          <a:xfrm>
            <a:off x="1516689" y="136520"/>
            <a:ext cx="9144000" cy="1444625"/>
          </a:xfrm>
        </p:spPr>
        <p:txBody>
          <a:bodyPr>
            <a:normAutofit/>
          </a:bodyPr>
          <a:lstStyle/>
          <a:p>
            <a:r>
              <a:rPr lang="en-US" sz="4000" dirty="0">
                <a:latin typeface="+mn-lt"/>
                <a:ea typeface="ＭＳ Ｐゴシック"/>
                <a:cs typeface="Arial"/>
              </a:rPr>
              <a:t>Director’s Update</a:t>
            </a:r>
          </a:p>
        </p:txBody>
      </p:sp>
      <p:sp>
        <p:nvSpPr>
          <p:cNvPr id="89090" name="Subtitle 2"/>
          <p:cNvSpPr>
            <a:spLocks noGrp="1"/>
          </p:cNvSpPr>
          <p:nvPr>
            <p:ph type="subTitle" idx="1"/>
          </p:nvPr>
        </p:nvSpPr>
        <p:spPr>
          <a:xfrm>
            <a:off x="605742" y="1194473"/>
            <a:ext cx="10980516" cy="942148"/>
          </a:xfrm>
        </p:spPr>
        <p:txBody>
          <a:bodyPr>
            <a:normAutofit/>
          </a:bodyPr>
          <a:lstStyle/>
          <a:p>
            <a:endParaRPr lang="en-US" sz="300" b="1" i="1" dirty="0">
              <a:solidFill>
                <a:schemeClr val="tx1">
                  <a:lumMod val="50000"/>
                  <a:lumOff val="50000"/>
                </a:schemeClr>
              </a:solidFill>
              <a:ea typeface="ＭＳ Ｐゴシック" pitchFamily="34" charset="-128"/>
            </a:endParaRPr>
          </a:p>
          <a:p>
            <a:pPr>
              <a:spcBef>
                <a:spcPts val="0"/>
              </a:spcBef>
            </a:pPr>
            <a:r>
              <a:rPr lang="en-US" sz="2600" i="1" dirty="0">
                <a:solidFill>
                  <a:schemeClr val="tx1">
                    <a:lumMod val="65000"/>
                    <a:lumOff val="35000"/>
                  </a:schemeClr>
                </a:solidFill>
                <a:cs typeface="Arial" panose="020B0604020202020204" pitchFamily="34" charset="0"/>
              </a:rPr>
              <a:t>126</a:t>
            </a:r>
            <a:r>
              <a:rPr lang="en-US" sz="2600" i="1" baseline="30000" dirty="0">
                <a:solidFill>
                  <a:schemeClr val="tx1">
                    <a:lumMod val="65000"/>
                    <a:lumOff val="35000"/>
                  </a:schemeClr>
                </a:solidFill>
                <a:cs typeface="Arial" panose="020B0604020202020204" pitchFamily="34" charset="0"/>
              </a:rPr>
              <a:t>th</a:t>
            </a:r>
            <a:r>
              <a:rPr lang="en-US" sz="2600" i="1" dirty="0">
                <a:solidFill>
                  <a:schemeClr val="tx1">
                    <a:lumMod val="65000"/>
                    <a:lumOff val="35000"/>
                  </a:schemeClr>
                </a:solidFill>
                <a:cs typeface="Arial" panose="020B0604020202020204" pitchFamily="34" charset="0"/>
              </a:rPr>
              <a:t> Advisory Committee to the Director </a:t>
            </a:r>
          </a:p>
          <a:p>
            <a:pPr>
              <a:spcBef>
                <a:spcPts val="0"/>
              </a:spcBef>
            </a:pPr>
            <a:r>
              <a:rPr lang="en-US" sz="2600" i="1" dirty="0">
                <a:solidFill>
                  <a:schemeClr val="tx1">
                    <a:lumMod val="65000"/>
                    <a:lumOff val="35000"/>
                  </a:schemeClr>
                </a:solidFill>
                <a:cs typeface="Arial" panose="020B0604020202020204" pitchFamily="34" charset="0"/>
              </a:rPr>
              <a:t>June 8, 2023</a:t>
            </a:r>
          </a:p>
        </p:txBody>
      </p:sp>
      <p:sp>
        <p:nvSpPr>
          <p:cNvPr id="5" name="Subtitle 2">
            <a:extLst>
              <a:ext uri="{FF2B5EF4-FFF2-40B4-BE49-F238E27FC236}">
                <a16:creationId xmlns:a16="http://schemas.microsoft.com/office/drawing/2014/main" id="{5181491A-0F53-C1EE-6914-242325281151}"/>
              </a:ext>
            </a:extLst>
          </p:cNvPr>
          <p:cNvSpPr txBox="1">
            <a:spLocks/>
          </p:cNvSpPr>
          <p:nvPr/>
        </p:nvSpPr>
        <p:spPr>
          <a:xfrm>
            <a:off x="2875000" y="5008553"/>
            <a:ext cx="6441999" cy="1347802"/>
          </a:xfrm>
          <a:prstGeom prst="rect">
            <a:avLst/>
          </a:prstGeom>
        </p:spPr>
        <p:txBody>
          <a:bodyPr vert="horz" lIns="91440" tIns="45720" rIns="91440" bIns="45720" rtlCol="0">
            <a:normAutofit/>
          </a:bodyPr>
          <a:lstStyle>
            <a:lvl1pPr marL="0" indent="0" algn="ctr" defTabSz="914377" rtl="0" eaLnBrk="1" latinLnBrk="0" hangingPunct="1">
              <a:spcBef>
                <a:spcPct val="20000"/>
              </a:spcBef>
              <a:buClr>
                <a:schemeClr val="tx2"/>
              </a:buClr>
              <a:buFont typeface="Wingdings" panose="05000000000000000000" pitchFamily="2" charset="2"/>
              <a:buNone/>
              <a:defRPr sz="2800" kern="1200">
                <a:solidFill>
                  <a:schemeClr val="tx1">
                    <a:tint val="75000"/>
                  </a:schemeClr>
                </a:solidFill>
                <a:latin typeface="+mn-lt"/>
                <a:ea typeface="+mn-ea"/>
                <a:cs typeface="+mn-cs"/>
              </a:defRPr>
            </a:lvl1pPr>
            <a:lvl2pPr marL="457189" indent="0" algn="ctr" defTabSz="914377" rtl="0" eaLnBrk="1" latinLnBrk="0" hangingPunct="1">
              <a:spcBef>
                <a:spcPct val="20000"/>
              </a:spcBef>
              <a:buClr>
                <a:srgbClr val="4584D3"/>
              </a:buClr>
              <a:buFont typeface="Wingdings" panose="05000000000000000000" pitchFamily="2" charset="2"/>
              <a:buNone/>
              <a:defRPr sz="2400" kern="1200">
                <a:solidFill>
                  <a:schemeClr val="tx1">
                    <a:tint val="75000"/>
                  </a:schemeClr>
                </a:solidFill>
                <a:latin typeface="+mn-lt"/>
                <a:ea typeface="+mn-ea"/>
                <a:cs typeface="+mn-cs"/>
              </a:defRPr>
            </a:lvl2pPr>
            <a:lvl3pPr marL="914377" indent="0" algn="ctr" defTabSz="914377" rtl="0" eaLnBrk="1" latinLnBrk="0" hangingPunct="1">
              <a:spcBef>
                <a:spcPct val="20000"/>
              </a:spcBef>
              <a:buClr>
                <a:schemeClr val="tx2"/>
              </a:buClr>
              <a:buFont typeface="Wingdings" panose="05000000000000000000" pitchFamily="2" charset="2"/>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Clr>
                <a:srgbClr val="4584D3"/>
              </a:buClr>
              <a:buFont typeface="Wingdings" panose="05000000000000000000" pitchFamily="2" charset="2"/>
              <a:buNone/>
              <a:defRPr sz="2400" kern="1200">
                <a:solidFill>
                  <a:schemeClr val="tx1">
                    <a:tint val="75000"/>
                  </a:schemeClr>
                </a:solidFill>
                <a:latin typeface="+mn-lt"/>
                <a:ea typeface="+mn-ea"/>
                <a:cs typeface="+mn-cs"/>
              </a:defRPr>
            </a:lvl4pPr>
            <a:lvl5pPr marL="1828754" indent="0" algn="ctr" defTabSz="914377" rtl="0" eaLnBrk="1" latinLnBrk="0" hangingPunct="1">
              <a:spcBef>
                <a:spcPct val="20000"/>
              </a:spcBef>
              <a:buClr>
                <a:schemeClr val="tx2"/>
              </a:buClr>
              <a:buFont typeface="Wingdings" panose="05000000000000000000" pitchFamily="2" charset="2"/>
              <a:buNone/>
              <a:defRPr sz="24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b="1" dirty="0">
                <a:solidFill>
                  <a:schemeClr val="tx1">
                    <a:lumMod val="65000"/>
                    <a:lumOff val="35000"/>
                  </a:schemeClr>
                </a:solidFill>
                <a:ea typeface="ＭＳ Ｐゴシック" pitchFamily="34" charset="-128"/>
              </a:rPr>
              <a:t>Lawrence A. Tabak, DDS, PhD</a:t>
            </a:r>
            <a:br>
              <a:rPr lang="en-US" sz="2000" b="1" dirty="0">
                <a:solidFill>
                  <a:schemeClr val="tx1">
                    <a:lumMod val="65000"/>
                    <a:lumOff val="35000"/>
                  </a:schemeClr>
                </a:solidFill>
                <a:ea typeface="ＭＳ Ｐゴシック" pitchFamily="34" charset="-128"/>
              </a:rPr>
            </a:br>
            <a:r>
              <a:rPr lang="en-US" sz="2000" dirty="0">
                <a:solidFill>
                  <a:schemeClr val="tx1">
                    <a:lumMod val="65000"/>
                    <a:lumOff val="35000"/>
                  </a:schemeClr>
                </a:solidFill>
                <a:ea typeface="ＭＳ Ｐゴシック" pitchFamily="34" charset="-128"/>
              </a:rPr>
              <a:t>Acting Director, NIH</a:t>
            </a:r>
            <a:br>
              <a:rPr lang="en-US" sz="2000" dirty="0">
                <a:solidFill>
                  <a:schemeClr val="tx1">
                    <a:lumMod val="65000"/>
                    <a:lumOff val="35000"/>
                  </a:schemeClr>
                </a:solidFill>
                <a:ea typeface="ＭＳ Ｐゴシック" pitchFamily="34" charset="-128"/>
              </a:rPr>
            </a:br>
            <a:r>
              <a:rPr lang="en-US" sz="2000" dirty="0">
                <a:solidFill>
                  <a:schemeClr val="tx1">
                    <a:lumMod val="65000"/>
                    <a:lumOff val="35000"/>
                  </a:schemeClr>
                </a:solidFill>
                <a:ea typeface="ＭＳ Ｐゴシック" pitchFamily="34" charset="-128"/>
              </a:rPr>
              <a:t>Department of Health and Human Services</a:t>
            </a:r>
          </a:p>
        </p:txBody>
      </p:sp>
      <p:pic>
        <p:nvPicPr>
          <p:cNvPr id="9" name="Picture 8" descr="A series of photographs, including microscopic images of zebra fish scales and the SARS-CoV-2 virus, researchers working in labs, and an ophthalmologist performing an eye exam on a patient.">
            <a:extLst>
              <a:ext uri="{FF2B5EF4-FFF2-40B4-BE49-F238E27FC236}">
                <a16:creationId xmlns:a16="http://schemas.microsoft.com/office/drawing/2014/main" id="{90270B81-5104-413D-7E15-BA9BBD1F6FB7}"/>
              </a:ext>
            </a:extLst>
          </p:cNvPr>
          <p:cNvPicPr>
            <a:picLocks noChangeAspect="1"/>
          </p:cNvPicPr>
          <p:nvPr/>
        </p:nvPicPr>
        <p:blipFill>
          <a:blip r:embed="rId3"/>
          <a:stretch>
            <a:fillRect/>
          </a:stretch>
        </p:blipFill>
        <p:spPr>
          <a:xfrm>
            <a:off x="-553785" y="2347624"/>
            <a:ext cx="12710160" cy="2168557"/>
          </a:xfrm>
          <a:prstGeom prst="rect">
            <a:avLst/>
          </a:prstGeom>
        </p:spPr>
      </p:pic>
      <p:pic>
        <p:nvPicPr>
          <p:cNvPr id="7" name="Picture 6" descr="Logo of the National Institutes of Health">
            <a:extLst>
              <a:ext uri="{FF2B5EF4-FFF2-40B4-BE49-F238E27FC236}">
                <a16:creationId xmlns:a16="http://schemas.microsoft.com/office/drawing/2014/main" id="{BBE335EB-BFC4-0D2A-2096-8E1CF2F333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196" y="5309170"/>
            <a:ext cx="1377185" cy="867627"/>
          </a:xfrm>
          <a:prstGeom prst="rect">
            <a:avLst/>
          </a:prstGeom>
        </p:spPr>
      </p:pic>
      <p:pic>
        <p:nvPicPr>
          <p:cNvPr id="4" name="Picture 3" descr="Seal of the U.S. Department of Health and Human Services"/>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660689" y="5164551"/>
            <a:ext cx="1113818" cy="1100009"/>
          </a:xfrm>
          <a:prstGeom prst="rect">
            <a:avLst/>
          </a:prstGeom>
        </p:spPr>
      </p:pic>
      <p:sp>
        <p:nvSpPr>
          <p:cNvPr id="12" name="TextBox 11">
            <a:extLst>
              <a:ext uri="{FF2B5EF4-FFF2-40B4-BE49-F238E27FC236}">
                <a16:creationId xmlns:a16="http://schemas.microsoft.com/office/drawing/2014/main" id="{32899219-EA02-F569-BDCD-FA730A08628B}"/>
              </a:ext>
            </a:extLst>
          </p:cNvPr>
          <p:cNvSpPr txBox="1"/>
          <p:nvPr/>
        </p:nvSpPr>
        <p:spPr>
          <a:xfrm>
            <a:off x="4682022" y="6411987"/>
            <a:ext cx="2827954" cy="307777"/>
          </a:xfrm>
          <a:prstGeom prst="rect">
            <a:avLst/>
          </a:prstGeom>
          <a:noFill/>
        </p:spPr>
        <p:txBody>
          <a:bodyPr wrap="none" rtlCol="0">
            <a:spAutoFit/>
          </a:bodyPr>
          <a:lstStyle/>
          <a:p>
            <a:r>
              <a:rPr lang="en-US" sz="1400" dirty="0">
                <a:solidFill>
                  <a:schemeClr val="tx1">
                    <a:lumMod val="65000"/>
                    <a:lumOff val="35000"/>
                  </a:schemeClr>
                </a:solidFill>
              </a:rPr>
              <a:t>Presentation contains speaker notes</a:t>
            </a:r>
          </a:p>
        </p:txBody>
      </p:sp>
    </p:spTree>
    <p:extLst>
      <p:ext uri="{BB962C8B-B14F-4D97-AF65-F5344CB8AC3E}">
        <p14:creationId xmlns:p14="http://schemas.microsoft.com/office/powerpoint/2010/main" val="182574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rPr>
              <a:t>Awards</a:t>
            </a:r>
            <a:endPar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endParaRPr>
          </a:p>
        </p:txBody>
      </p:sp>
      <p:sp>
        <p:nvSpPr>
          <p:cNvPr id="3" name="Content Placeholder 2"/>
          <p:cNvSpPr>
            <a:spLocks noGrp="1"/>
          </p:cNvSpPr>
          <p:nvPr>
            <p:ph idx="1"/>
          </p:nvPr>
        </p:nvSpPr>
        <p:spPr>
          <a:xfrm>
            <a:off x="609600" y="1279520"/>
            <a:ext cx="10972800" cy="3336057"/>
          </a:xfrm>
        </p:spPr>
        <p:txBody>
          <a:bodyPr>
            <a:normAutofit fontScale="62500" lnSpcReduction="20000"/>
          </a:bodyPr>
          <a:lstStyle/>
          <a:p>
            <a:pPr>
              <a:buClr>
                <a:schemeClr val="tx2"/>
              </a:buClr>
            </a:pPr>
            <a:r>
              <a:rPr lang="en-US" dirty="0">
                <a:solidFill>
                  <a:srgbClr val="757575"/>
                </a:solidFill>
              </a:rPr>
              <a:t>NIH Leadership Changes</a:t>
            </a:r>
          </a:p>
          <a:p>
            <a:pPr>
              <a:buClr>
                <a:schemeClr val="tx2"/>
              </a:buClr>
            </a:pPr>
            <a:r>
              <a:rPr lang="en-US" b="1" dirty="0">
                <a:latin typeface="+mj-lt"/>
              </a:rPr>
              <a:t>Awards</a:t>
            </a:r>
          </a:p>
          <a:p>
            <a:pPr>
              <a:buClr>
                <a:schemeClr val="tx2"/>
              </a:buClr>
            </a:pPr>
            <a:r>
              <a:rPr lang="en-US" dirty="0">
                <a:solidFill>
                  <a:srgbClr val="757575"/>
                </a:solidFill>
                <a:latin typeface="+mj-lt"/>
              </a:rPr>
              <a:t>SRLM Groundbreaking</a:t>
            </a:r>
          </a:p>
          <a:p>
            <a:r>
              <a:rPr lang="en-US" dirty="0">
                <a:solidFill>
                  <a:srgbClr val="757575"/>
                </a:solidFill>
              </a:rPr>
              <a:t>NIH Virtual Tour</a:t>
            </a:r>
            <a:endParaRPr lang="en-US" dirty="0">
              <a:solidFill>
                <a:srgbClr val="757575"/>
              </a:solidFill>
              <a:latin typeface="+mj-lt"/>
            </a:endParaRPr>
          </a:p>
          <a:p>
            <a:pPr>
              <a:buClr>
                <a:schemeClr val="tx2"/>
              </a:buClr>
            </a:pPr>
            <a:r>
              <a:rPr lang="en-US" dirty="0">
                <a:solidFill>
                  <a:srgbClr val="757575"/>
                </a:solidFill>
                <a:latin typeface="+mj-lt"/>
              </a:rPr>
              <a:t>DEIA Strategic Plan</a:t>
            </a:r>
          </a:p>
          <a:p>
            <a:pPr>
              <a:buClr>
                <a:schemeClr val="tx2"/>
              </a:buClr>
            </a:pPr>
            <a:r>
              <a:rPr lang="en-US" dirty="0">
                <a:solidFill>
                  <a:srgbClr val="757575"/>
                </a:solidFill>
                <a:latin typeface="+mj-lt"/>
              </a:rPr>
              <a:t>UNITE Update</a:t>
            </a:r>
          </a:p>
          <a:p>
            <a:r>
              <a:rPr lang="en-US" dirty="0">
                <a:solidFill>
                  <a:srgbClr val="757575"/>
                </a:solidFill>
              </a:rPr>
              <a:t>Simplifying Review Criteria</a:t>
            </a:r>
            <a:endParaRPr lang="en-US" dirty="0">
              <a:solidFill>
                <a:srgbClr val="757575"/>
              </a:solidFill>
              <a:latin typeface="+mj-lt"/>
            </a:endParaRPr>
          </a:p>
          <a:p>
            <a:r>
              <a:rPr lang="en-US" dirty="0">
                <a:solidFill>
                  <a:srgbClr val="757575"/>
                </a:solidFill>
                <a:latin typeface="+mj-lt"/>
                <a:ea typeface="Times New Roman" panose="02020603050405020304" pitchFamily="18" charset="0"/>
              </a:rPr>
              <a:t>COVID Updates</a:t>
            </a:r>
          </a:p>
          <a:p>
            <a:pPr>
              <a:buClr>
                <a:schemeClr val="tx2"/>
              </a:buClr>
            </a:pPr>
            <a:r>
              <a:rPr lang="en-US" sz="2800" dirty="0">
                <a:solidFill>
                  <a:srgbClr val="757575"/>
                </a:solidFill>
                <a:effectLst/>
                <a:latin typeface="+mj-lt"/>
                <a:ea typeface="Times New Roman" panose="02020603050405020304" pitchFamily="18" charset="0"/>
              </a:rPr>
              <a:t>Initiatives updates</a:t>
            </a:r>
          </a:p>
          <a:p>
            <a:r>
              <a:rPr lang="en-US" sz="2800" dirty="0">
                <a:solidFill>
                  <a:srgbClr val="757575"/>
                </a:solidFill>
                <a:effectLst/>
                <a:latin typeface="+mj-lt"/>
                <a:ea typeface="Times New Roman" panose="02020603050405020304" pitchFamily="18" charset="0"/>
              </a:rPr>
              <a:t>Budget and Legislative Updates </a:t>
            </a:r>
          </a:p>
          <a:p>
            <a:pPr>
              <a:buClr>
                <a:schemeClr val="tx2"/>
              </a:buClr>
            </a:pPr>
            <a:r>
              <a:rPr lang="en-US" sz="2800" dirty="0">
                <a:solidFill>
                  <a:srgbClr val="757575"/>
                </a:solidFill>
                <a:effectLst/>
                <a:latin typeface="+mj-lt"/>
                <a:ea typeface="Times New Roman" panose="02020603050405020304" pitchFamily="18" charset="0"/>
              </a:rPr>
              <a:t>Transitions</a:t>
            </a:r>
            <a:endParaRPr lang="en-US" dirty="0">
              <a:solidFill>
                <a:srgbClr val="757575"/>
              </a:solidFill>
              <a:latin typeface="+mj-lt"/>
            </a:endParaRPr>
          </a:p>
        </p:txBody>
      </p:sp>
      <p:grpSp>
        <p:nvGrpSpPr>
          <p:cNvPr id="4" name="Group 3">
            <a:extLst>
              <a:ext uri="{FF2B5EF4-FFF2-40B4-BE49-F238E27FC236}">
                <a16:creationId xmlns:a16="http://schemas.microsoft.com/office/drawing/2014/main" id="{3C8B6FEE-ACFB-B0C1-BAA4-5BE4EA6FB8B0}"/>
              </a:ext>
              <a:ext uri="{C183D7F6-B498-43B3-948B-1728B52AA6E4}">
                <adec:decorative xmlns:adec="http://schemas.microsoft.com/office/drawing/2017/decorative" val="1"/>
              </a:ext>
            </a:extLst>
          </p:cNvPr>
          <p:cNvGrpSpPr/>
          <p:nvPr/>
        </p:nvGrpSpPr>
        <p:grpSpPr>
          <a:xfrm>
            <a:off x="-16828" y="4952993"/>
            <a:ext cx="12208828" cy="1905007"/>
            <a:chOff x="-16828" y="4952993"/>
            <a:chExt cx="12208828" cy="1905007"/>
          </a:xfrm>
        </p:grpSpPr>
        <p:pic>
          <p:nvPicPr>
            <p:cNvPr id="7" name="Picture 6">
              <a:extLst>
                <a:ext uri="{FF2B5EF4-FFF2-40B4-BE49-F238E27FC236}">
                  <a16:creationId xmlns:a16="http://schemas.microsoft.com/office/drawing/2014/main" id="{D37927CA-D411-4740-A40A-D2F288044C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8" name="Picture 7" descr="A picture containing invertebrate, purple, clam&#10;&#10;Description automatically generated">
              <a:extLst>
                <a:ext uri="{FF2B5EF4-FFF2-40B4-BE49-F238E27FC236}">
                  <a16:creationId xmlns:a16="http://schemas.microsoft.com/office/drawing/2014/main" id="{B235D962-4B54-43C0-95F5-440741BDB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13" name="Picture 12" descr="A person wearing a white lab coat&#10;&#10;Description automatically generated with medium confidence">
              <a:extLst>
                <a:ext uri="{FF2B5EF4-FFF2-40B4-BE49-F238E27FC236}">
                  <a16:creationId xmlns:a16="http://schemas.microsoft.com/office/drawing/2014/main" id="{BFF32D6F-4C03-4D8F-92DE-78E00DA88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14" name="Picture 13" descr="A picture containing hot pepper, pepper, plant, vegetable&#10;&#10;Description automatically generated">
              <a:extLst>
                <a:ext uri="{FF2B5EF4-FFF2-40B4-BE49-F238E27FC236}">
                  <a16:creationId xmlns:a16="http://schemas.microsoft.com/office/drawing/2014/main" id="{AFE5B5AE-6985-4F07-8169-739EAA0BD9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17" name="Picture 16" descr="A picture containing text, book, store, scene&#10;&#10;Description automatically generated">
              <a:extLst>
                <a:ext uri="{FF2B5EF4-FFF2-40B4-BE49-F238E27FC236}">
                  <a16:creationId xmlns:a16="http://schemas.microsoft.com/office/drawing/2014/main" id="{914CD950-DAA7-4DEB-9CBD-93F2ABDE3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9" name="Picture 8">
              <a:extLst>
                <a:ext uri="{FF2B5EF4-FFF2-40B4-BE49-F238E27FC236}">
                  <a16:creationId xmlns:a16="http://schemas.microsoft.com/office/drawing/2014/main" id="{32DD572A-93B4-402B-BD5F-52B7F80CB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4E00305F-F357-4537-8C4F-96A64CBD1B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1785014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5941-2F40-7D91-CA3D-948AD7664C00}"/>
              </a:ext>
            </a:extLst>
          </p:cNvPr>
          <p:cNvSpPr>
            <a:spLocks noGrp="1"/>
          </p:cNvSpPr>
          <p:nvPr>
            <p:ph type="title"/>
          </p:nvPr>
        </p:nvSpPr>
        <p:spPr/>
        <p:txBody>
          <a:bodyPr>
            <a:normAutofit fontScale="90000"/>
          </a:bodyPr>
          <a:lstStyle/>
          <a:p>
            <a:r>
              <a:rPr lang="en-US"/>
              <a:t>Service to America Awards 2023</a:t>
            </a:r>
            <a:br>
              <a:rPr lang="en-US"/>
            </a:br>
            <a:r>
              <a:rPr lang="en-US"/>
              <a:t>Finalists</a:t>
            </a:r>
          </a:p>
        </p:txBody>
      </p:sp>
      <p:pic>
        <p:nvPicPr>
          <p:cNvPr id="5" name="Picture 4" descr="Arang Rhie, PhD, Adam Phillippy, PhD, and Sergey Koren, PhD&#10; ">
            <a:extLst>
              <a:ext uri="{FF2B5EF4-FFF2-40B4-BE49-F238E27FC236}">
                <a16:creationId xmlns:a16="http://schemas.microsoft.com/office/drawing/2014/main" id="{CFD65E90-8402-70BD-5E98-475346A47A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0" r="-212"/>
          <a:stretch/>
        </p:blipFill>
        <p:spPr>
          <a:xfrm>
            <a:off x="2707804" y="1582302"/>
            <a:ext cx="6772459" cy="3791191"/>
          </a:xfrm>
          <a:prstGeom prst="rect">
            <a:avLst/>
          </a:prstGeom>
        </p:spPr>
      </p:pic>
      <p:sp>
        <p:nvSpPr>
          <p:cNvPr id="3" name="Content Placeholder 2">
            <a:extLst>
              <a:ext uri="{FF2B5EF4-FFF2-40B4-BE49-F238E27FC236}">
                <a16:creationId xmlns:a16="http://schemas.microsoft.com/office/drawing/2014/main" id="{B16B4F8F-7BDA-6FE1-3523-07DC4A433C9C}"/>
              </a:ext>
            </a:extLst>
          </p:cNvPr>
          <p:cNvSpPr>
            <a:spLocks noGrp="1"/>
          </p:cNvSpPr>
          <p:nvPr>
            <p:ph idx="1"/>
          </p:nvPr>
        </p:nvSpPr>
        <p:spPr>
          <a:xfrm>
            <a:off x="2056128" y="5463786"/>
            <a:ext cx="2443480" cy="561094"/>
          </a:xfrm>
        </p:spPr>
        <p:txBody>
          <a:bodyPr>
            <a:normAutofit/>
          </a:bodyPr>
          <a:lstStyle/>
          <a:p>
            <a:pPr marL="0" indent="0" algn="ctr">
              <a:buNone/>
            </a:pPr>
            <a:r>
              <a:rPr lang="en-US" sz="2400" b="1" dirty="0" err="1"/>
              <a:t>Arang</a:t>
            </a:r>
            <a:r>
              <a:rPr lang="en-US" sz="2400" b="1" dirty="0"/>
              <a:t> </a:t>
            </a:r>
            <a:r>
              <a:rPr lang="en-US" sz="2400" b="1" dirty="0" err="1"/>
              <a:t>Rhie</a:t>
            </a:r>
            <a:r>
              <a:rPr lang="en-US" sz="2400" b="1" dirty="0"/>
              <a:t>, PhD</a:t>
            </a:r>
          </a:p>
        </p:txBody>
      </p:sp>
      <p:sp>
        <p:nvSpPr>
          <p:cNvPr id="6" name="Content Placeholder 2">
            <a:extLst>
              <a:ext uri="{FF2B5EF4-FFF2-40B4-BE49-F238E27FC236}">
                <a16:creationId xmlns:a16="http://schemas.microsoft.com/office/drawing/2014/main" id="{545376F5-AC4A-1362-4CBA-260286D0C58D}"/>
              </a:ext>
            </a:extLst>
          </p:cNvPr>
          <p:cNvSpPr txBox="1">
            <a:spLocks/>
          </p:cNvSpPr>
          <p:nvPr/>
        </p:nvSpPr>
        <p:spPr>
          <a:xfrm>
            <a:off x="4605019" y="5463786"/>
            <a:ext cx="2783840" cy="561094"/>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Courier New" panose="02070309020205020404" pitchFamily="49" charset="0"/>
              <a:buChar char="o"/>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Adam </a:t>
            </a:r>
            <a:r>
              <a:rPr lang="en-US" sz="2400" b="1" dirty="0" err="1"/>
              <a:t>Phillippy</a:t>
            </a:r>
            <a:r>
              <a:rPr lang="en-US" sz="2400" b="1" dirty="0"/>
              <a:t>, PhD</a:t>
            </a:r>
          </a:p>
        </p:txBody>
      </p:sp>
      <p:sp>
        <p:nvSpPr>
          <p:cNvPr id="7" name="Content Placeholder 2">
            <a:extLst>
              <a:ext uri="{FF2B5EF4-FFF2-40B4-BE49-F238E27FC236}">
                <a16:creationId xmlns:a16="http://schemas.microsoft.com/office/drawing/2014/main" id="{4CBE7D1C-CD65-89F0-7AB5-ACBFCDE15E86}"/>
              </a:ext>
            </a:extLst>
          </p:cNvPr>
          <p:cNvSpPr txBox="1">
            <a:spLocks/>
          </p:cNvSpPr>
          <p:nvPr/>
        </p:nvSpPr>
        <p:spPr>
          <a:xfrm>
            <a:off x="7599681" y="5463786"/>
            <a:ext cx="2783840" cy="561094"/>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Courier New" panose="02070309020205020404" pitchFamily="49" charset="0"/>
              <a:buChar char="o"/>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Sergey </a:t>
            </a:r>
            <a:r>
              <a:rPr lang="en-US" sz="2400" b="1" dirty="0" err="1"/>
              <a:t>Koren</a:t>
            </a:r>
            <a:r>
              <a:rPr lang="en-US" sz="2400" b="1" dirty="0"/>
              <a:t>, PhD</a:t>
            </a:r>
          </a:p>
        </p:txBody>
      </p:sp>
      <p:sp>
        <p:nvSpPr>
          <p:cNvPr id="8" name="Content Placeholder 2">
            <a:extLst>
              <a:ext uri="{FF2B5EF4-FFF2-40B4-BE49-F238E27FC236}">
                <a16:creationId xmlns:a16="http://schemas.microsoft.com/office/drawing/2014/main" id="{92D91DFA-D217-0131-4C63-0F24088D33F4}"/>
              </a:ext>
            </a:extLst>
          </p:cNvPr>
          <p:cNvSpPr txBox="1">
            <a:spLocks/>
          </p:cNvSpPr>
          <p:nvPr/>
        </p:nvSpPr>
        <p:spPr>
          <a:xfrm>
            <a:off x="3801111" y="6022268"/>
            <a:ext cx="4444999" cy="561094"/>
          </a:xfrm>
          <a:prstGeom prst="rect">
            <a:avLst/>
          </a:prstGeom>
        </p:spPr>
        <p:txBody>
          <a:bodyPr vert="horz" lIns="91440" tIns="45720" rIns="91440" bIns="45720" rtlCol="0">
            <a:normAutofit fontScale="92500"/>
          </a:bodyPr>
          <a:lstStyle>
            <a:lvl1pPr marL="342891" indent="-342891"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Courier New" panose="02070309020205020404" pitchFamily="49" charset="0"/>
              <a:buChar char="o"/>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and the Telomere-to-Telomere Team</a:t>
            </a:r>
          </a:p>
        </p:txBody>
      </p:sp>
    </p:spTree>
    <p:extLst>
      <p:ext uri="{BB962C8B-B14F-4D97-AF65-F5344CB8AC3E}">
        <p14:creationId xmlns:p14="http://schemas.microsoft.com/office/powerpoint/2010/main" val="1126059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5941-2F40-7D91-CA3D-948AD7664C00}"/>
              </a:ext>
            </a:extLst>
          </p:cNvPr>
          <p:cNvSpPr>
            <a:spLocks noGrp="1"/>
          </p:cNvSpPr>
          <p:nvPr>
            <p:ph type="title"/>
          </p:nvPr>
        </p:nvSpPr>
        <p:spPr/>
        <p:txBody>
          <a:bodyPr>
            <a:normAutofit fontScale="90000"/>
          </a:bodyPr>
          <a:lstStyle/>
          <a:p>
            <a:r>
              <a:rPr lang="en-US"/>
              <a:t>Service to America Awards 2023</a:t>
            </a:r>
            <a:br>
              <a:rPr lang="en-US"/>
            </a:br>
            <a:r>
              <a:rPr lang="en-US"/>
              <a:t>Paul A. Volcker Career Achievement Finalist</a:t>
            </a:r>
          </a:p>
        </p:txBody>
      </p:sp>
      <p:pic>
        <p:nvPicPr>
          <p:cNvPr id="5" name="Picture 4" descr="Eric J &quot;Rocky&quot; Feuer, PhD&#10;">
            <a:extLst>
              <a:ext uri="{FF2B5EF4-FFF2-40B4-BE49-F238E27FC236}">
                <a16:creationId xmlns:a16="http://schemas.microsoft.com/office/drawing/2014/main" id="{CFD65E90-8402-70BD-5E98-475346A47A7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42959" y="1577222"/>
            <a:ext cx="3306082" cy="3791191"/>
          </a:xfrm>
          <a:prstGeom prst="rect">
            <a:avLst/>
          </a:prstGeom>
        </p:spPr>
      </p:pic>
      <p:sp>
        <p:nvSpPr>
          <p:cNvPr id="3" name="Content Placeholder 2">
            <a:extLst>
              <a:ext uri="{FF2B5EF4-FFF2-40B4-BE49-F238E27FC236}">
                <a16:creationId xmlns:a16="http://schemas.microsoft.com/office/drawing/2014/main" id="{B16B4F8F-7BDA-6FE1-3523-07DC4A433C9C}"/>
              </a:ext>
            </a:extLst>
          </p:cNvPr>
          <p:cNvSpPr>
            <a:spLocks noGrp="1"/>
          </p:cNvSpPr>
          <p:nvPr>
            <p:ph idx="1"/>
          </p:nvPr>
        </p:nvSpPr>
        <p:spPr>
          <a:xfrm>
            <a:off x="3230880" y="5443466"/>
            <a:ext cx="5882640" cy="1094018"/>
          </a:xfrm>
        </p:spPr>
        <p:txBody>
          <a:bodyPr/>
          <a:lstStyle/>
          <a:p>
            <a:pPr marL="0" indent="0" algn="ctr">
              <a:buNone/>
            </a:pPr>
            <a:r>
              <a:rPr lang="en-US" b="1" dirty="0"/>
              <a:t>Eric J "Rocky" Feuer, PhD</a:t>
            </a:r>
          </a:p>
        </p:txBody>
      </p:sp>
    </p:spTree>
    <p:extLst>
      <p:ext uri="{BB962C8B-B14F-4D97-AF65-F5344CB8AC3E}">
        <p14:creationId xmlns:p14="http://schemas.microsoft.com/office/powerpoint/2010/main" val="319791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SRLM Groundbreaking</a:t>
            </a:r>
          </a:p>
        </p:txBody>
      </p:sp>
      <p:sp>
        <p:nvSpPr>
          <p:cNvPr id="3" name="Content Placeholder 2"/>
          <p:cNvSpPr>
            <a:spLocks noGrp="1"/>
          </p:cNvSpPr>
          <p:nvPr>
            <p:ph idx="1"/>
          </p:nvPr>
        </p:nvSpPr>
        <p:spPr>
          <a:xfrm>
            <a:off x="609600" y="1279520"/>
            <a:ext cx="10972800" cy="3336057"/>
          </a:xfrm>
        </p:spPr>
        <p:txBody>
          <a:bodyPr>
            <a:normAutofit fontScale="62500" lnSpcReduction="20000"/>
          </a:bodyPr>
          <a:lstStyle/>
          <a:p>
            <a:pPr>
              <a:buClr>
                <a:schemeClr val="tx2"/>
              </a:buClr>
            </a:pPr>
            <a:r>
              <a:rPr lang="en-US" dirty="0">
                <a:solidFill>
                  <a:srgbClr val="757575"/>
                </a:solidFill>
              </a:rPr>
              <a:t>NIH Leadership Changes</a:t>
            </a:r>
          </a:p>
          <a:p>
            <a:pPr>
              <a:buClr>
                <a:schemeClr val="tx2"/>
              </a:buClr>
            </a:pPr>
            <a:r>
              <a:rPr lang="en-US" dirty="0">
                <a:solidFill>
                  <a:srgbClr val="757575"/>
                </a:solidFill>
              </a:rPr>
              <a:t>Awards</a:t>
            </a:r>
          </a:p>
          <a:p>
            <a:pPr>
              <a:buClr>
                <a:schemeClr val="tx2"/>
              </a:buClr>
            </a:pPr>
            <a:r>
              <a:rPr lang="en-US" b="1" dirty="0"/>
              <a:t>SRLM Groundbreaking</a:t>
            </a:r>
          </a:p>
          <a:p>
            <a:r>
              <a:rPr lang="en-US" dirty="0">
                <a:solidFill>
                  <a:srgbClr val="757575"/>
                </a:solidFill>
              </a:rPr>
              <a:t>NIH Virtual Tour</a:t>
            </a:r>
            <a:endParaRPr lang="en-US" b="1" dirty="0">
              <a:solidFill>
                <a:srgbClr val="757575"/>
              </a:solidFill>
            </a:endParaRPr>
          </a:p>
          <a:p>
            <a:pPr>
              <a:buClr>
                <a:schemeClr val="tx2"/>
              </a:buClr>
            </a:pPr>
            <a:r>
              <a:rPr lang="en-US" dirty="0">
                <a:solidFill>
                  <a:srgbClr val="757575"/>
                </a:solidFill>
                <a:latin typeface="+mj-lt"/>
              </a:rPr>
              <a:t>DEIA Strategic Plan</a:t>
            </a:r>
          </a:p>
          <a:p>
            <a:pPr>
              <a:buClr>
                <a:schemeClr val="tx2"/>
              </a:buClr>
            </a:pPr>
            <a:r>
              <a:rPr lang="en-US" dirty="0">
                <a:solidFill>
                  <a:srgbClr val="757575"/>
                </a:solidFill>
                <a:latin typeface="+mj-lt"/>
              </a:rPr>
              <a:t>UNITE Update</a:t>
            </a:r>
          </a:p>
          <a:p>
            <a:r>
              <a:rPr lang="en-US" dirty="0">
                <a:solidFill>
                  <a:srgbClr val="757575"/>
                </a:solidFill>
              </a:rPr>
              <a:t>Simplifying Review Criteria</a:t>
            </a:r>
            <a:endParaRPr lang="en-US" dirty="0">
              <a:solidFill>
                <a:srgbClr val="757575"/>
              </a:solidFill>
              <a:latin typeface="+mj-lt"/>
            </a:endParaRPr>
          </a:p>
          <a:p>
            <a:r>
              <a:rPr lang="en-US" dirty="0">
                <a:solidFill>
                  <a:srgbClr val="757575"/>
                </a:solidFill>
                <a:latin typeface="+mj-lt"/>
                <a:ea typeface="Times New Roman" panose="02020603050405020304" pitchFamily="18" charset="0"/>
              </a:rPr>
              <a:t>COVID Updates</a:t>
            </a:r>
          </a:p>
          <a:p>
            <a:pPr>
              <a:buClr>
                <a:schemeClr val="tx2"/>
              </a:buClr>
            </a:pPr>
            <a:r>
              <a:rPr lang="en-US" sz="2800" dirty="0">
                <a:solidFill>
                  <a:srgbClr val="757575"/>
                </a:solidFill>
                <a:effectLst/>
                <a:latin typeface="+mj-lt"/>
                <a:ea typeface="Times New Roman" panose="02020603050405020304" pitchFamily="18" charset="0"/>
              </a:rPr>
              <a:t>Initiatives updates</a:t>
            </a:r>
          </a:p>
          <a:p>
            <a:pPr>
              <a:buClr>
                <a:schemeClr val="tx2"/>
              </a:buClr>
            </a:pPr>
            <a:r>
              <a:rPr lang="en-US" sz="2800" dirty="0">
                <a:solidFill>
                  <a:srgbClr val="757575"/>
                </a:solidFill>
                <a:effectLst/>
                <a:latin typeface="+mj-lt"/>
                <a:ea typeface="Times New Roman" panose="02020603050405020304" pitchFamily="18" charset="0"/>
              </a:rPr>
              <a:t>Budget and Legislative Updates</a:t>
            </a:r>
          </a:p>
          <a:p>
            <a:pPr>
              <a:buClr>
                <a:schemeClr val="tx2"/>
              </a:buClr>
            </a:pPr>
            <a:r>
              <a:rPr lang="en-US" sz="2800" dirty="0">
                <a:solidFill>
                  <a:srgbClr val="757575"/>
                </a:solidFill>
                <a:effectLst/>
                <a:latin typeface="+mj-lt"/>
                <a:ea typeface="Times New Roman" panose="02020603050405020304" pitchFamily="18" charset="0"/>
              </a:rPr>
              <a:t>Transitions</a:t>
            </a:r>
            <a:endParaRPr lang="en-US" dirty="0">
              <a:solidFill>
                <a:srgbClr val="757575"/>
              </a:solidFill>
              <a:latin typeface="+mj-lt"/>
            </a:endParaRPr>
          </a:p>
        </p:txBody>
      </p:sp>
      <p:grpSp>
        <p:nvGrpSpPr>
          <p:cNvPr id="4" name="Group 3">
            <a:extLst>
              <a:ext uri="{FF2B5EF4-FFF2-40B4-BE49-F238E27FC236}">
                <a16:creationId xmlns:a16="http://schemas.microsoft.com/office/drawing/2014/main" id="{3C8B6FEE-ACFB-B0C1-BAA4-5BE4EA6FB8B0}"/>
              </a:ext>
              <a:ext uri="{C183D7F6-B498-43B3-948B-1728B52AA6E4}">
                <adec:decorative xmlns:adec="http://schemas.microsoft.com/office/drawing/2017/decorative" val="1"/>
              </a:ext>
            </a:extLst>
          </p:cNvPr>
          <p:cNvGrpSpPr/>
          <p:nvPr/>
        </p:nvGrpSpPr>
        <p:grpSpPr>
          <a:xfrm>
            <a:off x="-16828" y="4952993"/>
            <a:ext cx="12208828" cy="1905007"/>
            <a:chOff x="-16828" y="4952993"/>
            <a:chExt cx="12208828" cy="1905007"/>
          </a:xfrm>
        </p:grpSpPr>
        <p:pic>
          <p:nvPicPr>
            <p:cNvPr id="7" name="Picture 6">
              <a:extLst>
                <a:ext uri="{FF2B5EF4-FFF2-40B4-BE49-F238E27FC236}">
                  <a16:creationId xmlns:a16="http://schemas.microsoft.com/office/drawing/2014/main" id="{D37927CA-D411-4740-A40A-D2F288044C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8" name="Picture 7" descr="A picture containing invertebrate, purple, clam&#10;&#10;Description automatically generated">
              <a:extLst>
                <a:ext uri="{FF2B5EF4-FFF2-40B4-BE49-F238E27FC236}">
                  <a16:creationId xmlns:a16="http://schemas.microsoft.com/office/drawing/2014/main" id="{B235D962-4B54-43C0-95F5-440741BDB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13" name="Picture 12" descr="A person wearing a white lab coat&#10;&#10;Description automatically generated with medium confidence">
              <a:extLst>
                <a:ext uri="{FF2B5EF4-FFF2-40B4-BE49-F238E27FC236}">
                  <a16:creationId xmlns:a16="http://schemas.microsoft.com/office/drawing/2014/main" id="{BFF32D6F-4C03-4D8F-92DE-78E00DA88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14" name="Picture 13" descr="A picture containing hot pepper, pepper, plant, vegetable&#10;&#10;Description automatically generated">
              <a:extLst>
                <a:ext uri="{FF2B5EF4-FFF2-40B4-BE49-F238E27FC236}">
                  <a16:creationId xmlns:a16="http://schemas.microsoft.com/office/drawing/2014/main" id="{AFE5B5AE-6985-4F07-8169-739EAA0BD9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17" name="Picture 16" descr="A picture containing text, book, store, scene&#10;&#10;Description automatically generated">
              <a:extLst>
                <a:ext uri="{FF2B5EF4-FFF2-40B4-BE49-F238E27FC236}">
                  <a16:creationId xmlns:a16="http://schemas.microsoft.com/office/drawing/2014/main" id="{914CD950-DAA7-4DEB-9CBD-93F2ABDE3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9" name="Picture 8">
              <a:extLst>
                <a:ext uri="{FF2B5EF4-FFF2-40B4-BE49-F238E27FC236}">
                  <a16:creationId xmlns:a16="http://schemas.microsoft.com/office/drawing/2014/main" id="{32DD572A-93B4-402B-BD5F-52B7F80CB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4E00305F-F357-4537-8C4F-96A64CBD1B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4245813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F202-457B-32C3-D24A-9419984CB362}"/>
              </a:ext>
            </a:extLst>
          </p:cNvPr>
          <p:cNvSpPr>
            <a:spLocks noGrp="1"/>
          </p:cNvSpPr>
          <p:nvPr>
            <p:ph type="title"/>
          </p:nvPr>
        </p:nvSpPr>
        <p:spPr>
          <a:xfrm>
            <a:off x="1066800" y="5740476"/>
            <a:ext cx="10972800" cy="1143000"/>
          </a:xfrm>
        </p:spPr>
        <p:txBody>
          <a:bodyPr>
            <a:normAutofit fontScale="90000"/>
          </a:bodyPr>
          <a:lstStyle/>
          <a:p>
            <a:r>
              <a:rPr lang="en-US" dirty="0">
                <a:solidFill>
                  <a:schemeClr val="bg1"/>
                </a:solidFill>
                <a:cs typeface="Arial"/>
              </a:rPr>
              <a:t>Surgery, Radiology and Laboratory Medicine</a:t>
            </a:r>
            <a:br>
              <a:rPr lang="en-US" b="0" dirty="0">
                <a:solidFill>
                  <a:schemeClr val="bg1"/>
                </a:solidFill>
                <a:cs typeface="Arial"/>
              </a:rPr>
            </a:br>
            <a:r>
              <a:rPr lang="en-US" b="0" dirty="0">
                <a:solidFill>
                  <a:schemeClr val="bg1"/>
                </a:solidFill>
                <a:cs typeface="Arial"/>
              </a:rPr>
              <a:t>Wing of the Clinical Center</a:t>
            </a:r>
            <a:endParaRPr lang="en-US" dirty="0">
              <a:solidFill>
                <a:schemeClr val="bg1"/>
              </a:solidFill>
            </a:endParaRPr>
          </a:p>
        </p:txBody>
      </p:sp>
      <p:pic>
        <p:nvPicPr>
          <p:cNvPr id="5" name="Picture 4" descr="Acting NIH Director Dr. Lawrence Tabak is joined by colleagues at a ceremonial groundbreaking for the Surgery, Radiology and Laboratory Medicine Wing of the NIH Clinical Center in Bethesda, MD. From left: NIH Deputy Director for Management Dr. Alfred Johnson, NIH Deputy Director for Intramural Research Dr. Nina Schor, NIH Associate Director for Research Facilities Mr. Dan Wheeland, Clinical Center CEO Dr. James Gilman, HHS Deputy Secretary Andrea Palm, Dr. Tabak, Acting NIH Principal Deputy Director of NIH Dr. Tara Schwetz, Acting NIH Associate Deputy Director Dr. Courtney Aklin, and National Cancer Institute Surgery Branch Chief Dr. Steven Rosenberg.">
            <a:extLst>
              <a:ext uri="{FF2B5EF4-FFF2-40B4-BE49-F238E27FC236}">
                <a16:creationId xmlns:a16="http://schemas.microsoft.com/office/drawing/2014/main" id="{8B1D3C55-3061-72CB-687A-2C2ECC407532}"/>
              </a:ext>
            </a:extLst>
          </p:cNvPr>
          <p:cNvPicPr>
            <a:picLocks noChangeAspect="1"/>
          </p:cNvPicPr>
          <p:nvPr/>
        </p:nvPicPr>
        <p:blipFill>
          <a:blip r:embed="rId3"/>
          <a:stretch>
            <a:fillRect/>
          </a:stretch>
        </p:blipFill>
        <p:spPr>
          <a:xfrm>
            <a:off x="-208345" y="0"/>
            <a:ext cx="12787533" cy="6858000"/>
          </a:xfrm>
          <a:prstGeom prst="rect">
            <a:avLst/>
          </a:prstGeom>
        </p:spPr>
      </p:pic>
      <p:sp>
        <p:nvSpPr>
          <p:cNvPr id="6" name="Rectangle 5">
            <a:extLst>
              <a:ext uri="{FF2B5EF4-FFF2-40B4-BE49-F238E27FC236}">
                <a16:creationId xmlns:a16="http://schemas.microsoft.com/office/drawing/2014/main" id="{A77B5AA1-F527-C9F2-6198-6B4FA9F3FC80}"/>
              </a:ext>
              <a:ext uri="{C183D7F6-B498-43B3-948B-1728B52AA6E4}">
                <adec:decorative xmlns:adec="http://schemas.microsoft.com/office/drawing/2017/decorative" val="1"/>
              </a:ext>
            </a:extLst>
          </p:cNvPr>
          <p:cNvSpPr/>
          <p:nvPr/>
        </p:nvSpPr>
        <p:spPr>
          <a:xfrm>
            <a:off x="-208345" y="5633384"/>
            <a:ext cx="12787533" cy="1224616"/>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0D46C6-37E1-CE3F-08C7-3D1C18E2B4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5849" y="5699286"/>
            <a:ext cx="10973751" cy="1347333"/>
          </a:xfrm>
          <a:prstGeom prst="rect">
            <a:avLst/>
          </a:prstGeom>
        </p:spPr>
      </p:pic>
    </p:spTree>
    <p:extLst>
      <p:ext uri="{BB962C8B-B14F-4D97-AF65-F5344CB8AC3E}">
        <p14:creationId xmlns:p14="http://schemas.microsoft.com/office/powerpoint/2010/main" val="2234555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rPr>
              <a:t>NIH Virtual Tour</a:t>
            </a:r>
            <a:endPar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endParaRPr>
          </a:p>
        </p:txBody>
      </p:sp>
      <p:sp>
        <p:nvSpPr>
          <p:cNvPr id="3" name="Content Placeholder 2"/>
          <p:cNvSpPr>
            <a:spLocks noGrp="1"/>
          </p:cNvSpPr>
          <p:nvPr>
            <p:ph idx="1"/>
          </p:nvPr>
        </p:nvSpPr>
        <p:spPr>
          <a:xfrm>
            <a:off x="609600" y="1166018"/>
            <a:ext cx="10972800" cy="3336057"/>
          </a:xfrm>
        </p:spPr>
        <p:txBody>
          <a:bodyPr>
            <a:normAutofit fontScale="62500" lnSpcReduction="20000"/>
          </a:bodyPr>
          <a:lstStyle/>
          <a:p>
            <a:pPr>
              <a:buClr>
                <a:schemeClr val="tx2"/>
              </a:buClr>
            </a:pPr>
            <a:r>
              <a:rPr lang="en-US" dirty="0">
                <a:solidFill>
                  <a:srgbClr val="757575"/>
                </a:solidFill>
              </a:rPr>
              <a:t>NIH Leadership Changes</a:t>
            </a:r>
          </a:p>
          <a:p>
            <a:pPr>
              <a:buClr>
                <a:schemeClr val="tx2"/>
              </a:buClr>
            </a:pPr>
            <a:r>
              <a:rPr lang="en-US" dirty="0">
                <a:solidFill>
                  <a:srgbClr val="757575"/>
                </a:solidFill>
              </a:rPr>
              <a:t>Awards</a:t>
            </a:r>
          </a:p>
          <a:p>
            <a:pPr>
              <a:buClr>
                <a:schemeClr val="tx2"/>
              </a:buClr>
            </a:pPr>
            <a:r>
              <a:rPr lang="en-US" dirty="0">
                <a:solidFill>
                  <a:srgbClr val="757575"/>
                </a:solidFill>
              </a:rPr>
              <a:t>SRLM Groundbreaking</a:t>
            </a:r>
          </a:p>
          <a:p>
            <a:r>
              <a:rPr lang="en-US" b="1" dirty="0"/>
              <a:t>NIH Virtual Tour</a:t>
            </a:r>
          </a:p>
          <a:p>
            <a:pPr>
              <a:buClr>
                <a:schemeClr val="tx2"/>
              </a:buClr>
            </a:pPr>
            <a:r>
              <a:rPr lang="en-US" dirty="0">
                <a:solidFill>
                  <a:srgbClr val="757575"/>
                </a:solidFill>
                <a:latin typeface="+mj-lt"/>
              </a:rPr>
              <a:t>DEIA Strategic Plan</a:t>
            </a:r>
          </a:p>
          <a:p>
            <a:pPr>
              <a:buClr>
                <a:schemeClr val="tx2"/>
              </a:buClr>
            </a:pPr>
            <a:r>
              <a:rPr lang="en-US" dirty="0">
                <a:solidFill>
                  <a:srgbClr val="757575"/>
                </a:solidFill>
                <a:latin typeface="+mj-lt"/>
              </a:rPr>
              <a:t>UNITE Update</a:t>
            </a:r>
          </a:p>
          <a:p>
            <a:r>
              <a:rPr lang="en-US" dirty="0">
                <a:solidFill>
                  <a:srgbClr val="757575"/>
                </a:solidFill>
              </a:rPr>
              <a:t>Simplifying Review Criteria</a:t>
            </a:r>
            <a:endParaRPr lang="en-US" dirty="0">
              <a:solidFill>
                <a:srgbClr val="757575"/>
              </a:solidFill>
              <a:latin typeface="+mj-lt"/>
            </a:endParaRPr>
          </a:p>
          <a:p>
            <a:r>
              <a:rPr lang="en-US" dirty="0">
                <a:solidFill>
                  <a:srgbClr val="757575"/>
                </a:solidFill>
                <a:latin typeface="+mj-lt"/>
                <a:ea typeface="Times New Roman" panose="02020603050405020304" pitchFamily="18" charset="0"/>
              </a:rPr>
              <a:t>COVID Updates</a:t>
            </a:r>
          </a:p>
          <a:p>
            <a:pPr>
              <a:buClr>
                <a:schemeClr val="tx2"/>
              </a:buClr>
            </a:pPr>
            <a:r>
              <a:rPr lang="en-US" sz="2800" dirty="0">
                <a:solidFill>
                  <a:srgbClr val="757575"/>
                </a:solidFill>
                <a:effectLst/>
                <a:latin typeface="+mj-lt"/>
                <a:ea typeface="Times New Roman" panose="02020603050405020304" pitchFamily="18" charset="0"/>
              </a:rPr>
              <a:t>Initiatives updates</a:t>
            </a:r>
          </a:p>
          <a:p>
            <a:pPr>
              <a:buClr>
                <a:schemeClr val="tx2"/>
              </a:buClr>
            </a:pPr>
            <a:r>
              <a:rPr lang="en-US" sz="2800" dirty="0">
                <a:solidFill>
                  <a:srgbClr val="757575"/>
                </a:solidFill>
                <a:effectLst/>
                <a:latin typeface="+mj-lt"/>
                <a:ea typeface="Times New Roman" panose="02020603050405020304" pitchFamily="18" charset="0"/>
              </a:rPr>
              <a:t>Budget and Legislative Updates</a:t>
            </a:r>
          </a:p>
          <a:p>
            <a:pPr>
              <a:buClr>
                <a:schemeClr val="tx2"/>
              </a:buClr>
            </a:pPr>
            <a:r>
              <a:rPr lang="en-US" sz="2800" dirty="0">
                <a:solidFill>
                  <a:srgbClr val="757575"/>
                </a:solidFill>
                <a:effectLst/>
                <a:latin typeface="+mj-lt"/>
                <a:ea typeface="Times New Roman" panose="02020603050405020304" pitchFamily="18" charset="0"/>
              </a:rPr>
              <a:t>Transitions</a:t>
            </a:r>
            <a:endParaRPr lang="en-US" dirty="0">
              <a:solidFill>
                <a:srgbClr val="757575"/>
              </a:solidFill>
              <a:latin typeface="+mj-lt"/>
            </a:endParaRPr>
          </a:p>
        </p:txBody>
      </p:sp>
      <p:grpSp>
        <p:nvGrpSpPr>
          <p:cNvPr id="4" name="Group 3">
            <a:extLst>
              <a:ext uri="{FF2B5EF4-FFF2-40B4-BE49-F238E27FC236}">
                <a16:creationId xmlns:a16="http://schemas.microsoft.com/office/drawing/2014/main" id="{3C8B6FEE-ACFB-B0C1-BAA4-5BE4EA6FB8B0}"/>
              </a:ext>
              <a:ext uri="{C183D7F6-B498-43B3-948B-1728B52AA6E4}">
                <adec:decorative xmlns:adec="http://schemas.microsoft.com/office/drawing/2017/decorative" val="1"/>
              </a:ext>
            </a:extLst>
          </p:cNvPr>
          <p:cNvGrpSpPr/>
          <p:nvPr/>
        </p:nvGrpSpPr>
        <p:grpSpPr>
          <a:xfrm>
            <a:off x="-16828" y="4952993"/>
            <a:ext cx="12208828" cy="1905007"/>
            <a:chOff x="-16828" y="4952993"/>
            <a:chExt cx="12208828" cy="1905007"/>
          </a:xfrm>
        </p:grpSpPr>
        <p:pic>
          <p:nvPicPr>
            <p:cNvPr id="7" name="Picture 6">
              <a:extLst>
                <a:ext uri="{FF2B5EF4-FFF2-40B4-BE49-F238E27FC236}">
                  <a16:creationId xmlns:a16="http://schemas.microsoft.com/office/drawing/2014/main" id="{D37927CA-D411-4740-A40A-D2F288044C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8" name="Picture 7" descr="A picture containing invertebrate, purple, clam&#10;&#10;Description automatically generated">
              <a:extLst>
                <a:ext uri="{FF2B5EF4-FFF2-40B4-BE49-F238E27FC236}">
                  <a16:creationId xmlns:a16="http://schemas.microsoft.com/office/drawing/2014/main" id="{B235D962-4B54-43C0-95F5-440741BDB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13" name="Picture 12" descr="A person wearing a white lab coat&#10;&#10;Description automatically generated with medium confidence">
              <a:extLst>
                <a:ext uri="{FF2B5EF4-FFF2-40B4-BE49-F238E27FC236}">
                  <a16:creationId xmlns:a16="http://schemas.microsoft.com/office/drawing/2014/main" id="{BFF32D6F-4C03-4D8F-92DE-78E00DA88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14" name="Picture 13" descr="A picture containing hot pepper, pepper, plant, vegetable&#10;&#10;Description automatically generated">
              <a:extLst>
                <a:ext uri="{FF2B5EF4-FFF2-40B4-BE49-F238E27FC236}">
                  <a16:creationId xmlns:a16="http://schemas.microsoft.com/office/drawing/2014/main" id="{AFE5B5AE-6985-4F07-8169-739EAA0BD9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17" name="Picture 16" descr="A picture containing text, book, store, scene&#10;&#10;Description automatically generated">
              <a:extLst>
                <a:ext uri="{FF2B5EF4-FFF2-40B4-BE49-F238E27FC236}">
                  <a16:creationId xmlns:a16="http://schemas.microsoft.com/office/drawing/2014/main" id="{914CD950-DAA7-4DEB-9CBD-93F2ABDE3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9" name="Picture 8">
              <a:extLst>
                <a:ext uri="{FF2B5EF4-FFF2-40B4-BE49-F238E27FC236}">
                  <a16:creationId xmlns:a16="http://schemas.microsoft.com/office/drawing/2014/main" id="{32DD572A-93B4-402B-BD5F-52B7F80CB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4E00305F-F357-4537-8C4F-96A64CBD1B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3969716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852110-9ABD-4E3E-BB07-1F6301F59A99}"/>
              </a:ext>
              <a:ext uri="{C183D7F6-B498-43B3-948B-1728B52AA6E4}">
                <adec:decorative xmlns:adec="http://schemas.microsoft.com/office/drawing/2017/decorative" val="1"/>
              </a:ext>
            </a:extLst>
          </p:cNvPr>
          <p:cNvSpPr/>
          <p:nvPr/>
        </p:nvSpPr>
        <p:spPr>
          <a:xfrm>
            <a:off x="0" y="0"/>
            <a:ext cx="12192000" cy="100584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333C48-4413-4FD0-9D72-845DC38BCAA2}"/>
              </a:ext>
            </a:extLst>
          </p:cNvPr>
          <p:cNvSpPr>
            <a:spLocks noGrp="1"/>
          </p:cNvSpPr>
          <p:nvPr>
            <p:ph type="title"/>
          </p:nvPr>
        </p:nvSpPr>
        <p:spPr>
          <a:xfrm>
            <a:off x="911352" y="87086"/>
            <a:ext cx="10515600" cy="844650"/>
          </a:xfrm>
        </p:spPr>
        <p:txBody>
          <a:bodyPr>
            <a:normAutofit/>
          </a:bodyPr>
          <a:lstStyle/>
          <a:p>
            <a:r>
              <a:rPr lang="en-US" sz="4800" b="1" dirty="0">
                <a:solidFill>
                  <a:schemeClr val="bg1"/>
                </a:solidFill>
                <a:latin typeface="+mn-lt"/>
              </a:rPr>
              <a:t>NIH Virtual Tour</a:t>
            </a:r>
          </a:p>
        </p:txBody>
      </p:sp>
      <p:pic>
        <p:nvPicPr>
          <p:cNvPr id="5" name="Picture 4" descr="A screen shot of the N I H virtual tour website.">
            <a:extLst>
              <a:ext uri="{FF2B5EF4-FFF2-40B4-BE49-F238E27FC236}">
                <a16:creationId xmlns:a16="http://schemas.microsoft.com/office/drawing/2014/main" id="{81C79DF1-BF4D-843D-F216-133A69BFB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1246950"/>
            <a:ext cx="9633204" cy="4687876"/>
          </a:xfrm>
          <a:prstGeom prst="rect">
            <a:avLst/>
          </a:prstGeom>
          <a:effectLst>
            <a:outerShdw blurRad="63500" sx="101000" sy="101000" algn="ctr" rotWithShape="0">
              <a:prstClr val="black">
                <a:alpha val="40000"/>
              </a:prstClr>
            </a:outerShdw>
          </a:effectLst>
        </p:spPr>
      </p:pic>
    </p:spTree>
    <p:extLst>
      <p:ext uri="{BB962C8B-B14F-4D97-AF65-F5344CB8AC3E}">
        <p14:creationId xmlns:p14="http://schemas.microsoft.com/office/powerpoint/2010/main" val="4023392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DEIA Strategic Plan</a:t>
            </a:r>
          </a:p>
        </p:txBody>
      </p:sp>
      <p:sp>
        <p:nvSpPr>
          <p:cNvPr id="3" name="Content Placeholder 2"/>
          <p:cNvSpPr>
            <a:spLocks noGrp="1"/>
          </p:cNvSpPr>
          <p:nvPr>
            <p:ph idx="1"/>
          </p:nvPr>
        </p:nvSpPr>
        <p:spPr>
          <a:xfrm>
            <a:off x="609600" y="1166018"/>
            <a:ext cx="10972800" cy="3336057"/>
          </a:xfrm>
        </p:spPr>
        <p:txBody>
          <a:bodyPr>
            <a:normAutofit fontScale="62500" lnSpcReduction="20000"/>
          </a:bodyPr>
          <a:lstStyle/>
          <a:p>
            <a:pPr>
              <a:buClr>
                <a:schemeClr val="tx2"/>
              </a:buClr>
            </a:pPr>
            <a:r>
              <a:rPr lang="en-US" dirty="0">
                <a:solidFill>
                  <a:srgbClr val="757575"/>
                </a:solidFill>
              </a:rPr>
              <a:t>NIH Leadership Changes</a:t>
            </a:r>
          </a:p>
          <a:p>
            <a:pPr>
              <a:buClr>
                <a:schemeClr val="tx2"/>
              </a:buClr>
            </a:pPr>
            <a:r>
              <a:rPr lang="en-US" dirty="0">
                <a:solidFill>
                  <a:srgbClr val="757575"/>
                </a:solidFill>
              </a:rPr>
              <a:t>Awards</a:t>
            </a:r>
          </a:p>
          <a:p>
            <a:r>
              <a:rPr lang="en-US" dirty="0">
                <a:solidFill>
                  <a:srgbClr val="757575"/>
                </a:solidFill>
              </a:rPr>
              <a:t>SRLM Groundbreaking</a:t>
            </a:r>
          </a:p>
          <a:p>
            <a:r>
              <a:rPr lang="en-US" dirty="0">
                <a:solidFill>
                  <a:srgbClr val="757575"/>
                </a:solidFill>
              </a:rPr>
              <a:t>NIH Virtual Tour</a:t>
            </a:r>
          </a:p>
          <a:p>
            <a:pPr>
              <a:buClr>
                <a:schemeClr val="tx2"/>
              </a:buClr>
              <a:tabLst>
                <a:tab pos="3251200" algn="l"/>
              </a:tabLst>
            </a:pPr>
            <a:r>
              <a:rPr lang="en-US" b="1" dirty="0"/>
              <a:t>DEIA Strategic Plan</a:t>
            </a:r>
          </a:p>
          <a:p>
            <a:pPr>
              <a:tabLst>
                <a:tab pos="3251200" algn="l"/>
              </a:tabLst>
            </a:pPr>
            <a:r>
              <a:rPr lang="en-US" dirty="0">
                <a:solidFill>
                  <a:srgbClr val="757575"/>
                </a:solidFill>
              </a:rPr>
              <a:t>UNITE Update</a:t>
            </a:r>
          </a:p>
          <a:p>
            <a:pPr>
              <a:tabLst>
                <a:tab pos="3251200" algn="l"/>
              </a:tabLst>
            </a:pPr>
            <a:r>
              <a:rPr lang="en-US" dirty="0">
                <a:solidFill>
                  <a:srgbClr val="757575"/>
                </a:solidFill>
              </a:rPr>
              <a:t>Simplifying Review Criteria</a:t>
            </a:r>
            <a:endParaRPr lang="en-US" b="1" dirty="0">
              <a:solidFill>
                <a:srgbClr val="757575"/>
              </a:solidFill>
            </a:endParaRPr>
          </a:p>
          <a:p>
            <a:r>
              <a:rPr lang="en-US" dirty="0">
                <a:solidFill>
                  <a:srgbClr val="757575"/>
                </a:solidFill>
                <a:latin typeface="+mj-lt"/>
                <a:ea typeface="Times New Roman" panose="02020603050405020304" pitchFamily="18" charset="0"/>
              </a:rPr>
              <a:t>COVID Updates</a:t>
            </a:r>
          </a:p>
          <a:p>
            <a:pPr>
              <a:buClr>
                <a:schemeClr val="tx2"/>
              </a:buClr>
            </a:pPr>
            <a:r>
              <a:rPr lang="en-US" sz="2800" dirty="0">
                <a:solidFill>
                  <a:srgbClr val="757575"/>
                </a:solidFill>
                <a:effectLst/>
                <a:latin typeface="+mj-lt"/>
                <a:ea typeface="Times New Roman" panose="02020603050405020304" pitchFamily="18" charset="0"/>
              </a:rPr>
              <a:t>Initiatives updates</a:t>
            </a:r>
          </a:p>
          <a:p>
            <a:r>
              <a:rPr lang="en-US" sz="2800" dirty="0">
                <a:solidFill>
                  <a:srgbClr val="757575"/>
                </a:solidFill>
                <a:effectLst/>
                <a:latin typeface="+mj-lt"/>
                <a:ea typeface="Times New Roman" panose="02020603050405020304" pitchFamily="18" charset="0"/>
              </a:rPr>
              <a:t>Budget and Legislative Updates </a:t>
            </a:r>
          </a:p>
          <a:p>
            <a:pPr>
              <a:buClr>
                <a:schemeClr val="tx2"/>
              </a:buClr>
            </a:pPr>
            <a:r>
              <a:rPr lang="en-US" sz="2800" dirty="0">
                <a:solidFill>
                  <a:srgbClr val="757575"/>
                </a:solidFill>
                <a:effectLst/>
                <a:latin typeface="+mj-lt"/>
                <a:ea typeface="Times New Roman" panose="02020603050405020304" pitchFamily="18" charset="0"/>
              </a:rPr>
              <a:t>Transitions</a:t>
            </a:r>
            <a:endParaRPr lang="en-US" dirty="0">
              <a:solidFill>
                <a:srgbClr val="757575"/>
              </a:solidFill>
              <a:latin typeface="+mj-lt"/>
            </a:endParaRPr>
          </a:p>
        </p:txBody>
      </p:sp>
      <p:grpSp>
        <p:nvGrpSpPr>
          <p:cNvPr id="4" name="Group 3">
            <a:extLst>
              <a:ext uri="{FF2B5EF4-FFF2-40B4-BE49-F238E27FC236}">
                <a16:creationId xmlns:a16="http://schemas.microsoft.com/office/drawing/2014/main" id="{3C8B6FEE-ACFB-B0C1-BAA4-5BE4EA6FB8B0}"/>
              </a:ext>
              <a:ext uri="{C183D7F6-B498-43B3-948B-1728B52AA6E4}">
                <adec:decorative xmlns:adec="http://schemas.microsoft.com/office/drawing/2017/decorative" val="1"/>
              </a:ext>
            </a:extLst>
          </p:cNvPr>
          <p:cNvGrpSpPr/>
          <p:nvPr/>
        </p:nvGrpSpPr>
        <p:grpSpPr>
          <a:xfrm>
            <a:off x="-16828" y="4952993"/>
            <a:ext cx="12208828" cy="1905007"/>
            <a:chOff x="-16828" y="4952993"/>
            <a:chExt cx="12208828" cy="1905007"/>
          </a:xfrm>
        </p:grpSpPr>
        <p:pic>
          <p:nvPicPr>
            <p:cNvPr id="7" name="Picture 6">
              <a:extLst>
                <a:ext uri="{FF2B5EF4-FFF2-40B4-BE49-F238E27FC236}">
                  <a16:creationId xmlns:a16="http://schemas.microsoft.com/office/drawing/2014/main" id="{D37927CA-D411-4740-A40A-D2F288044C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8" name="Picture 7" descr="A picture containing invertebrate, purple, clam&#10;&#10;Description automatically generated">
              <a:extLst>
                <a:ext uri="{FF2B5EF4-FFF2-40B4-BE49-F238E27FC236}">
                  <a16:creationId xmlns:a16="http://schemas.microsoft.com/office/drawing/2014/main" id="{B235D962-4B54-43C0-95F5-440741BDB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13" name="Picture 12" descr="A person wearing a white lab coat&#10;&#10;Description automatically generated with medium confidence">
              <a:extLst>
                <a:ext uri="{FF2B5EF4-FFF2-40B4-BE49-F238E27FC236}">
                  <a16:creationId xmlns:a16="http://schemas.microsoft.com/office/drawing/2014/main" id="{BFF32D6F-4C03-4D8F-92DE-78E00DA88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14" name="Picture 13" descr="A picture containing hot pepper, pepper, plant, vegetable&#10;&#10;Description automatically generated">
              <a:extLst>
                <a:ext uri="{FF2B5EF4-FFF2-40B4-BE49-F238E27FC236}">
                  <a16:creationId xmlns:a16="http://schemas.microsoft.com/office/drawing/2014/main" id="{AFE5B5AE-6985-4F07-8169-739EAA0BD9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17" name="Picture 16" descr="A picture containing text, book, store, scene&#10;&#10;Description automatically generated">
              <a:extLst>
                <a:ext uri="{FF2B5EF4-FFF2-40B4-BE49-F238E27FC236}">
                  <a16:creationId xmlns:a16="http://schemas.microsoft.com/office/drawing/2014/main" id="{914CD950-DAA7-4DEB-9CBD-93F2ABDE3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9" name="Picture 8">
              <a:extLst>
                <a:ext uri="{FF2B5EF4-FFF2-40B4-BE49-F238E27FC236}">
                  <a16:creationId xmlns:a16="http://schemas.microsoft.com/office/drawing/2014/main" id="{32DD572A-93B4-402B-BD5F-52B7F80CB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4E00305F-F357-4537-8C4F-96A64CBD1B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3665339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E0B-8DE4-D497-1BF9-9F08E44937A8}"/>
              </a:ext>
            </a:extLst>
          </p:cNvPr>
          <p:cNvSpPr>
            <a:spLocks noGrp="1"/>
          </p:cNvSpPr>
          <p:nvPr>
            <p:ph type="title"/>
          </p:nvPr>
        </p:nvSpPr>
        <p:spPr>
          <a:xfrm>
            <a:off x="508000" y="164572"/>
            <a:ext cx="10972800" cy="1143000"/>
          </a:xfrm>
        </p:spPr>
        <p:txBody>
          <a:bodyPr/>
          <a:lstStyle/>
          <a:p>
            <a:r>
              <a:rPr lang="en-US" dirty="0"/>
              <a:t>New NIH DEIA Strategic Plan</a:t>
            </a:r>
          </a:p>
        </p:txBody>
      </p:sp>
      <p:sp>
        <p:nvSpPr>
          <p:cNvPr id="3" name="Content Placeholder 2">
            <a:extLst>
              <a:ext uri="{FF2B5EF4-FFF2-40B4-BE49-F238E27FC236}">
                <a16:creationId xmlns:a16="http://schemas.microsoft.com/office/drawing/2014/main" id="{1D68A34A-0581-0D70-20B5-52B00DAACB0C}"/>
              </a:ext>
            </a:extLst>
          </p:cNvPr>
          <p:cNvSpPr>
            <a:spLocks noGrp="1"/>
          </p:cNvSpPr>
          <p:nvPr>
            <p:ph idx="1"/>
          </p:nvPr>
        </p:nvSpPr>
        <p:spPr>
          <a:xfrm>
            <a:off x="508000" y="1752605"/>
            <a:ext cx="5782733" cy="4525963"/>
          </a:xfrm>
        </p:spPr>
        <p:txBody>
          <a:bodyPr>
            <a:normAutofit fontScale="77500" lnSpcReduction="20000"/>
          </a:bodyPr>
          <a:lstStyle/>
          <a:p>
            <a:pPr>
              <a:spcAft>
                <a:spcPts val="1200"/>
              </a:spcAft>
              <a:buFont typeface="Arial" panose="020B0604020202020204" pitchFamily="34" charset="0"/>
              <a:buChar char="•"/>
            </a:pPr>
            <a:r>
              <a:rPr kumimoji="0" lang="en-US" sz="2800" b="1" i="0" u="none" strike="noStrike" kern="1200" cap="none" spc="0" normalizeH="0" baseline="0" noProof="0" dirty="0">
                <a:ln>
                  <a:noFill/>
                </a:ln>
                <a:solidFill>
                  <a:schemeClr val="tx2"/>
                </a:solidFill>
                <a:effectLst/>
                <a:uLnTx/>
                <a:uFillTx/>
                <a:latin typeface="Calibri" panose="020F0502020204030204"/>
                <a:ea typeface="+mn-ea"/>
                <a:cs typeface="+mn-cs"/>
              </a:rPr>
              <a:t>Development: </a:t>
            </a:r>
            <a:r>
              <a:rPr lang="en-US" sz="2800" dirty="0">
                <a:effectLst/>
                <a:latin typeface="Calibri" panose="020F0502020204030204" pitchFamily="34" charset="0"/>
                <a:ea typeface="Calibri" panose="020F0502020204030204" pitchFamily="34" charset="0"/>
                <a:cs typeface="Arial" panose="020B0604020202020204" pitchFamily="34" charset="0"/>
              </a:rPr>
              <a:t>Since 2021 by an </a:t>
            </a:r>
            <a:r>
              <a:rPr lang="en-US" sz="2800" b="1" dirty="0">
                <a:effectLst/>
                <a:latin typeface="Calibri" panose="020F0502020204030204" pitchFamily="34" charset="0"/>
                <a:ea typeface="Calibri" panose="020F0502020204030204" pitchFamily="34" charset="0"/>
                <a:cs typeface="Arial" panose="020B0604020202020204" pitchFamily="34" charset="0"/>
              </a:rPr>
              <a:t>NIH-wide Workin</a:t>
            </a:r>
            <a:r>
              <a:rPr lang="en-US" b="1" dirty="0">
                <a:latin typeface="Calibri" panose="020F0502020204030204" pitchFamily="34" charset="0"/>
                <a:ea typeface="Calibri" panose="020F0502020204030204" pitchFamily="34" charset="0"/>
                <a:cs typeface="Arial" panose="020B0604020202020204" pitchFamily="34" charset="0"/>
              </a:rPr>
              <a:t>g Group </a:t>
            </a:r>
            <a:r>
              <a:rPr lang="en-US" sz="2800" dirty="0">
                <a:effectLst/>
                <a:latin typeface="Calibri" panose="020F0502020204030204" pitchFamily="34" charset="0"/>
                <a:ea typeface="Calibri" panose="020F0502020204030204" pitchFamily="34" charset="0"/>
                <a:cs typeface="Arial" panose="020B0604020202020204" pitchFamily="34" charset="0"/>
              </a:rPr>
              <a:t>with </a:t>
            </a:r>
            <a:r>
              <a:rPr lang="en-US" sz="2800" b="1" dirty="0">
                <a:effectLst/>
                <a:latin typeface="Calibri" panose="020F0502020204030204" pitchFamily="34" charset="0"/>
                <a:ea typeface="Calibri" panose="020F0502020204030204" pitchFamily="34" charset="0"/>
                <a:cs typeface="Arial" panose="020B0604020202020204" pitchFamily="34" charset="0"/>
              </a:rPr>
              <a:t>public &amp; NIH input</a:t>
            </a:r>
            <a:r>
              <a:rPr lang="en-US" sz="2800" dirty="0">
                <a:effectLst/>
                <a:latin typeface="Calibri" panose="020F0502020204030204" pitchFamily="34" charset="0"/>
                <a:ea typeface="Calibri" panose="020F0502020204030204" pitchFamily="34" charset="0"/>
                <a:cs typeface="Arial" panose="020B0604020202020204" pitchFamily="34" charset="0"/>
              </a:rPr>
              <a:t>; reviewed &amp; approved by NIH leadership. Released </a:t>
            </a:r>
            <a:r>
              <a:rPr lang="en-US" sz="2800" b="1" dirty="0">
                <a:effectLst/>
                <a:latin typeface="Calibri" panose="020F0502020204030204" pitchFamily="34" charset="0"/>
                <a:ea typeface="Calibri" panose="020F0502020204030204" pitchFamily="34" charset="0"/>
                <a:cs typeface="Arial" panose="020B0604020202020204" pitchFamily="34" charset="0"/>
              </a:rPr>
              <a:t>March 20</a:t>
            </a:r>
            <a:r>
              <a:rPr lang="en-US" sz="2800" dirty="0">
                <a:effectLst/>
                <a:latin typeface="Calibri" panose="020F0502020204030204" pitchFamily="34" charset="0"/>
                <a:ea typeface="Calibri" panose="020F0502020204030204" pitchFamily="34" charset="0"/>
                <a:cs typeface="Arial" panose="020B0604020202020204" pitchFamily="34" charset="0"/>
              </a:rPr>
              <a:t>, 2023.</a:t>
            </a:r>
          </a:p>
          <a:p>
            <a:pPr>
              <a:spcAft>
                <a:spcPts val="1200"/>
              </a:spcAft>
              <a:buFont typeface="Arial" panose="020B0604020202020204" pitchFamily="34" charset="0"/>
              <a:buChar char="•"/>
            </a:pPr>
            <a:r>
              <a:rPr kumimoji="0" lang="en-US" sz="2800" b="1" i="0" u="none" strike="noStrike" kern="1200" cap="none" spc="0" normalizeH="0" baseline="0" noProof="0" dirty="0">
                <a:ln>
                  <a:noFill/>
                </a:ln>
                <a:solidFill>
                  <a:schemeClr val="tx2"/>
                </a:solidFill>
                <a:effectLst/>
                <a:uLnTx/>
                <a:uFillTx/>
                <a:latin typeface="Calibri" panose="020F0502020204030204"/>
                <a:ea typeface="+mn-ea"/>
                <a:cs typeface="+mn-cs"/>
              </a:rPr>
              <a:t>Scope: </a:t>
            </a:r>
            <a:r>
              <a:rPr lang="en-US" sz="2800" b="1" dirty="0">
                <a:effectLst/>
                <a:latin typeface="Calibri" panose="020F0502020204030204" pitchFamily="34" charset="0"/>
                <a:ea typeface="Calibri" panose="020F0502020204030204" pitchFamily="34" charset="0"/>
                <a:cs typeface="Arial" panose="020B0604020202020204" pitchFamily="34" charset="0"/>
              </a:rPr>
              <a:t>FY 2023-2027</a:t>
            </a:r>
            <a:r>
              <a:rPr lang="en-US" sz="2800" dirty="0">
                <a:effectLst/>
                <a:latin typeface="Calibri" panose="020F0502020204030204" pitchFamily="34" charset="0"/>
                <a:ea typeface="Calibri" panose="020F0502020204030204" pitchFamily="34" charset="0"/>
                <a:cs typeface="Arial" panose="020B0604020202020204" pitchFamily="34" charset="0"/>
              </a:rPr>
              <a:t>. Articulates vision for integrating DEIA </a:t>
            </a:r>
            <a:r>
              <a:rPr lang="en-US" sz="2800" b="1" dirty="0">
                <a:effectLst/>
                <a:latin typeface="Calibri" panose="020F0502020204030204" pitchFamily="34" charset="0"/>
                <a:ea typeface="Calibri" panose="020F0502020204030204" pitchFamily="34" charset="0"/>
                <a:cs typeface="Arial" panose="020B0604020202020204" pitchFamily="34" charset="0"/>
              </a:rPr>
              <a:t>across all NIH activities</a:t>
            </a:r>
            <a:r>
              <a:rPr lang="en-US" sz="2800" dirty="0">
                <a:effectLst/>
                <a:latin typeface="Calibri" panose="020F0502020204030204" pitchFamily="34" charset="0"/>
                <a:ea typeface="Calibri" panose="020F0502020204030204" pitchFamily="34" charset="0"/>
                <a:cs typeface="Arial" panose="020B0604020202020204" pitchFamily="34" charset="0"/>
              </a:rPr>
              <a:t>.</a:t>
            </a:r>
          </a:p>
          <a:p>
            <a:pPr>
              <a:spcAft>
                <a:spcPts val="1200"/>
              </a:spcAft>
              <a:buFont typeface="Arial" panose="020B0604020202020204" pitchFamily="34" charset="0"/>
              <a:buChar char="•"/>
            </a:pPr>
            <a:r>
              <a:rPr kumimoji="0" lang="en-US" b="1" i="0" u="none" strike="noStrike" kern="1200" cap="none" spc="0" normalizeH="0" baseline="0" noProof="0" dirty="0">
                <a:ln>
                  <a:noFill/>
                </a:ln>
                <a:solidFill>
                  <a:schemeClr val="tx2"/>
                </a:solidFill>
                <a:uLnTx/>
                <a:uFillTx/>
                <a:latin typeface="Calibri" panose="020F0502020204030204" pitchFamily="34" charset="0"/>
                <a:cs typeface="Arial" panose="020B0604020202020204" pitchFamily="34" charset="0"/>
              </a:rPr>
              <a:t>Organization:</a:t>
            </a:r>
            <a:r>
              <a:rPr lang="en-US" sz="2800" dirty="0">
                <a:effectLst/>
                <a:latin typeface="Calibri" panose="020F0502020204030204" pitchFamily="34" charset="0"/>
                <a:ea typeface="Calibri" panose="020F0502020204030204" pitchFamily="34" charset="0"/>
                <a:cs typeface="Arial" panose="020B0604020202020204" pitchFamily="34" charset="0"/>
              </a:rPr>
              <a:t> Three priority areas </a:t>
            </a:r>
            <a:br>
              <a:rPr lang="en-US" sz="2800" dirty="0">
                <a:effectLst/>
                <a:latin typeface="Calibri" panose="020F0502020204030204" pitchFamily="34" charset="0"/>
                <a:ea typeface="Calibri" panose="020F0502020204030204" pitchFamily="34" charset="0"/>
                <a:cs typeface="Arial" panose="020B0604020202020204" pitchFamily="34" charset="0"/>
              </a:rPr>
            </a:br>
            <a:r>
              <a:rPr lang="en-US" sz="2800" dirty="0">
                <a:effectLst/>
                <a:latin typeface="Calibri" panose="020F0502020204030204" pitchFamily="34" charset="0"/>
                <a:ea typeface="Calibri" panose="020F0502020204030204" pitchFamily="34" charset="0"/>
                <a:cs typeface="Arial" panose="020B0604020202020204" pitchFamily="34" charset="0"/>
              </a:rPr>
              <a:t>(</a:t>
            </a:r>
            <a:r>
              <a:rPr lang="en-US" sz="2800" b="1" dirty="0">
                <a:effectLst/>
                <a:latin typeface="Calibri" panose="020F0502020204030204" pitchFamily="34" charset="0"/>
                <a:ea typeface="Calibri" panose="020F0502020204030204" pitchFamily="34" charset="0"/>
                <a:cs typeface="Arial" panose="020B0604020202020204" pitchFamily="34" charset="0"/>
              </a:rPr>
              <a:t>objectives</a:t>
            </a:r>
            <a:r>
              <a:rPr lang="en-US" sz="2800" dirty="0">
                <a:effectLst/>
                <a:latin typeface="Calibri" panose="020F0502020204030204" pitchFamily="34" charset="0"/>
                <a:ea typeface="Calibri" panose="020F0502020204030204" pitchFamily="34" charset="0"/>
                <a:cs typeface="Arial" panose="020B0604020202020204" pitchFamily="34" charset="0"/>
              </a:rPr>
              <a:t>) with common approaches (</a:t>
            </a:r>
            <a:r>
              <a:rPr lang="en-US" sz="2800" b="1" dirty="0">
                <a:effectLst/>
                <a:latin typeface="Calibri" panose="020F0502020204030204" pitchFamily="34" charset="0"/>
                <a:ea typeface="Calibri" panose="020F0502020204030204" pitchFamily="34" charset="0"/>
                <a:cs typeface="Arial" panose="020B0604020202020204" pitchFamily="34" charset="0"/>
              </a:rPr>
              <a:t>crosscutting themes</a:t>
            </a:r>
            <a:r>
              <a:rPr lang="en-US" sz="2800" dirty="0">
                <a:effectLst/>
                <a:latin typeface="Calibri" panose="020F0502020204030204" pitchFamily="34" charset="0"/>
                <a:ea typeface="Calibri" panose="020F0502020204030204" pitchFamily="34" charset="0"/>
                <a:cs typeface="Arial" panose="020B0604020202020204" pitchFamily="34" charset="0"/>
              </a:rPr>
              <a:t>)</a:t>
            </a:r>
          </a:p>
          <a:p>
            <a:pPr>
              <a:spcAft>
                <a:spcPts val="1200"/>
              </a:spcAft>
              <a:buFont typeface="Arial" panose="020B0604020202020204" pitchFamily="34" charset="0"/>
              <a:buChar char="•"/>
            </a:pPr>
            <a:r>
              <a:rPr kumimoji="0" lang="en-US" b="1" i="0" u="none" strike="noStrike" kern="1200" cap="none" spc="0" normalizeH="0" baseline="0" noProof="0" dirty="0">
                <a:ln>
                  <a:noFill/>
                </a:ln>
                <a:solidFill>
                  <a:schemeClr val="tx2"/>
                </a:solidFill>
                <a:uLnTx/>
                <a:uFillTx/>
                <a:latin typeface="Calibri" panose="020F0502020204030204" pitchFamily="34" charset="0"/>
                <a:cs typeface="Arial" panose="020B0604020202020204" pitchFamily="34" charset="0"/>
              </a:rPr>
              <a:t>Vision: </a:t>
            </a:r>
            <a:r>
              <a:rPr lang="en-US" sz="2800" dirty="0">
                <a:effectLst/>
                <a:latin typeface="Calibri" panose="020F0502020204030204" pitchFamily="34" charset="0"/>
                <a:ea typeface="Calibri" panose="020F0502020204030204" pitchFamily="34" charset="0"/>
                <a:cs typeface="Arial" panose="020B0604020202020204" pitchFamily="34" charset="0"/>
              </a:rPr>
              <a:t>NIH workforce and research priorities will </a:t>
            </a:r>
            <a:r>
              <a:rPr lang="en-US" sz="2800" b="1" dirty="0">
                <a:effectLst/>
                <a:latin typeface="Calibri" panose="020F0502020204030204" pitchFamily="34" charset="0"/>
                <a:ea typeface="Calibri" panose="020F0502020204030204" pitchFamily="34" charset="0"/>
                <a:cs typeface="Arial" panose="020B0604020202020204" pitchFamily="34" charset="0"/>
              </a:rPr>
              <a:t>reflect our nation’s diversity</a:t>
            </a:r>
            <a:r>
              <a:rPr lang="en-US" sz="2800" dirty="0">
                <a:effectLst/>
                <a:latin typeface="Calibri" panose="020F0502020204030204" pitchFamily="34" charset="0"/>
                <a:ea typeface="Calibri" panose="020F0502020204030204" pitchFamily="34" charset="0"/>
                <a:cs typeface="Arial" panose="020B0604020202020204" pitchFamily="34" charset="0"/>
              </a:rPr>
              <a:t>, </a:t>
            </a:r>
            <a:r>
              <a:rPr lang="en-US" sz="2800" b="1" dirty="0">
                <a:effectLst/>
                <a:latin typeface="Calibri" panose="020F0502020204030204" pitchFamily="34" charset="0"/>
                <a:ea typeface="Calibri" panose="020F0502020204030204" pitchFamily="34" charset="0"/>
                <a:cs typeface="Arial" panose="020B0604020202020204" pitchFamily="34" charset="0"/>
              </a:rPr>
              <a:t>welcome all </a:t>
            </a:r>
            <a:r>
              <a:rPr lang="en-US" sz="2800" dirty="0">
                <a:effectLst/>
                <a:latin typeface="Calibri" panose="020F0502020204030204" pitchFamily="34" charset="0"/>
                <a:ea typeface="Calibri" panose="020F0502020204030204" pitchFamily="34" charset="0"/>
                <a:cs typeface="Arial" panose="020B0604020202020204" pitchFamily="34" charset="0"/>
              </a:rPr>
              <a:t>people, and </a:t>
            </a:r>
            <a:r>
              <a:rPr lang="en-US" sz="2800" b="1" dirty="0">
                <a:effectLst/>
                <a:latin typeface="Calibri" panose="020F0502020204030204" pitchFamily="34" charset="0"/>
                <a:ea typeface="Calibri" panose="020F0502020204030204" pitchFamily="34" charset="0"/>
                <a:cs typeface="Arial" panose="020B0604020202020204" pitchFamily="34" charset="0"/>
              </a:rPr>
              <a:t>advance the NIH mission</a:t>
            </a:r>
            <a:endParaRPr kumimoji="0" lang="en-US" sz="2800" b="1"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pic>
        <p:nvPicPr>
          <p:cNvPr id="12" name="Picture 11" descr="A diagram showing the segments of the DEIA strategic plan. Two segments are labeled “People Centered” and include community, mission, and vision. Crosscutting themes are promote transparency, communication, and engagement; foster sustainable change; and harness data. Objectives include operations, workforce, and research.">
            <a:extLst>
              <a:ext uri="{FF2B5EF4-FFF2-40B4-BE49-F238E27FC236}">
                <a16:creationId xmlns:a16="http://schemas.microsoft.com/office/drawing/2014/main" id="{22D27B1B-6DBC-8492-06C4-D0ECDCC2F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191" y="0"/>
            <a:ext cx="10323809" cy="6857143"/>
          </a:xfrm>
          <a:prstGeom prst="rect">
            <a:avLst/>
          </a:prstGeom>
        </p:spPr>
      </p:pic>
    </p:spTree>
    <p:extLst>
      <p:ext uri="{BB962C8B-B14F-4D97-AF65-F5344CB8AC3E}">
        <p14:creationId xmlns:p14="http://schemas.microsoft.com/office/powerpoint/2010/main" val="2602876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rPr>
              <a:t>UNITE Update</a:t>
            </a:r>
            <a:endPar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endParaRPr>
          </a:p>
        </p:txBody>
      </p:sp>
      <p:sp>
        <p:nvSpPr>
          <p:cNvPr id="3" name="Content Placeholder 2"/>
          <p:cNvSpPr>
            <a:spLocks noGrp="1"/>
          </p:cNvSpPr>
          <p:nvPr>
            <p:ph idx="1"/>
          </p:nvPr>
        </p:nvSpPr>
        <p:spPr>
          <a:xfrm>
            <a:off x="609600" y="1166018"/>
            <a:ext cx="10972800" cy="3336057"/>
          </a:xfrm>
        </p:spPr>
        <p:txBody>
          <a:bodyPr>
            <a:normAutofit fontScale="62500" lnSpcReduction="20000"/>
          </a:bodyPr>
          <a:lstStyle/>
          <a:p>
            <a:pPr>
              <a:buClr>
                <a:schemeClr val="tx2"/>
              </a:buClr>
            </a:pPr>
            <a:r>
              <a:rPr lang="en-US" dirty="0">
                <a:solidFill>
                  <a:srgbClr val="757575"/>
                </a:solidFill>
              </a:rPr>
              <a:t>NIH Leadership Changes</a:t>
            </a:r>
          </a:p>
          <a:p>
            <a:pPr>
              <a:buClr>
                <a:schemeClr val="tx2"/>
              </a:buClr>
            </a:pPr>
            <a:r>
              <a:rPr lang="en-US" dirty="0">
                <a:solidFill>
                  <a:srgbClr val="757575"/>
                </a:solidFill>
              </a:rPr>
              <a:t>Awards</a:t>
            </a:r>
          </a:p>
          <a:p>
            <a:r>
              <a:rPr lang="en-US" dirty="0">
                <a:solidFill>
                  <a:srgbClr val="757575"/>
                </a:solidFill>
              </a:rPr>
              <a:t>SRLM Groundbreaking</a:t>
            </a:r>
          </a:p>
          <a:p>
            <a:r>
              <a:rPr lang="en-US" dirty="0">
                <a:solidFill>
                  <a:srgbClr val="757575"/>
                </a:solidFill>
              </a:rPr>
              <a:t>NIH Virtual Tour</a:t>
            </a:r>
          </a:p>
          <a:p>
            <a:pPr>
              <a:buClr>
                <a:schemeClr val="tx2"/>
              </a:buClr>
              <a:tabLst>
                <a:tab pos="3251200" algn="l"/>
              </a:tabLst>
            </a:pPr>
            <a:r>
              <a:rPr lang="en-US" dirty="0">
                <a:solidFill>
                  <a:srgbClr val="757575"/>
                </a:solidFill>
              </a:rPr>
              <a:t>DEIA Strategic Plan</a:t>
            </a:r>
          </a:p>
          <a:p>
            <a:pPr>
              <a:buClr>
                <a:schemeClr val="tx2"/>
              </a:buClr>
              <a:tabLst>
                <a:tab pos="3251200" algn="l"/>
              </a:tabLst>
            </a:pPr>
            <a:r>
              <a:rPr lang="en-US" b="1" dirty="0"/>
              <a:t>UNITE Update</a:t>
            </a:r>
          </a:p>
          <a:p>
            <a:pPr>
              <a:tabLst>
                <a:tab pos="3251200" algn="l"/>
              </a:tabLst>
            </a:pPr>
            <a:r>
              <a:rPr lang="en-US" dirty="0">
                <a:solidFill>
                  <a:srgbClr val="757575"/>
                </a:solidFill>
              </a:rPr>
              <a:t>Simplifying Review Criteria</a:t>
            </a:r>
            <a:endParaRPr lang="en-US" b="1" dirty="0">
              <a:solidFill>
                <a:srgbClr val="757575"/>
              </a:solidFill>
            </a:endParaRPr>
          </a:p>
          <a:p>
            <a:r>
              <a:rPr lang="en-US" dirty="0">
                <a:solidFill>
                  <a:srgbClr val="757575"/>
                </a:solidFill>
                <a:latin typeface="+mj-lt"/>
                <a:ea typeface="Times New Roman" panose="02020603050405020304" pitchFamily="18" charset="0"/>
              </a:rPr>
              <a:t>COVID Updates</a:t>
            </a:r>
          </a:p>
          <a:p>
            <a:pPr>
              <a:buClr>
                <a:schemeClr val="tx2"/>
              </a:buClr>
            </a:pPr>
            <a:r>
              <a:rPr lang="en-US" sz="2800" dirty="0">
                <a:solidFill>
                  <a:srgbClr val="757575"/>
                </a:solidFill>
                <a:effectLst/>
                <a:latin typeface="+mj-lt"/>
                <a:ea typeface="Times New Roman" panose="02020603050405020304" pitchFamily="18" charset="0"/>
              </a:rPr>
              <a:t>Initiatives updates</a:t>
            </a:r>
          </a:p>
          <a:p>
            <a:r>
              <a:rPr lang="en-US" sz="2800" dirty="0">
                <a:solidFill>
                  <a:srgbClr val="757575"/>
                </a:solidFill>
                <a:effectLst/>
                <a:latin typeface="+mj-lt"/>
                <a:ea typeface="Times New Roman" panose="02020603050405020304" pitchFamily="18" charset="0"/>
              </a:rPr>
              <a:t>Budget and Legislative Updates </a:t>
            </a:r>
          </a:p>
          <a:p>
            <a:pPr>
              <a:buClr>
                <a:schemeClr val="tx2"/>
              </a:buClr>
            </a:pPr>
            <a:r>
              <a:rPr lang="en-US" sz="2800" dirty="0">
                <a:solidFill>
                  <a:srgbClr val="757575"/>
                </a:solidFill>
                <a:effectLst/>
                <a:latin typeface="+mj-lt"/>
                <a:ea typeface="Times New Roman" panose="02020603050405020304" pitchFamily="18" charset="0"/>
              </a:rPr>
              <a:t>Transitions</a:t>
            </a:r>
            <a:endParaRPr lang="en-US" dirty="0">
              <a:solidFill>
                <a:srgbClr val="757575"/>
              </a:solidFill>
              <a:latin typeface="+mj-lt"/>
            </a:endParaRPr>
          </a:p>
        </p:txBody>
      </p:sp>
      <p:grpSp>
        <p:nvGrpSpPr>
          <p:cNvPr id="4" name="Group 3">
            <a:extLst>
              <a:ext uri="{FF2B5EF4-FFF2-40B4-BE49-F238E27FC236}">
                <a16:creationId xmlns:a16="http://schemas.microsoft.com/office/drawing/2014/main" id="{3C8B6FEE-ACFB-B0C1-BAA4-5BE4EA6FB8B0}"/>
              </a:ext>
              <a:ext uri="{C183D7F6-B498-43B3-948B-1728B52AA6E4}">
                <adec:decorative xmlns:adec="http://schemas.microsoft.com/office/drawing/2017/decorative" val="1"/>
              </a:ext>
            </a:extLst>
          </p:cNvPr>
          <p:cNvGrpSpPr/>
          <p:nvPr/>
        </p:nvGrpSpPr>
        <p:grpSpPr>
          <a:xfrm>
            <a:off x="-16828" y="4952993"/>
            <a:ext cx="12208828" cy="1905007"/>
            <a:chOff x="-16828" y="4952993"/>
            <a:chExt cx="12208828" cy="1905007"/>
          </a:xfrm>
        </p:grpSpPr>
        <p:pic>
          <p:nvPicPr>
            <p:cNvPr id="7" name="Picture 6">
              <a:extLst>
                <a:ext uri="{FF2B5EF4-FFF2-40B4-BE49-F238E27FC236}">
                  <a16:creationId xmlns:a16="http://schemas.microsoft.com/office/drawing/2014/main" id="{D37927CA-D411-4740-A40A-D2F288044C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8" name="Picture 7" descr="A picture containing invertebrate, purple, clam&#10;&#10;Description automatically generated">
              <a:extLst>
                <a:ext uri="{FF2B5EF4-FFF2-40B4-BE49-F238E27FC236}">
                  <a16:creationId xmlns:a16="http://schemas.microsoft.com/office/drawing/2014/main" id="{B235D962-4B54-43C0-95F5-440741BDB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13" name="Picture 12" descr="A person wearing a white lab coat&#10;&#10;Description automatically generated with medium confidence">
              <a:extLst>
                <a:ext uri="{FF2B5EF4-FFF2-40B4-BE49-F238E27FC236}">
                  <a16:creationId xmlns:a16="http://schemas.microsoft.com/office/drawing/2014/main" id="{BFF32D6F-4C03-4D8F-92DE-78E00DA88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14" name="Picture 13" descr="A picture containing hot pepper, pepper, plant, vegetable&#10;&#10;Description automatically generated">
              <a:extLst>
                <a:ext uri="{FF2B5EF4-FFF2-40B4-BE49-F238E27FC236}">
                  <a16:creationId xmlns:a16="http://schemas.microsoft.com/office/drawing/2014/main" id="{AFE5B5AE-6985-4F07-8169-739EAA0BD9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17" name="Picture 16" descr="A picture containing text, book, store, scene&#10;&#10;Description automatically generated">
              <a:extLst>
                <a:ext uri="{FF2B5EF4-FFF2-40B4-BE49-F238E27FC236}">
                  <a16:creationId xmlns:a16="http://schemas.microsoft.com/office/drawing/2014/main" id="{914CD950-DAA7-4DEB-9CBD-93F2ABDE3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9" name="Picture 8">
              <a:extLst>
                <a:ext uri="{FF2B5EF4-FFF2-40B4-BE49-F238E27FC236}">
                  <a16:creationId xmlns:a16="http://schemas.microsoft.com/office/drawing/2014/main" id="{32DD572A-93B4-402B-BD5F-52B7F80CB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4E00305F-F357-4537-8C4F-96A64CBD1B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926478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6520"/>
            <a:ext cx="10972800" cy="1143000"/>
          </a:xfrm>
        </p:spPr>
        <p:txBody>
          <a:bodyPr>
            <a:normAutofit/>
          </a:bodyPr>
          <a:lstStyle/>
          <a:p>
            <a:r>
              <a:rPr lang="en-US">
                <a:solidFill>
                  <a:srgbClr val="1F497D"/>
                </a:solidFill>
              </a:rPr>
              <a:t>Topics</a:t>
            </a:r>
            <a:r>
              <a:rPr lang="en-US"/>
              <a:t> for Today</a:t>
            </a:r>
          </a:p>
        </p:txBody>
      </p:sp>
      <p:sp>
        <p:nvSpPr>
          <p:cNvPr id="3" name="Content Placeholder 2"/>
          <p:cNvSpPr>
            <a:spLocks noGrp="1"/>
          </p:cNvSpPr>
          <p:nvPr>
            <p:ph idx="1"/>
          </p:nvPr>
        </p:nvSpPr>
        <p:spPr>
          <a:xfrm>
            <a:off x="609600" y="1166018"/>
            <a:ext cx="10972800" cy="3336057"/>
          </a:xfrm>
        </p:spPr>
        <p:txBody>
          <a:bodyPr>
            <a:normAutofit fontScale="62500" lnSpcReduction="20000"/>
          </a:bodyPr>
          <a:lstStyle/>
          <a:p>
            <a:pPr>
              <a:buClr>
                <a:schemeClr val="tx2"/>
              </a:buClr>
            </a:pPr>
            <a:r>
              <a:rPr lang="en-US" dirty="0"/>
              <a:t>NIH Leadership Changes</a:t>
            </a:r>
          </a:p>
          <a:p>
            <a:pPr>
              <a:buClr>
                <a:schemeClr val="tx2"/>
              </a:buClr>
            </a:pPr>
            <a:r>
              <a:rPr lang="en-US" dirty="0"/>
              <a:t>Awards</a:t>
            </a:r>
          </a:p>
          <a:p>
            <a:pPr>
              <a:buClr>
                <a:schemeClr val="tx2"/>
              </a:buClr>
            </a:pPr>
            <a:r>
              <a:rPr lang="en-US" dirty="0"/>
              <a:t>SRLM Groundbreaking</a:t>
            </a:r>
          </a:p>
          <a:p>
            <a:pPr>
              <a:buClr>
                <a:schemeClr val="tx2"/>
              </a:buClr>
            </a:pPr>
            <a:r>
              <a:rPr lang="en-US" dirty="0"/>
              <a:t>NIH Virtual Tour</a:t>
            </a:r>
          </a:p>
          <a:p>
            <a:pPr>
              <a:buClr>
                <a:schemeClr val="tx2"/>
              </a:buClr>
            </a:pPr>
            <a:r>
              <a:rPr lang="en-US" dirty="0"/>
              <a:t>DEIA Strategic Plan</a:t>
            </a:r>
          </a:p>
          <a:p>
            <a:pPr>
              <a:buClr>
                <a:schemeClr val="tx2"/>
              </a:buClr>
            </a:pPr>
            <a:r>
              <a:rPr lang="en-US" dirty="0"/>
              <a:t>UNITE Update</a:t>
            </a:r>
          </a:p>
          <a:p>
            <a:r>
              <a:rPr lang="en-US" dirty="0"/>
              <a:t>Simplifying Review Criteria</a:t>
            </a:r>
          </a:p>
          <a:p>
            <a:r>
              <a:rPr lang="en-US" dirty="0">
                <a:latin typeface="Calibri" panose="020F0502020204030204" pitchFamily="34" charset="0"/>
                <a:ea typeface="Times New Roman" panose="02020603050405020304" pitchFamily="18" charset="0"/>
              </a:rPr>
              <a:t>COVID Updates</a:t>
            </a:r>
          </a:p>
          <a:p>
            <a:pPr>
              <a:buClr>
                <a:schemeClr val="tx2"/>
              </a:buClr>
            </a:pPr>
            <a:r>
              <a:rPr lang="en-US" sz="2800" dirty="0">
                <a:effectLst/>
                <a:latin typeface="Calibri" panose="020F0502020204030204" pitchFamily="34" charset="0"/>
                <a:ea typeface="Times New Roman" panose="02020603050405020304" pitchFamily="18" charset="0"/>
              </a:rPr>
              <a:t>Initiatives updates</a:t>
            </a:r>
          </a:p>
          <a:p>
            <a:r>
              <a:rPr lang="en-US" sz="2800" dirty="0">
                <a:effectLst/>
                <a:latin typeface="+mj-lt"/>
                <a:ea typeface="Times New Roman" panose="02020603050405020304" pitchFamily="18" charset="0"/>
              </a:rPr>
              <a:t>Budget and Legislative Updates </a:t>
            </a:r>
          </a:p>
          <a:p>
            <a:pPr>
              <a:buClr>
                <a:schemeClr val="tx2"/>
              </a:buClr>
            </a:pPr>
            <a:r>
              <a:rPr lang="en-US" sz="2800" dirty="0">
                <a:effectLst/>
                <a:latin typeface="Calibri" panose="020F0502020204030204" pitchFamily="34" charset="0"/>
                <a:ea typeface="Times New Roman" panose="02020603050405020304" pitchFamily="18" charset="0"/>
              </a:rPr>
              <a:t>Transitions</a:t>
            </a:r>
            <a:endParaRPr lang="en-US" dirty="0"/>
          </a:p>
        </p:txBody>
      </p:sp>
      <p:pic>
        <p:nvPicPr>
          <p:cNvPr id="6" name="Picture 5" descr="Photos of researchers in labs and microscopic images of a mouse brain, Ebola virus, coronavirus, and lab-made cells in a mouse eye.&#10;">
            <a:extLst>
              <a:ext uri="{FF2B5EF4-FFF2-40B4-BE49-F238E27FC236}">
                <a16:creationId xmlns:a16="http://schemas.microsoft.com/office/drawing/2014/main" id="{609EBAC6-503A-7877-B1A8-6692E9165D99}"/>
              </a:ext>
            </a:extLst>
          </p:cNvPr>
          <p:cNvPicPr>
            <a:picLocks noChangeAspect="1"/>
          </p:cNvPicPr>
          <p:nvPr/>
        </p:nvPicPr>
        <p:blipFill>
          <a:blip r:embed="rId3"/>
          <a:stretch>
            <a:fillRect/>
          </a:stretch>
        </p:blipFill>
        <p:spPr>
          <a:xfrm>
            <a:off x="0" y="4952810"/>
            <a:ext cx="12192000" cy="1905190"/>
          </a:xfrm>
          <a:prstGeom prst="rect">
            <a:avLst/>
          </a:prstGeom>
        </p:spPr>
      </p:pic>
    </p:spTree>
    <p:extLst>
      <p:ext uri="{BB962C8B-B14F-4D97-AF65-F5344CB8AC3E}">
        <p14:creationId xmlns:p14="http://schemas.microsoft.com/office/powerpoint/2010/main" val="2469969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E64A7C85-EEF9-94C3-1F0C-66DD01E297EF}"/>
              </a:ext>
            </a:extLst>
          </p:cNvPr>
          <p:cNvSpPr txBox="1">
            <a:spLocks noGrp="1"/>
          </p:cNvSpPr>
          <p:nvPr>
            <p:ph type="title" idx="4294967295"/>
          </p:nvPr>
        </p:nvSpPr>
        <p:spPr>
          <a:xfrm>
            <a:off x="6657776" y="448046"/>
            <a:ext cx="1161215" cy="40011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ComPASS</a:t>
            </a:r>
          </a:p>
        </p:txBody>
      </p:sp>
      <p:pic>
        <p:nvPicPr>
          <p:cNvPr id="9" name="Picture 3" descr="Logo of ComPASS: Community Partnerships to Advance Science for Society.">
            <a:extLst>
              <a:ext uri="{FF2B5EF4-FFF2-40B4-BE49-F238E27FC236}">
                <a16:creationId xmlns:a16="http://schemas.microsoft.com/office/drawing/2014/main" id="{CA7552F7-2B26-BD2B-92CA-999BC3CE4833}"/>
              </a:ext>
            </a:extLst>
          </p:cNvPr>
          <p:cNvPicPr>
            <a:picLocks noChangeAspect="1"/>
          </p:cNvPicPr>
          <p:nvPr/>
        </p:nvPicPr>
        <p:blipFill rotWithShape="1">
          <a:blip r:embed="rId3"/>
          <a:srcRect t="12714" b="13310"/>
          <a:stretch/>
        </p:blipFill>
        <p:spPr>
          <a:xfrm>
            <a:off x="371475" y="259728"/>
            <a:ext cx="5558964" cy="2064260"/>
          </a:xfrm>
          <a:prstGeom prst="rect">
            <a:avLst/>
          </a:prstGeom>
        </p:spPr>
      </p:pic>
      <p:sp>
        <p:nvSpPr>
          <p:cNvPr id="3" name="Content Placeholder 2">
            <a:extLst>
              <a:ext uri="{FF2B5EF4-FFF2-40B4-BE49-F238E27FC236}">
                <a16:creationId xmlns:a16="http://schemas.microsoft.com/office/drawing/2014/main" id="{C3BAF5C7-2E69-493E-B37E-2AF7811ECD6B}"/>
              </a:ext>
            </a:extLst>
          </p:cNvPr>
          <p:cNvSpPr txBox="1">
            <a:spLocks/>
          </p:cNvSpPr>
          <p:nvPr/>
        </p:nvSpPr>
        <p:spPr>
          <a:xfrm>
            <a:off x="6481930" y="998425"/>
            <a:ext cx="5443369" cy="132556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Program duration: 10 years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Planned budget: ~ $153M over a 5-year period</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Arrow: Pentagon 15">
            <a:extLst>
              <a:ext uri="{FF2B5EF4-FFF2-40B4-BE49-F238E27FC236}">
                <a16:creationId xmlns:a16="http://schemas.microsoft.com/office/drawing/2014/main" id="{6CB21F0A-9CE1-D6C6-2946-0ECEBC435583}"/>
              </a:ext>
              <a:ext uri="{C183D7F6-B498-43B3-948B-1728B52AA6E4}">
                <adec:decorative xmlns:adec="http://schemas.microsoft.com/office/drawing/2017/decorative" val="1"/>
              </a:ext>
            </a:extLst>
          </p:cNvPr>
          <p:cNvSpPr/>
          <p:nvPr/>
        </p:nvSpPr>
        <p:spPr>
          <a:xfrm>
            <a:off x="5241641" y="2918994"/>
            <a:ext cx="6408473" cy="998580"/>
          </a:xfrm>
          <a:prstGeom prst="homePlate">
            <a:avLst>
              <a:gd name="adj" fmla="val 24172"/>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5">
            <a:extLst>
              <a:ext uri="{FF2B5EF4-FFF2-40B4-BE49-F238E27FC236}">
                <a16:creationId xmlns:a16="http://schemas.microsoft.com/office/drawing/2014/main" id="{2AD29FEA-AFB5-99F4-3D06-9D479D24EFE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8498" y="3044303"/>
            <a:ext cx="822222" cy="809932"/>
          </a:xfrm>
          <a:prstGeom prst="rect">
            <a:avLst/>
          </a:prstGeom>
        </p:spPr>
      </p:pic>
      <p:sp>
        <p:nvSpPr>
          <p:cNvPr id="10" name="TextBox 9">
            <a:extLst>
              <a:ext uri="{FF2B5EF4-FFF2-40B4-BE49-F238E27FC236}">
                <a16:creationId xmlns:a16="http://schemas.microsoft.com/office/drawing/2014/main" id="{1E8DA9A3-0EA8-4100-00C3-050A21130B1D}"/>
              </a:ext>
            </a:extLst>
          </p:cNvPr>
          <p:cNvSpPr txBox="1"/>
          <p:nvPr/>
        </p:nvSpPr>
        <p:spPr>
          <a:xfrm>
            <a:off x="6047160" y="3013501"/>
            <a:ext cx="54775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Verdana"/>
                <a:ea typeface="+mn-ea"/>
                <a:cs typeface="+mn-cs"/>
              </a:rPr>
              <a:t>Community-Led, Health Equity Structural Interventions (CHESIs)</a:t>
            </a:r>
          </a:p>
        </p:txBody>
      </p:sp>
      <p:sp>
        <p:nvSpPr>
          <p:cNvPr id="12" name="TextBox 11">
            <a:extLst>
              <a:ext uri="{FF2B5EF4-FFF2-40B4-BE49-F238E27FC236}">
                <a16:creationId xmlns:a16="http://schemas.microsoft.com/office/drawing/2014/main" id="{55CF9743-BE6E-E72C-DADC-052AC0A71832}"/>
              </a:ext>
            </a:extLst>
          </p:cNvPr>
          <p:cNvSpPr txBox="1"/>
          <p:nvPr/>
        </p:nvSpPr>
        <p:spPr>
          <a:xfrm>
            <a:off x="2095954" y="3037803"/>
            <a:ext cx="3086802" cy="83099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75000"/>
                  </a:srgbClr>
                </a:solidFill>
                <a:effectLst/>
                <a:uLnTx/>
                <a:uFillTx/>
                <a:latin typeface="Calibri"/>
                <a:ea typeface="Times New Roman" panose="02020603050405020304" pitchFamily="18" charset="0"/>
                <a:cs typeface="Calibri"/>
              </a:rPr>
              <a:t>OTA-22-007 (OTA)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Up to 25 awards, FY23</a:t>
            </a:r>
          </a:p>
        </p:txBody>
      </p:sp>
      <p:sp>
        <p:nvSpPr>
          <p:cNvPr id="18" name="Arrow: Pentagon 17">
            <a:extLst>
              <a:ext uri="{FF2B5EF4-FFF2-40B4-BE49-F238E27FC236}">
                <a16:creationId xmlns:a16="http://schemas.microsoft.com/office/drawing/2014/main" id="{71CD24D7-D793-D247-3A47-F05C7D01F94A}"/>
              </a:ext>
              <a:ext uri="{C183D7F6-B498-43B3-948B-1728B52AA6E4}">
                <adec:decorative xmlns:adec="http://schemas.microsoft.com/office/drawing/2017/decorative" val="1"/>
              </a:ext>
            </a:extLst>
          </p:cNvPr>
          <p:cNvSpPr/>
          <p:nvPr/>
        </p:nvSpPr>
        <p:spPr>
          <a:xfrm>
            <a:off x="5241641" y="3915047"/>
            <a:ext cx="6408473" cy="998580"/>
          </a:xfrm>
          <a:prstGeom prst="homePlate">
            <a:avLst>
              <a:gd name="adj" fmla="val 24172"/>
            </a:avLst>
          </a:prstGeom>
          <a:solidFill>
            <a:srgbClr val="4D5C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4">
            <a:extLst>
              <a:ext uri="{FF2B5EF4-FFF2-40B4-BE49-F238E27FC236}">
                <a16:creationId xmlns:a16="http://schemas.microsoft.com/office/drawing/2014/main" id="{56AC3291-9329-A739-D340-A6DFEF6E9BA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1570" y="4007319"/>
            <a:ext cx="816078" cy="816078"/>
          </a:xfrm>
          <a:prstGeom prst="rect">
            <a:avLst/>
          </a:prstGeom>
        </p:spPr>
      </p:pic>
      <p:sp>
        <p:nvSpPr>
          <p:cNvPr id="4" name="TextBox 3">
            <a:extLst>
              <a:ext uri="{FF2B5EF4-FFF2-40B4-BE49-F238E27FC236}">
                <a16:creationId xmlns:a16="http://schemas.microsoft.com/office/drawing/2014/main" id="{E6A194AA-434A-DA72-D28D-B7765700C6A1}"/>
              </a:ext>
            </a:extLst>
          </p:cNvPr>
          <p:cNvSpPr txBox="1"/>
          <p:nvPr/>
        </p:nvSpPr>
        <p:spPr>
          <a:xfrm>
            <a:off x="6047160" y="4010552"/>
            <a:ext cx="52105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Verdana"/>
                <a:ea typeface="+mn-ea"/>
                <a:cs typeface="+mn-cs"/>
              </a:rPr>
              <a:t>Health Equity Research Hubs (Hubs)</a:t>
            </a:r>
          </a:p>
        </p:txBody>
      </p:sp>
      <p:sp>
        <p:nvSpPr>
          <p:cNvPr id="13" name="TextBox 12">
            <a:extLst>
              <a:ext uri="{FF2B5EF4-FFF2-40B4-BE49-F238E27FC236}">
                <a16:creationId xmlns:a16="http://schemas.microsoft.com/office/drawing/2014/main" id="{F331D0E6-568C-18E9-03D5-DF473D0BEE2C}"/>
              </a:ext>
            </a:extLst>
          </p:cNvPr>
          <p:cNvSpPr txBox="1"/>
          <p:nvPr/>
        </p:nvSpPr>
        <p:spPr>
          <a:xfrm>
            <a:off x="2131142" y="4060927"/>
            <a:ext cx="305193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RFA-RM-23-012 (U2C)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Up to 5 awards, FY24</a:t>
            </a:r>
          </a:p>
        </p:txBody>
      </p:sp>
      <p:sp>
        <p:nvSpPr>
          <p:cNvPr id="20" name="Arrow: Pentagon 19">
            <a:extLst>
              <a:ext uri="{FF2B5EF4-FFF2-40B4-BE49-F238E27FC236}">
                <a16:creationId xmlns:a16="http://schemas.microsoft.com/office/drawing/2014/main" id="{4953DCFE-6ADA-A128-85C7-A9F7B2E6BA60}"/>
              </a:ext>
              <a:ext uri="{C183D7F6-B498-43B3-948B-1728B52AA6E4}">
                <adec:decorative xmlns:adec="http://schemas.microsoft.com/office/drawing/2017/decorative" val="1"/>
              </a:ext>
            </a:extLst>
          </p:cNvPr>
          <p:cNvSpPr/>
          <p:nvPr/>
        </p:nvSpPr>
        <p:spPr>
          <a:xfrm>
            <a:off x="5241641" y="4911100"/>
            <a:ext cx="6408473" cy="998580"/>
          </a:xfrm>
          <a:prstGeom prst="homePlate">
            <a:avLst>
              <a:gd name="adj" fmla="val 24172"/>
            </a:avLst>
          </a:prstGeom>
          <a:solidFill>
            <a:srgbClr val="9240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5">
            <a:extLst>
              <a:ext uri="{FF2B5EF4-FFF2-40B4-BE49-F238E27FC236}">
                <a16:creationId xmlns:a16="http://schemas.microsoft.com/office/drawing/2014/main" id="{718E3CED-B011-CA65-EF9A-FEA5339F5F8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92212" y="5026279"/>
            <a:ext cx="803788" cy="797643"/>
          </a:xfrm>
          <a:prstGeom prst="rect">
            <a:avLst/>
          </a:prstGeom>
        </p:spPr>
      </p:pic>
      <p:sp>
        <p:nvSpPr>
          <p:cNvPr id="6" name="TextBox 5">
            <a:extLst>
              <a:ext uri="{FF2B5EF4-FFF2-40B4-BE49-F238E27FC236}">
                <a16:creationId xmlns:a16="http://schemas.microsoft.com/office/drawing/2014/main" id="{B81032E5-0520-09DD-5445-4291188F1B9F}"/>
              </a:ext>
            </a:extLst>
          </p:cNvPr>
          <p:cNvSpPr txBox="1"/>
          <p:nvPr/>
        </p:nvSpPr>
        <p:spPr>
          <a:xfrm>
            <a:off x="6047160" y="4992925"/>
            <a:ext cx="52803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Verdana"/>
                <a:ea typeface="+mn-ea"/>
                <a:cs typeface="+mn-cs"/>
              </a:rPr>
              <a:t>ComPASS Coordination Center (CCC)</a:t>
            </a:r>
          </a:p>
        </p:txBody>
      </p:sp>
      <p:sp>
        <p:nvSpPr>
          <p:cNvPr id="14" name="TextBox 13">
            <a:extLst>
              <a:ext uri="{FF2B5EF4-FFF2-40B4-BE49-F238E27FC236}">
                <a16:creationId xmlns:a16="http://schemas.microsoft.com/office/drawing/2014/main" id="{7B3A58C0-59C3-D17F-7889-B1CDB065A71E}"/>
              </a:ext>
            </a:extLst>
          </p:cNvPr>
          <p:cNvSpPr txBox="1"/>
          <p:nvPr/>
        </p:nvSpPr>
        <p:spPr>
          <a:xfrm>
            <a:off x="2131143" y="5053025"/>
            <a:ext cx="3051930" cy="83099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C3A77"/>
                </a:solidFill>
                <a:effectLst/>
                <a:uLnTx/>
                <a:uFillTx/>
                <a:latin typeface="Calibri"/>
                <a:ea typeface="Calibri" panose="020F0502020204030204" pitchFamily="34" charset="0"/>
                <a:cs typeface="Calibri"/>
              </a:rPr>
              <a:t>RFA-RM-23-001 (U24)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C3A77"/>
                </a:solidFill>
                <a:effectLst/>
                <a:uLnTx/>
                <a:uFillTx/>
                <a:latin typeface="Calibri"/>
                <a:ea typeface="+mn-ea"/>
                <a:cs typeface="Calibri"/>
              </a:rPr>
              <a:t>1 award, FY23</a:t>
            </a:r>
          </a:p>
        </p:txBody>
      </p:sp>
    </p:spTree>
    <p:extLst>
      <p:ext uri="{BB962C8B-B14F-4D97-AF65-F5344CB8AC3E}">
        <p14:creationId xmlns:p14="http://schemas.microsoft.com/office/powerpoint/2010/main" val="151414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8D62A4-8D05-4230-A555-0C866043BB51}"/>
              </a:ext>
            </a:extLst>
          </p:cNvPr>
          <p:cNvSpPr>
            <a:spLocks noGrp="1"/>
          </p:cNvSpPr>
          <p:nvPr>
            <p:ph type="title"/>
          </p:nvPr>
        </p:nvSpPr>
        <p:spPr/>
        <p:txBody>
          <a:bodyPr/>
          <a:lstStyle/>
          <a:p>
            <a:r>
              <a:rPr lang="en-US" dirty="0"/>
              <a:t>Recently Enhanced/Released NOFOs</a:t>
            </a:r>
          </a:p>
        </p:txBody>
      </p:sp>
      <p:sp>
        <p:nvSpPr>
          <p:cNvPr id="2" name="Text Placeholder 1">
            <a:extLst>
              <a:ext uri="{FF2B5EF4-FFF2-40B4-BE49-F238E27FC236}">
                <a16:creationId xmlns:a16="http://schemas.microsoft.com/office/drawing/2014/main" id="{F6F58303-6A30-4BFF-A788-7C98AE2D29F3}"/>
              </a:ext>
            </a:extLst>
          </p:cNvPr>
          <p:cNvSpPr>
            <a:spLocks noGrp="1"/>
          </p:cNvSpPr>
          <p:nvPr>
            <p:ph type="body" sz="quarter" idx="13"/>
          </p:nvPr>
        </p:nvSpPr>
        <p:spPr/>
        <p:txBody>
          <a:bodyPr>
            <a:normAutofit fontScale="92500"/>
          </a:bodyPr>
          <a:lstStyle/>
          <a:p>
            <a:pPr>
              <a:spcBef>
                <a:spcPts val="1200"/>
              </a:spcBef>
              <a:spcAft>
                <a:spcPts val="600"/>
              </a:spcAft>
            </a:pPr>
            <a:r>
              <a:rPr lang="en-US" sz="2800" dirty="0">
                <a:latin typeface="Arial" panose="020B0604020202020204" pitchFamily="34" charset="0"/>
                <a:cs typeface="Arial" panose="020B0604020202020204" pitchFamily="34" charset="0"/>
              </a:rPr>
              <a:t>Science Education Partnership Awards (SEPA) – 17 ICOs </a:t>
            </a:r>
          </a:p>
          <a:p>
            <a:pPr lvl="0">
              <a:spcBef>
                <a:spcPts val="1200"/>
              </a:spcBef>
              <a:spcAft>
                <a:spcPts val="600"/>
              </a:spcAft>
            </a:pPr>
            <a:r>
              <a:rPr lang="en-US" sz="2800" dirty="0">
                <a:solidFill>
                  <a:srgbClr val="222222"/>
                </a:solidFill>
                <a:latin typeface="Arial" panose="020B0604020202020204" pitchFamily="34" charset="0"/>
                <a:ea typeface="Calibri" panose="020F0502020204030204" pitchFamily="34" charset="0"/>
              </a:rPr>
              <a:t>Research With Activities Related to Diversity (</a:t>
            </a:r>
            <a:r>
              <a:rPr lang="en-US" sz="2800" dirty="0" err="1">
                <a:solidFill>
                  <a:srgbClr val="222222"/>
                </a:solidFill>
                <a:latin typeface="Arial" panose="020B0604020202020204" pitchFamily="34" charset="0"/>
                <a:ea typeface="Calibri" panose="020F0502020204030204" pitchFamily="34" charset="0"/>
              </a:rPr>
              <a:t>ReWARD</a:t>
            </a:r>
            <a:r>
              <a:rPr lang="en-US" sz="2800" dirty="0">
                <a:solidFill>
                  <a:srgbClr val="222222"/>
                </a:solidFill>
                <a:latin typeface="Arial" panose="020B0604020202020204" pitchFamily="34" charset="0"/>
                <a:ea typeface="Calibri" panose="020F0502020204030204" pitchFamily="34" charset="0"/>
              </a:rPr>
              <a:t>) (</a:t>
            </a:r>
            <a:r>
              <a:rPr lang="en-US" sz="2800" u="sng" dirty="0">
                <a:solidFill>
                  <a:srgbClr val="0000FF"/>
                </a:solidFill>
                <a:latin typeface="Arial"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PAR-23-122</a:t>
            </a:r>
            <a:r>
              <a:rPr lang="en-US" sz="2800" dirty="0">
                <a:solidFill>
                  <a:srgbClr val="222222"/>
                </a:solidFill>
                <a:latin typeface="Arial" panose="020B0604020202020204" pitchFamily="34" charset="0"/>
                <a:ea typeface="Calibri" panose="020F0502020204030204" pitchFamily="34" charset="0"/>
              </a:rPr>
              <a:t>)</a:t>
            </a:r>
          </a:p>
          <a:p>
            <a:pPr lvl="0">
              <a:spcBef>
                <a:spcPts val="1200"/>
              </a:spcBef>
              <a:spcAft>
                <a:spcPts val="600"/>
              </a:spcAft>
            </a:pPr>
            <a:r>
              <a:rPr lang="en-US" sz="2800" dirty="0">
                <a:solidFill>
                  <a:srgbClr val="222222"/>
                </a:solidFill>
                <a:latin typeface="Arial" panose="020B0604020202020204" pitchFamily="34" charset="0"/>
                <a:ea typeface="Calibri" panose="020F0502020204030204" pitchFamily="34" charset="0"/>
              </a:rPr>
              <a:t>Instrumentation Grant Program for Resource-Limited Institutions (S10 - Clinical Trial Not Allowed) (</a:t>
            </a:r>
            <a:r>
              <a:rPr lang="en-US" sz="2800" u="sng" dirty="0">
                <a:latin typeface="Arial" panose="020B0604020202020204" pitchFamily="34" charset="0"/>
                <a:cs typeface="Arial" panose="020B0604020202020204" pitchFamily="34" charset="0"/>
                <a:hlinkClick r:id="rId4"/>
              </a:rPr>
              <a:t>PAR-23-138</a:t>
            </a:r>
            <a:r>
              <a:rPr lang="en-US" sz="2800" u="sng" dirty="0"/>
              <a:t>)</a:t>
            </a:r>
          </a:p>
          <a:p>
            <a:pPr>
              <a:spcBef>
                <a:spcPts val="1200"/>
              </a:spcBef>
              <a:spcAft>
                <a:spcPts val="600"/>
              </a:spcAft>
            </a:pPr>
            <a:r>
              <a:rPr lang="en-US" sz="2800" dirty="0" err="1">
                <a:solidFill>
                  <a:prstClr val="black"/>
                </a:solidFill>
                <a:latin typeface="Arial" panose="020B0604020202020204" pitchFamily="34" charset="0"/>
                <a:cs typeface="Arial" panose="020B0604020202020204" pitchFamily="34" charset="0"/>
              </a:rPr>
              <a:t>STrengthening</a:t>
            </a:r>
            <a:r>
              <a:rPr lang="en-US" sz="2800" dirty="0">
                <a:solidFill>
                  <a:prstClr val="black"/>
                </a:solidFill>
                <a:latin typeface="Arial" panose="020B0604020202020204" pitchFamily="34" charset="0"/>
                <a:cs typeface="Arial" panose="020B0604020202020204" pitchFamily="34" charset="0"/>
              </a:rPr>
              <a:t> Research Opportunities for NIH Grants (STRONG): Structured Institutional Needs Assessment and Action Plan Development for Resource Limited Institutions (RLIs) (</a:t>
            </a:r>
            <a:r>
              <a:rPr lang="en-US" sz="2800" u="sng" dirty="0">
                <a:latin typeface="Arial" panose="020B0604020202020204" pitchFamily="34" charset="0"/>
                <a:cs typeface="Arial" panose="020B0604020202020204" pitchFamily="34" charset="0"/>
                <a:hlinkClick r:id="rId5"/>
              </a:rPr>
              <a:t>PAR-23-144</a:t>
            </a:r>
            <a:r>
              <a:rPr lang="en-US" sz="28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5598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77A931-1BD8-24CA-2039-3EB460F8978C}"/>
              </a:ext>
            </a:extLst>
          </p:cNvPr>
          <p:cNvSpPr txBox="1">
            <a:spLocks noGrp="1"/>
          </p:cNvSpPr>
          <p:nvPr>
            <p:ph type="title"/>
          </p:nvPr>
        </p:nvSpPr>
        <p:spPr>
          <a:xfrm>
            <a:off x="562627" y="265113"/>
            <a:ext cx="11234925" cy="109537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600" b="0" i="0" kern="1200">
                <a:solidFill>
                  <a:srgbClr val="324360"/>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dirty="0">
                <a:latin typeface="Arial" panose="020B0604020202020204" pitchFamily="34" charset="0"/>
                <a:cs typeface="Arial" panose="020B0604020202020204" pitchFamily="34" charset="0"/>
              </a:rPr>
              <a:t>NIH INSTITUTIONAL EXCELLENCE IN DEIA PRIZE COMPETITION</a:t>
            </a:r>
            <a:endParaRPr kumimoji="0" lang="en-US" sz="2800" b="1" i="0" u="none" strike="noStrike" kern="1200" cap="none" spc="0" normalizeH="0" baseline="0" noProof="0" dirty="0">
              <a:ln>
                <a:noFill/>
              </a:ln>
              <a:solidFill>
                <a:srgbClr val="324360"/>
              </a:solidFill>
              <a:effectLst/>
              <a:uLnTx/>
              <a:uFillTx/>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D86930F0-A4A0-7781-FD1A-155E977477D7}"/>
              </a:ext>
            </a:extLst>
          </p:cNvPr>
          <p:cNvSpPr>
            <a:spLocks noGrp="1"/>
          </p:cNvSpPr>
          <p:nvPr>
            <p:ph idx="1"/>
          </p:nvPr>
        </p:nvSpPr>
        <p:spPr>
          <a:xfrm>
            <a:off x="472282" y="1624108"/>
            <a:ext cx="10605946" cy="1095375"/>
          </a:xfrm>
        </p:spPr>
        <p:txBody>
          <a:bodyPr>
            <a:noAutofit/>
          </a:bodyPr>
          <a:lstStyle/>
          <a:p>
            <a:pPr marL="0" indent="0">
              <a:buNone/>
            </a:pPr>
            <a:r>
              <a:rPr lang="en-US" sz="2000" dirty="0">
                <a:cs typeface="Arial" panose="020B0604020202020204" pitchFamily="34" charset="0"/>
              </a:rPr>
              <a:t>$1M prize competition administered by COSWD and cosponsored by all 24 NIH funding ICs – up to 10 awards, of which up to 5 for Resource - limited Institutions</a:t>
            </a:r>
          </a:p>
        </p:txBody>
      </p:sp>
      <p:sp>
        <p:nvSpPr>
          <p:cNvPr id="2" name="TextBox 1">
            <a:extLst>
              <a:ext uri="{FF2B5EF4-FFF2-40B4-BE49-F238E27FC236}">
                <a16:creationId xmlns:a16="http://schemas.microsoft.com/office/drawing/2014/main" id="{B3673453-D2A6-FC92-0F2A-1C62F3F6B3D5}"/>
              </a:ext>
              <a:ext uri="{C183D7F6-B498-43B3-948B-1728B52AA6E4}">
                <adec:decorative xmlns:adec="http://schemas.microsoft.com/office/drawing/2017/decorative" val="1"/>
              </a:ext>
            </a:extLst>
          </p:cNvPr>
          <p:cNvSpPr txBox="1"/>
          <p:nvPr/>
        </p:nvSpPr>
        <p:spPr>
          <a:xfrm>
            <a:off x="873166" y="3189150"/>
            <a:ext cx="10445667" cy="2323713"/>
          </a:xfrm>
          <a:prstGeom prst="rect">
            <a:avLst/>
          </a:prstGeom>
          <a:noFill/>
          <a:ln w="28575">
            <a:solidFill>
              <a:srgbClr val="2A6C81"/>
            </a:solidFill>
          </a:ln>
        </p:spPr>
        <p:txBody>
          <a:bodyPr wrap="square" lIns="182880" tIns="91440" rIns="182880" bIns="9144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strike="noStrike" kern="1200" cap="none" spc="0" normalizeH="0" baseline="0" noProof="0" dirty="0">
                <a:ln>
                  <a:noFill/>
                </a:ln>
                <a:solidFill>
                  <a:srgbClr val="004376"/>
                </a:solidFill>
                <a:effectLst/>
                <a:uLnTx/>
                <a:uFillTx/>
                <a:latin typeface="Arial" panose="020B0604020202020204" pitchFamily="34" charset="0"/>
                <a:cs typeface="Arial" panose="020B0604020202020204" pitchFamily="34" charset="0"/>
              </a:rPr>
              <a:t>Challenge Goals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Recognize and reward institutions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that have identified gaps in DEIA and designed, implemented, and evaluated interventions to address them to improve in DEIA within their faculty, postdoctoral scholars, and student bodies.</a:t>
            </a:r>
            <a:endParaRPr kumimoji="0" lang="en-US" sz="18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Identify effective practices for enhancing DEIA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within faculty, postdoctoral scholars, and student bodies that are feasible and can be disseminated for adoption by other institutions</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38876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9FC5DBA-0055-8083-A5D6-C8AD900C265F}"/>
              </a:ext>
            </a:extLst>
          </p:cNvPr>
          <p:cNvSpPr txBox="1">
            <a:spLocks noGrp="1"/>
          </p:cNvSpPr>
          <p:nvPr>
            <p:ph type="title" idx="4294967295"/>
          </p:nvPr>
        </p:nvSpPr>
        <p:spPr>
          <a:xfrm>
            <a:off x="358589" y="265113"/>
            <a:ext cx="11221040" cy="1095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2600" b="0" i="0" kern="1200">
                <a:solidFill>
                  <a:srgbClr val="324360"/>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324360"/>
                </a:solidFill>
                <a:effectLst/>
                <a:uLnTx/>
                <a:uFillTx/>
                <a:latin typeface="Arial" panose="020B0604020202020204" pitchFamily="34" charset="0"/>
                <a:ea typeface="+mj-ea"/>
                <a:cs typeface="Arial" panose="020B0604020202020204" pitchFamily="34" charset="0"/>
              </a:rPr>
              <a:t>NIH INSTITUTIONAL EXCELLENCE IN DEIA PRIZE COMPETITION</a:t>
            </a:r>
          </a:p>
        </p:txBody>
      </p:sp>
      <p:sp>
        <p:nvSpPr>
          <p:cNvPr id="5" name="Content Placeholder 2">
            <a:extLst>
              <a:ext uri="{FF2B5EF4-FFF2-40B4-BE49-F238E27FC236}">
                <a16:creationId xmlns:a16="http://schemas.microsoft.com/office/drawing/2014/main" id="{473CCCD7-5AA1-5DA9-7E30-EB84B38AD213}"/>
              </a:ext>
            </a:extLst>
          </p:cNvPr>
          <p:cNvSpPr>
            <a:spLocks noGrp="1"/>
          </p:cNvSpPr>
          <p:nvPr>
            <p:ph idx="1"/>
          </p:nvPr>
        </p:nvSpPr>
        <p:spPr>
          <a:xfrm>
            <a:off x="687888" y="1652482"/>
            <a:ext cx="5862541" cy="2927832"/>
          </a:xfrm>
        </p:spPr>
        <p:txBody>
          <a:bodyPr>
            <a:noAutofit/>
          </a:bodyPr>
          <a:lstStyle/>
          <a:p>
            <a:pPr marL="0" indent="0">
              <a:spcBef>
                <a:spcPts val="600"/>
              </a:spcBef>
              <a:spcAft>
                <a:spcPts val="400"/>
              </a:spcAft>
              <a:buNone/>
              <a:tabLst>
                <a:tab pos="228600" algn="l"/>
                <a:tab pos="457200" algn="l"/>
              </a:tabLst>
            </a:pPr>
            <a:r>
              <a:rPr lang="en-US" sz="2000" b="1" dirty="0">
                <a:cs typeface="Arial" panose="020B0604020202020204" pitchFamily="34" charset="0"/>
              </a:rPr>
              <a:t>Key Dates</a:t>
            </a:r>
          </a:p>
          <a:p>
            <a:pPr marL="342900" indent="-342900">
              <a:spcBef>
                <a:spcPts val="600"/>
              </a:spcBef>
              <a:spcAft>
                <a:spcPts val="400"/>
              </a:spcAft>
              <a:buFont typeface="Symbol" panose="05050102010706020507" pitchFamily="18" charset="2"/>
              <a:buChar char=""/>
              <a:tabLst>
                <a:tab pos="228600" algn="l"/>
                <a:tab pos="457200" algn="l"/>
              </a:tabLst>
            </a:pPr>
            <a:r>
              <a:rPr lang="en-US" sz="2000" b="1" dirty="0">
                <a:solidFill>
                  <a:srgbClr val="000000"/>
                </a:solidFill>
                <a:ea typeface="Calibri" panose="020F0502020204030204" pitchFamily="34" charset="0"/>
                <a:cs typeface="Arial" panose="020B0604020202020204" pitchFamily="34" charset="0"/>
              </a:rPr>
              <a:t>Prize launch: </a:t>
            </a:r>
            <a:r>
              <a:rPr lang="en-US" sz="2000" dirty="0">
                <a:solidFill>
                  <a:srgbClr val="000000"/>
                </a:solidFill>
                <a:ea typeface="Calibri" panose="020F0502020204030204" pitchFamily="34" charset="0"/>
                <a:cs typeface="Arial" panose="020B0604020202020204" pitchFamily="34" charset="0"/>
              </a:rPr>
              <a:t>April 4, 2023 </a:t>
            </a:r>
          </a:p>
          <a:p>
            <a:pPr marL="342900" indent="-342900">
              <a:spcBef>
                <a:spcPts val="600"/>
              </a:spcBef>
              <a:spcAft>
                <a:spcPts val="400"/>
              </a:spcAft>
              <a:buFont typeface="Symbol" panose="05050102010706020507" pitchFamily="18" charset="2"/>
              <a:buChar char=""/>
              <a:tabLst>
                <a:tab pos="228600" algn="l"/>
                <a:tab pos="457200" algn="l"/>
              </a:tabLst>
            </a:pPr>
            <a:r>
              <a:rPr lang="en-US" sz="2000" b="1" dirty="0">
                <a:solidFill>
                  <a:srgbClr val="000000"/>
                </a:solidFill>
                <a:ea typeface="Calibri" panose="020F0502020204030204" pitchFamily="34" charset="0"/>
                <a:cs typeface="Arial" panose="020B0604020202020204" pitchFamily="34" charset="0"/>
              </a:rPr>
              <a:t>FAQ webinar: </a:t>
            </a:r>
            <a:r>
              <a:rPr lang="en-US" sz="2000" dirty="0">
                <a:solidFill>
                  <a:srgbClr val="000000"/>
                </a:solidFill>
                <a:ea typeface="Calibri" panose="020F0502020204030204" pitchFamily="34" charset="0"/>
                <a:cs typeface="Arial" panose="020B0604020202020204" pitchFamily="34" charset="0"/>
              </a:rPr>
              <a:t>May 17, 2023 </a:t>
            </a:r>
          </a:p>
          <a:p>
            <a:pPr marL="342900" indent="-342900">
              <a:spcBef>
                <a:spcPts val="600"/>
              </a:spcBef>
              <a:spcAft>
                <a:spcPts val="400"/>
              </a:spcAft>
              <a:buFont typeface="Symbol" panose="05050102010706020507" pitchFamily="18" charset="2"/>
              <a:buChar char=""/>
              <a:tabLst>
                <a:tab pos="228600" algn="l"/>
                <a:tab pos="457200" algn="l"/>
              </a:tabLst>
            </a:pPr>
            <a:r>
              <a:rPr lang="en-US" sz="2000" b="1" dirty="0">
                <a:solidFill>
                  <a:srgbClr val="000000"/>
                </a:solidFill>
                <a:ea typeface="Calibri" panose="020F0502020204030204" pitchFamily="34" charset="0"/>
                <a:cs typeface="Arial" panose="020B0604020202020204" pitchFamily="34" charset="0"/>
              </a:rPr>
              <a:t>Entry period ends:</a:t>
            </a:r>
            <a:r>
              <a:rPr lang="en-US" sz="2000" dirty="0">
                <a:solidFill>
                  <a:srgbClr val="000000"/>
                </a:solidFill>
                <a:ea typeface="Calibri" panose="020F0502020204030204" pitchFamily="34" charset="0"/>
                <a:cs typeface="Arial" panose="020B0604020202020204" pitchFamily="34" charset="0"/>
              </a:rPr>
              <a:t> September 26, 2023</a:t>
            </a:r>
          </a:p>
          <a:p>
            <a:pPr marL="342900" indent="-342900">
              <a:spcBef>
                <a:spcPts val="600"/>
              </a:spcBef>
              <a:spcAft>
                <a:spcPts val="400"/>
              </a:spcAft>
              <a:buFont typeface="Symbol" panose="05050102010706020507" pitchFamily="18" charset="2"/>
              <a:buChar char=""/>
              <a:tabLst>
                <a:tab pos="228600" algn="l"/>
                <a:tab pos="457200" algn="l"/>
              </a:tabLst>
            </a:pPr>
            <a:r>
              <a:rPr lang="en-US" sz="2000" b="1" dirty="0">
                <a:effectLst/>
                <a:ea typeface="Times New Roman" panose="02020603050405020304" pitchFamily="18" charset="0"/>
                <a:cs typeface="Calibri" panose="020F0502020204030204" pitchFamily="34" charset="0"/>
              </a:rPr>
              <a:t>Winners </a:t>
            </a:r>
            <a:r>
              <a:rPr lang="en-US" sz="2000" b="1" dirty="0">
                <a:ea typeface="Times New Roman" panose="02020603050405020304" pitchFamily="18" charset="0"/>
                <a:cs typeface="Calibri" panose="020F0502020204030204" pitchFamily="34" charset="0"/>
              </a:rPr>
              <a:t>a</a:t>
            </a:r>
            <a:r>
              <a:rPr lang="en-US" sz="2000" b="1" dirty="0">
                <a:effectLst/>
                <a:ea typeface="Times New Roman" panose="02020603050405020304" pitchFamily="18" charset="0"/>
                <a:cs typeface="Calibri" panose="020F0502020204030204" pitchFamily="34" charset="0"/>
              </a:rPr>
              <a:t>nnounced: </a:t>
            </a:r>
            <a:r>
              <a:rPr lang="en-US" sz="2000" dirty="0">
                <a:effectLst/>
                <a:ea typeface="Times New Roman" panose="02020603050405020304" pitchFamily="18" charset="0"/>
                <a:cs typeface="Calibri" panose="020F0502020204030204" pitchFamily="34" charset="0"/>
              </a:rPr>
              <a:t>December 2023</a:t>
            </a:r>
          </a:p>
        </p:txBody>
      </p:sp>
      <p:pic>
        <p:nvPicPr>
          <p:cNvPr id="6" name="Picture 5" descr="UNITE logo.">
            <a:extLst>
              <a:ext uri="{FF2B5EF4-FFF2-40B4-BE49-F238E27FC236}">
                <a16:creationId xmlns:a16="http://schemas.microsoft.com/office/drawing/2014/main" id="{FB43A084-CD6B-9977-EF01-E7A3844B490D}"/>
              </a:ext>
            </a:extLst>
          </p:cNvPr>
          <p:cNvPicPr>
            <a:picLocks noChangeAspect="1"/>
          </p:cNvPicPr>
          <p:nvPr/>
        </p:nvPicPr>
        <p:blipFill>
          <a:blip r:embed="rId3"/>
          <a:stretch>
            <a:fillRect/>
          </a:stretch>
        </p:blipFill>
        <p:spPr>
          <a:xfrm>
            <a:off x="6129943" y="2160482"/>
            <a:ext cx="5486400" cy="2245041"/>
          </a:xfrm>
          <a:prstGeom prst="rect">
            <a:avLst/>
          </a:prstGeom>
        </p:spPr>
      </p:pic>
      <p:sp>
        <p:nvSpPr>
          <p:cNvPr id="2" name="TextBox 1">
            <a:extLst>
              <a:ext uri="{FF2B5EF4-FFF2-40B4-BE49-F238E27FC236}">
                <a16:creationId xmlns:a16="http://schemas.microsoft.com/office/drawing/2014/main" id="{D4DA1FC3-02B9-077F-EF49-85094ED19A20}"/>
              </a:ext>
            </a:extLst>
          </p:cNvPr>
          <p:cNvSpPr txBox="1"/>
          <p:nvPr/>
        </p:nvSpPr>
        <p:spPr>
          <a:xfrm>
            <a:off x="680258" y="5205518"/>
            <a:ext cx="10899371" cy="754053"/>
          </a:xfrm>
          <a:prstGeom prst="rect">
            <a:avLst/>
          </a:prstGeom>
          <a:solidFill>
            <a:srgbClr val="CED4D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Visit the </a:t>
            </a: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nihdeiaprize.org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to review the eligibility and participation rules and to submit a written entry.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16402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A2B10F-A3A4-9BCD-FF41-75921453CB1F}"/>
              </a:ext>
            </a:extLst>
          </p:cNvPr>
          <p:cNvSpPr>
            <a:spLocks noGrp="1"/>
          </p:cNvSpPr>
          <p:nvPr>
            <p:ph type="title"/>
          </p:nvPr>
        </p:nvSpPr>
        <p:spPr/>
        <p:txBody>
          <a:bodyPr/>
          <a:lstStyle/>
          <a:p>
            <a:r>
              <a:rPr lang="en-US" dirty="0"/>
              <a:t>New UNITE Reports</a:t>
            </a:r>
          </a:p>
        </p:txBody>
      </p:sp>
      <p:sp>
        <p:nvSpPr>
          <p:cNvPr id="8" name="TextBox 7">
            <a:extLst>
              <a:ext uri="{FF2B5EF4-FFF2-40B4-BE49-F238E27FC236}">
                <a16:creationId xmlns:a16="http://schemas.microsoft.com/office/drawing/2014/main" id="{F8AA7331-7BD5-993A-F402-A8BE44AB69BA}"/>
              </a:ext>
            </a:extLst>
          </p:cNvPr>
          <p:cNvSpPr txBox="1"/>
          <p:nvPr/>
        </p:nvSpPr>
        <p:spPr>
          <a:xfrm>
            <a:off x="1880955" y="1937657"/>
            <a:ext cx="15202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RFI Report</a:t>
            </a:r>
          </a:p>
        </p:txBody>
      </p:sp>
      <p:pic>
        <p:nvPicPr>
          <p:cNvPr id="5" name="Picture 4" descr="Cover of the UNITE 2022 Request for Information Report.">
            <a:extLst>
              <a:ext uri="{FF2B5EF4-FFF2-40B4-BE49-F238E27FC236}">
                <a16:creationId xmlns:a16="http://schemas.microsoft.com/office/drawing/2014/main" id="{7FD2CE20-CE7A-58D4-2E96-3C13B32885C1}"/>
              </a:ext>
            </a:extLst>
          </p:cNvPr>
          <p:cNvPicPr>
            <a:picLocks noChangeAspect="1"/>
          </p:cNvPicPr>
          <p:nvPr/>
        </p:nvPicPr>
        <p:blipFill rotWithShape="1">
          <a:blip r:embed="rId2"/>
          <a:srcRect l="44552" t="30481" r="18572"/>
          <a:stretch/>
        </p:blipFill>
        <p:spPr>
          <a:xfrm>
            <a:off x="947665" y="2551331"/>
            <a:ext cx="3595907" cy="3566160"/>
          </a:xfrm>
          <a:prstGeom prst="rect">
            <a:avLst/>
          </a:prstGeom>
        </p:spPr>
      </p:pic>
      <p:sp>
        <p:nvSpPr>
          <p:cNvPr id="9" name="TextBox 8">
            <a:extLst>
              <a:ext uri="{FF2B5EF4-FFF2-40B4-BE49-F238E27FC236}">
                <a16:creationId xmlns:a16="http://schemas.microsoft.com/office/drawing/2014/main" id="{570CE543-C98C-E09E-53D1-575A3FCF20FE}"/>
              </a:ext>
            </a:extLst>
          </p:cNvPr>
          <p:cNvSpPr txBox="1"/>
          <p:nvPr/>
        </p:nvSpPr>
        <p:spPr>
          <a:xfrm>
            <a:off x="5840790" y="1937657"/>
            <a:ext cx="47183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External Listening Session Report</a:t>
            </a:r>
          </a:p>
        </p:txBody>
      </p:sp>
      <p:pic>
        <p:nvPicPr>
          <p:cNvPr id="7" name="Picture 6" descr="ECover of the UNITED External Listening Sessions Executive Summary.&#10;">
            <a:extLst>
              <a:ext uri="{FF2B5EF4-FFF2-40B4-BE49-F238E27FC236}">
                <a16:creationId xmlns:a16="http://schemas.microsoft.com/office/drawing/2014/main" id="{42E3AF05-2254-D84A-80A4-D2D5986C4F09}"/>
              </a:ext>
            </a:extLst>
          </p:cNvPr>
          <p:cNvPicPr>
            <a:picLocks noChangeAspect="1"/>
          </p:cNvPicPr>
          <p:nvPr/>
        </p:nvPicPr>
        <p:blipFill rotWithShape="1">
          <a:blip r:embed="rId3"/>
          <a:srcRect l="50625" t="27764" r="24286" b="21315"/>
          <a:stretch/>
        </p:blipFill>
        <p:spPr>
          <a:xfrm>
            <a:off x="6335486" y="2551331"/>
            <a:ext cx="3058886" cy="3265714"/>
          </a:xfrm>
          <a:prstGeom prst="rect">
            <a:avLst/>
          </a:prstGeom>
        </p:spPr>
      </p:pic>
      <p:sp>
        <p:nvSpPr>
          <p:cNvPr id="10" name="TextBox 9">
            <a:extLst>
              <a:ext uri="{FF2B5EF4-FFF2-40B4-BE49-F238E27FC236}">
                <a16:creationId xmlns:a16="http://schemas.microsoft.com/office/drawing/2014/main" id="{37D6FB67-D07C-32A4-BD83-7AE5D15264E2}"/>
              </a:ext>
            </a:extLst>
          </p:cNvPr>
          <p:cNvSpPr txBox="1"/>
          <p:nvPr/>
        </p:nvSpPr>
        <p:spPr>
          <a:xfrm>
            <a:off x="523476" y="6331225"/>
            <a:ext cx="2222141"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Light" panose="020F0302020204030204"/>
                <a:ea typeface="+mn-ea"/>
                <a:cs typeface="+mn-cs"/>
                <a:hlinkClick r:id="rId4"/>
              </a:rPr>
              <a:t>nih.gov/ending-structural-racism</a:t>
            </a:r>
            <a:r>
              <a:rPr kumimoji="0" lang="en-US" sz="12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4"/>
              </a:rPr>
              <a:t> </a:t>
            </a:r>
            <a:endParaRPr kumimoji="0" lang="en-US" sz="1200" b="0" i="0" u="none" strike="noStrike" kern="1200" cap="none" spc="0" normalizeH="0" baseline="0" noProof="0" dirty="0">
              <a:ln>
                <a:noFill/>
              </a:ln>
              <a:solidFill>
                <a:srgbClr val="0000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096347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rPr>
              <a:t>Simplifying Review Criteria</a:t>
            </a:r>
            <a:endPar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endParaRPr>
          </a:p>
        </p:txBody>
      </p:sp>
      <p:sp>
        <p:nvSpPr>
          <p:cNvPr id="3" name="Content Placeholder 2"/>
          <p:cNvSpPr>
            <a:spLocks noGrp="1"/>
          </p:cNvSpPr>
          <p:nvPr>
            <p:ph idx="1"/>
          </p:nvPr>
        </p:nvSpPr>
        <p:spPr>
          <a:xfrm>
            <a:off x="609600" y="1166018"/>
            <a:ext cx="10972800" cy="3336057"/>
          </a:xfrm>
        </p:spPr>
        <p:txBody>
          <a:bodyPr>
            <a:normAutofit fontScale="62500" lnSpcReduction="20000"/>
          </a:bodyPr>
          <a:lstStyle/>
          <a:p>
            <a:pPr>
              <a:buClr>
                <a:schemeClr val="tx2"/>
              </a:buClr>
            </a:pPr>
            <a:r>
              <a:rPr lang="en-US" dirty="0">
                <a:solidFill>
                  <a:srgbClr val="757575"/>
                </a:solidFill>
              </a:rPr>
              <a:t>NIH Leadership Changes</a:t>
            </a:r>
          </a:p>
          <a:p>
            <a:pPr>
              <a:buClr>
                <a:schemeClr val="tx2"/>
              </a:buClr>
            </a:pPr>
            <a:r>
              <a:rPr lang="en-US" dirty="0">
                <a:solidFill>
                  <a:srgbClr val="757575"/>
                </a:solidFill>
              </a:rPr>
              <a:t>Awards</a:t>
            </a:r>
          </a:p>
          <a:p>
            <a:r>
              <a:rPr lang="en-US" dirty="0">
                <a:solidFill>
                  <a:srgbClr val="757575"/>
                </a:solidFill>
              </a:rPr>
              <a:t>SRLM Groundbreaking</a:t>
            </a:r>
          </a:p>
          <a:p>
            <a:r>
              <a:rPr lang="en-US" dirty="0">
                <a:solidFill>
                  <a:srgbClr val="757575"/>
                </a:solidFill>
              </a:rPr>
              <a:t>NIH Virtual Tour</a:t>
            </a:r>
          </a:p>
          <a:p>
            <a:pPr>
              <a:buClr>
                <a:schemeClr val="tx2"/>
              </a:buClr>
              <a:tabLst>
                <a:tab pos="3251200" algn="l"/>
              </a:tabLst>
            </a:pPr>
            <a:r>
              <a:rPr lang="en-US" dirty="0">
                <a:solidFill>
                  <a:srgbClr val="757575"/>
                </a:solidFill>
              </a:rPr>
              <a:t>DEIA Strategic Plan</a:t>
            </a:r>
          </a:p>
          <a:p>
            <a:pPr>
              <a:buClr>
                <a:schemeClr val="tx2"/>
              </a:buClr>
              <a:tabLst>
                <a:tab pos="3251200" algn="l"/>
              </a:tabLst>
            </a:pPr>
            <a:r>
              <a:rPr lang="en-US" dirty="0">
                <a:solidFill>
                  <a:srgbClr val="757575"/>
                </a:solidFill>
              </a:rPr>
              <a:t>UNITE Update</a:t>
            </a:r>
          </a:p>
          <a:p>
            <a:pPr>
              <a:buClr>
                <a:schemeClr val="tx2"/>
              </a:buClr>
              <a:tabLst>
                <a:tab pos="3251200" algn="l"/>
              </a:tabLst>
            </a:pPr>
            <a:r>
              <a:rPr lang="en-US" b="1" dirty="0"/>
              <a:t>Simplifying Review Criteria</a:t>
            </a:r>
          </a:p>
          <a:p>
            <a:r>
              <a:rPr lang="en-US" dirty="0">
                <a:solidFill>
                  <a:srgbClr val="757575"/>
                </a:solidFill>
                <a:latin typeface="+mj-lt"/>
                <a:ea typeface="Times New Roman" panose="02020603050405020304" pitchFamily="18" charset="0"/>
              </a:rPr>
              <a:t>COVID Updates</a:t>
            </a:r>
          </a:p>
          <a:p>
            <a:pPr>
              <a:buClr>
                <a:schemeClr val="tx2"/>
              </a:buClr>
            </a:pPr>
            <a:r>
              <a:rPr lang="en-US" sz="2800" dirty="0">
                <a:solidFill>
                  <a:srgbClr val="757575"/>
                </a:solidFill>
                <a:effectLst/>
                <a:latin typeface="+mj-lt"/>
                <a:ea typeface="Times New Roman" panose="02020603050405020304" pitchFamily="18" charset="0"/>
              </a:rPr>
              <a:t>Initiatives updates</a:t>
            </a:r>
          </a:p>
          <a:p>
            <a:r>
              <a:rPr lang="en-US" sz="2800" dirty="0">
                <a:solidFill>
                  <a:srgbClr val="757575"/>
                </a:solidFill>
                <a:effectLst/>
                <a:latin typeface="+mj-lt"/>
                <a:ea typeface="Times New Roman" panose="02020603050405020304" pitchFamily="18" charset="0"/>
              </a:rPr>
              <a:t>Budget and Legislative Updates </a:t>
            </a:r>
          </a:p>
          <a:p>
            <a:pPr>
              <a:buClr>
                <a:schemeClr val="tx2"/>
              </a:buClr>
            </a:pPr>
            <a:r>
              <a:rPr lang="en-US" sz="2800" dirty="0">
                <a:solidFill>
                  <a:srgbClr val="757575"/>
                </a:solidFill>
                <a:effectLst/>
                <a:latin typeface="+mj-lt"/>
                <a:ea typeface="Times New Roman" panose="02020603050405020304" pitchFamily="18" charset="0"/>
              </a:rPr>
              <a:t>Transitions</a:t>
            </a:r>
            <a:endParaRPr lang="en-US" dirty="0">
              <a:solidFill>
                <a:srgbClr val="757575"/>
              </a:solidFill>
              <a:latin typeface="+mj-lt"/>
            </a:endParaRPr>
          </a:p>
        </p:txBody>
      </p:sp>
      <p:grpSp>
        <p:nvGrpSpPr>
          <p:cNvPr id="4" name="Group 3">
            <a:extLst>
              <a:ext uri="{FF2B5EF4-FFF2-40B4-BE49-F238E27FC236}">
                <a16:creationId xmlns:a16="http://schemas.microsoft.com/office/drawing/2014/main" id="{3C8B6FEE-ACFB-B0C1-BAA4-5BE4EA6FB8B0}"/>
              </a:ext>
              <a:ext uri="{C183D7F6-B498-43B3-948B-1728B52AA6E4}">
                <adec:decorative xmlns:adec="http://schemas.microsoft.com/office/drawing/2017/decorative" val="1"/>
              </a:ext>
            </a:extLst>
          </p:cNvPr>
          <p:cNvGrpSpPr/>
          <p:nvPr/>
        </p:nvGrpSpPr>
        <p:grpSpPr>
          <a:xfrm>
            <a:off x="-16828" y="4952993"/>
            <a:ext cx="12208828" cy="1905007"/>
            <a:chOff x="-16828" y="4952993"/>
            <a:chExt cx="12208828" cy="1905007"/>
          </a:xfrm>
        </p:grpSpPr>
        <p:pic>
          <p:nvPicPr>
            <p:cNvPr id="7" name="Picture 6">
              <a:extLst>
                <a:ext uri="{FF2B5EF4-FFF2-40B4-BE49-F238E27FC236}">
                  <a16:creationId xmlns:a16="http://schemas.microsoft.com/office/drawing/2014/main" id="{D37927CA-D411-4740-A40A-D2F288044C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8" name="Picture 7" descr="A picture containing invertebrate, purple, clam&#10;&#10;Description automatically generated">
              <a:extLst>
                <a:ext uri="{FF2B5EF4-FFF2-40B4-BE49-F238E27FC236}">
                  <a16:creationId xmlns:a16="http://schemas.microsoft.com/office/drawing/2014/main" id="{B235D962-4B54-43C0-95F5-440741BDB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13" name="Picture 12" descr="A person wearing a white lab coat&#10;&#10;Description automatically generated with medium confidence">
              <a:extLst>
                <a:ext uri="{FF2B5EF4-FFF2-40B4-BE49-F238E27FC236}">
                  <a16:creationId xmlns:a16="http://schemas.microsoft.com/office/drawing/2014/main" id="{BFF32D6F-4C03-4D8F-92DE-78E00DA88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14" name="Picture 13" descr="A picture containing hot pepper, pepper, plant, vegetable&#10;&#10;Description automatically generated">
              <a:extLst>
                <a:ext uri="{FF2B5EF4-FFF2-40B4-BE49-F238E27FC236}">
                  <a16:creationId xmlns:a16="http://schemas.microsoft.com/office/drawing/2014/main" id="{AFE5B5AE-6985-4F07-8169-739EAA0BD9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17" name="Picture 16" descr="A picture containing text, book, store, scene&#10;&#10;Description automatically generated">
              <a:extLst>
                <a:ext uri="{FF2B5EF4-FFF2-40B4-BE49-F238E27FC236}">
                  <a16:creationId xmlns:a16="http://schemas.microsoft.com/office/drawing/2014/main" id="{914CD950-DAA7-4DEB-9CBD-93F2ABDE3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9" name="Picture 8">
              <a:extLst>
                <a:ext uri="{FF2B5EF4-FFF2-40B4-BE49-F238E27FC236}">
                  <a16:creationId xmlns:a16="http://schemas.microsoft.com/office/drawing/2014/main" id="{32DD572A-93B4-402B-BD5F-52B7F80CB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4E00305F-F357-4537-8C4F-96A64CBD1B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193092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CCFC-53A6-69A4-E2D9-2807EC6393E7}"/>
              </a:ext>
            </a:extLst>
          </p:cNvPr>
          <p:cNvSpPr>
            <a:spLocks noGrp="1"/>
          </p:cNvSpPr>
          <p:nvPr>
            <p:ph type="title"/>
          </p:nvPr>
        </p:nvSpPr>
        <p:spPr>
          <a:xfrm>
            <a:off x="609600" y="160332"/>
            <a:ext cx="10972800" cy="1143000"/>
          </a:xfrm>
        </p:spPr>
        <p:txBody>
          <a:bodyPr/>
          <a:lstStyle/>
          <a:p>
            <a:r>
              <a:rPr lang="en-US" dirty="0">
                <a:latin typeface="+mn-lt"/>
              </a:rPr>
              <a:t>Simplified Review Framework for RPGs</a:t>
            </a:r>
          </a:p>
        </p:txBody>
      </p:sp>
      <p:sp>
        <p:nvSpPr>
          <p:cNvPr id="8" name="Content Placeholder 7">
            <a:extLst>
              <a:ext uri="{FF2B5EF4-FFF2-40B4-BE49-F238E27FC236}">
                <a16:creationId xmlns:a16="http://schemas.microsoft.com/office/drawing/2014/main" id="{B7C302CE-8F82-7978-00D9-A743A417EA8D}"/>
              </a:ext>
            </a:extLst>
          </p:cNvPr>
          <p:cNvSpPr>
            <a:spLocks noGrp="1"/>
          </p:cNvSpPr>
          <p:nvPr>
            <p:ph idx="1"/>
          </p:nvPr>
        </p:nvSpPr>
        <p:spPr>
          <a:xfrm>
            <a:off x="507270" y="1303333"/>
            <a:ext cx="11075130" cy="4822836"/>
          </a:xfrm>
        </p:spPr>
        <p:txBody>
          <a:bodyPr>
            <a:normAutofit fontScale="62500" lnSpcReduction="20000"/>
          </a:bodyPr>
          <a:lstStyle/>
          <a:p>
            <a:pPr marL="0" indent="0">
              <a:buNone/>
            </a:pPr>
            <a:r>
              <a:rPr lang="en-US" sz="3200" b="1" dirty="0">
                <a:solidFill>
                  <a:srgbClr val="005392"/>
                </a:solidFill>
              </a:rPr>
              <a:t>Goal: To facilitate the identification of the strongest, potentially highest-impact research</a:t>
            </a:r>
          </a:p>
          <a:p>
            <a:pPr marL="0" indent="0">
              <a:buNone/>
            </a:pPr>
            <a:r>
              <a:rPr lang="en-US" dirty="0"/>
              <a:t>Reorganization of review criteria into three factors. </a:t>
            </a:r>
            <a:r>
              <a:rPr lang="en-US" b="1" dirty="0"/>
              <a:t>All affect overall impact score.      </a:t>
            </a:r>
          </a:p>
          <a:p>
            <a:r>
              <a:rPr lang="en-US" b="1" dirty="0"/>
              <a:t>Factor 1: Importance of the Research </a:t>
            </a:r>
            <a:r>
              <a:rPr lang="en-US" dirty="0"/>
              <a:t>(</a:t>
            </a:r>
            <a:r>
              <a:rPr lang="en-US" i="1" dirty="0"/>
              <a:t>Significance, Innovation</a:t>
            </a:r>
            <a:r>
              <a:rPr lang="en-US" dirty="0"/>
              <a:t>) - scored 1-9 </a:t>
            </a:r>
          </a:p>
          <a:p>
            <a:r>
              <a:rPr lang="en-US" b="1" dirty="0"/>
              <a:t>Factor 2: Rigor and Feasibility </a:t>
            </a:r>
            <a:r>
              <a:rPr lang="en-US" dirty="0"/>
              <a:t>(</a:t>
            </a:r>
            <a:r>
              <a:rPr lang="en-US" i="1" dirty="0"/>
              <a:t>Approach</a:t>
            </a:r>
            <a:r>
              <a:rPr lang="en-US" dirty="0"/>
              <a:t>) - scored 1-9</a:t>
            </a:r>
          </a:p>
          <a:p>
            <a:r>
              <a:rPr lang="en-US" b="1" dirty="0"/>
              <a:t>Factor 3: Expertise and Resources </a:t>
            </a:r>
            <a:r>
              <a:rPr lang="en-US" dirty="0"/>
              <a:t>(</a:t>
            </a:r>
            <a:r>
              <a:rPr lang="en-US" i="1" dirty="0"/>
              <a:t>Investigators, Environment</a:t>
            </a:r>
            <a:r>
              <a:rPr lang="en-US" dirty="0"/>
              <a:t>) - rated as appropriate or gaps identified</a:t>
            </a:r>
          </a:p>
          <a:p>
            <a:pPr marL="0" indent="0">
              <a:buNone/>
            </a:pPr>
            <a:r>
              <a:rPr lang="en-US" dirty="0"/>
              <a:t>Most Additional Review Considerations (no bearing on overall impact) removed from first-level peer review.</a:t>
            </a:r>
          </a:p>
          <a:p>
            <a:pPr marL="0" indent="0">
              <a:lnSpc>
                <a:spcPct val="120000"/>
              </a:lnSpc>
              <a:spcBef>
                <a:spcPts val="1800"/>
              </a:spcBef>
              <a:buNone/>
            </a:pPr>
            <a:r>
              <a:rPr lang="en-US" sz="2800" b="1" dirty="0">
                <a:solidFill>
                  <a:schemeClr val="tx1"/>
                </a:solidFill>
                <a:ea typeface="Lato" panose="020F0502020204030203" pitchFamily="34" charset="0"/>
                <a:cs typeface="Lato" panose="020F0502020204030203" pitchFamily="34" charset="0"/>
              </a:rPr>
              <a:t>RFI </a:t>
            </a:r>
            <a:r>
              <a:rPr lang="en-US" sz="2800" dirty="0">
                <a:solidFill>
                  <a:schemeClr val="tx1"/>
                </a:solidFill>
                <a:ea typeface="Lato" panose="020F0502020204030203" pitchFamily="34" charset="0"/>
                <a:cs typeface="Lato" panose="020F0502020204030203" pitchFamily="34" charset="0"/>
              </a:rPr>
              <a:t>closed in March with </a:t>
            </a:r>
            <a:r>
              <a:rPr lang="en-US" sz="2800" dirty="0">
                <a:solidFill>
                  <a:prstClr val="black"/>
                </a:solidFill>
                <a:ea typeface="+mn-ea"/>
                <a:cs typeface="+mn-cs"/>
              </a:rPr>
              <a:t>&gt;8</a:t>
            </a:r>
            <a:r>
              <a:rPr kumimoji="0" lang="en-US" sz="2800" b="0" i="0" u="none" strike="noStrike" kern="1200" cap="none" spc="0" normalizeH="0" baseline="0" noProof="0" dirty="0">
                <a:ln>
                  <a:noFill/>
                </a:ln>
                <a:solidFill>
                  <a:prstClr val="black"/>
                </a:solidFill>
                <a:effectLst/>
                <a:uLnTx/>
                <a:uFillTx/>
                <a:ea typeface="+mn-ea"/>
                <a:cs typeface="+mn-cs"/>
              </a:rPr>
              <a:t>00 responses (~780 individuals, 30 scientific societies, 23 academic institutions):</a:t>
            </a:r>
          </a:p>
          <a:p>
            <a:pPr>
              <a:spcBef>
                <a:spcPts val="600"/>
              </a:spcBef>
              <a:buClr>
                <a:schemeClr val="accent1">
                  <a:lumMod val="50000"/>
                </a:schemeClr>
              </a:buClr>
            </a:pPr>
            <a:r>
              <a:rPr lang="en-US" sz="2800" b="1" dirty="0">
                <a:solidFill>
                  <a:prstClr val="black"/>
                </a:solidFill>
                <a:ea typeface="+mn-ea"/>
                <a:cs typeface="+mn-cs"/>
              </a:rPr>
              <a:t>Majority were very supportive</a:t>
            </a:r>
            <a:r>
              <a:rPr lang="en-US" sz="2800" dirty="0">
                <a:solidFill>
                  <a:prstClr val="black"/>
                </a:solidFill>
                <a:ea typeface="+mn-ea"/>
                <a:cs typeface="+mn-cs"/>
              </a:rPr>
              <a:t> - not surprising; recommendations developed with significant input from the extramural scientific community</a:t>
            </a:r>
          </a:p>
          <a:p>
            <a:pPr>
              <a:buClr>
                <a:schemeClr val="accent1">
                  <a:lumMod val="50000"/>
                </a:schemeClr>
              </a:buClr>
            </a:pPr>
            <a:r>
              <a:rPr kumimoji="0" lang="en-US" sz="2800" b="0" i="0" u="none" strike="noStrike" kern="1200" cap="none" spc="0" normalizeH="0" baseline="0" noProof="0" dirty="0">
                <a:ln>
                  <a:noFill/>
                </a:ln>
                <a:solidFill>
                  <a:prstClr val="black"/>
                </a:solidFill>
                <a:effectLst/>
                <a:uLnTx/>
                <a:uFillTx/>
                <a:ea typeface="+mn-ea"/>
                <a:cs typeface="+mn-cs"/>
              </a:rPr>
              <a:t>Minority felt that Factor 3 should be scored; smaller minority suggested blinded reviews</a:t>
            </a:r>
          </a:p>
          <a:p>
            <a:pPr>
              <a:buClr>
                <a:schemeClr val="accent1">
                  <a:lumMod val="50000"/>
                </a:schemeClr>
              </a:buClr>
            </a:pPr>
            <a:r>
              <a:rPr kumimoji="0" lang="en-US" sz="2800" b="0" i="0" u="none" strike="noStrike" kern="1200" cap="none" spc="0" normalizeH="0" baseline="0" noProof="0" dirty="0">
                <a:ln>
                  <a:noFill/>
                </a:ln>
                <a:solidFill>
                  <a:prstClr val="black"/>
                </a:solidFill>
                <a:effectLst/>
                <a:uLnTx/>
                <a:uFillTx/>
                <a:ea typeface="+mn-ea"/>
                <a:cs typeface="+mn-cs"/>
              </a:rPr>
              <a:t>Most called for </a:t>
            </a:r>
            <a:r>
              <a:rPr kumimoji="0" lang="en-US" sz="2800" b="1" i="0" u="none" strike="noStrike" kern="1200" cap="none" spc="0" normalizeH="0" baseline="0" noProof="0" dirty="0">
                <a:ln>
                  <a:noFill/>
                </a:ln>
                <a:solidFill>
                  <a:prstClr val="black"/>
                </a:solidFill>
                <a:effectLst/>
                <a:uLnTx/>
                <a:uFillTx/>
                <a:ea typeface="+mn-ea"/>
                <a:cs typeface="+mn-cs"/>
              </a:rPr>
              <a:t>strong training resources </a:t>
            </a:r>
            <a:r>
              <a:rPr kumimoji="0" lang="en-US" sz="2800" b="0" i="0" u="none" strike="noStrike" kern="1200" cap="none" spc="0" normalizeH="0" baseline="0" noProof="0" dirty="0">
                <a:ln>
                  <a:noFill/>
                </a:ln>
                <a:solidFill>
                  <a:prstClr val="black"/>
                </a:solidFill>
                <a:effectLst/>
                <a:uLnTx/>
                <a:uFillTx/>
                <a:ea typeface="+mn-ea"/>
                <a:cs typeface="+mn-cs"/>
              </a:rPr>
              <a:t>to socialize the change for reviewers, chairs, and staff</a:t>
            </a:r>
          </a:p>
          <a:p>
            <a:pPr marL="0" indent="0">
              <a:lnSpc>
                <a:spcPct val="120000"/>
              </a:lnSpc>
              <a:spcBef>
                <a:spcPts val="2400"/>
              </a:spcBef>
              <a:buClr>
                <a:schemeClr val="accent1">
                  <a:lumMod val="50000"/>
                </a:schemeClr>
              </a:buClr>
              <a:buNone/>
            </a:pPr>
            <a:r>
              <a:rPr lang="en-US" sz="2800" b="1" dirty="0">
                <a:solidFill>
                  <a:prstClr val="black"/>
                </a:solidFill>
                <a:ea typeface="+mn-ea"/>
                <a:cs typeface="+mn-cs"/>
              </a:rPr>
              <a:t>Next steps? Trans-NIH implementation committee </a:t>
            </a:r>
            <a:r>
              <a:rPr lang="en-US" sz="2800" dirty="0">
                <a:solidFill>
                  <a:prstClr val="black"/>
                </a:solidFill>
                <a:ea typeface="+mn-ea"/>
                <a:cs typeface="+mn-cs"/>
              </a:rPr>
              <a:t>with multidimensional expertise in peer review, reviewer training, staff training, </a:t>
            </a:r>
            <a:r>
              <a:rPr lang="en-US" sz="2800" dirty="0" err="1">
                <a:solidFill>
                  <a:prstClr val="black"/>
                </a:solidFill>
                <a:ea typeface="+mn-ea"/>
                <a:cs typeface="+mn-cs"/>
              </a:rPr>
              <a:t>eRA</a:t>
            </a:r>
            <a:r>
              <a:rPr lang="en-US" sz="2800" dirty="0">
                <a:solidFill>
                  <a:prstClr val="black"/>
                </a:solidFill>
                <a:ea typeface="+mn-ea"/>
                <a:cs typeface="+mn-cs"/>
              </a:rPr>
              <a:t> systems, communications, policy – will consider RFI input, develop roll-out strategy</a:t>
            </a:r>
            <a:endParaRPr lang="en-US" dirty="0"/>
          </a:p>
        </p:txBody>
      </p:sp>
    </p:spTree>
    <p:extLst>
      <p:ext uri="{BB962C8B-B14F-4D97-AF65-F5344CB8AC3E}">
        <p14:creationId xmlns:p14="http://schemas.microsoft.com/office/powerpoint/2010/main" val="3487417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A54D-CE7C-12F6-0C0C-9C05490F1699}"/>
              </a:ext>
            </a:extLst>
          </p:cNvPr>
          <p:cNvSpPr>
            <a:spLocks noGrp="1"/>
          </p:cNvSpPr>
          <p:nvPr>
            <p:ph type="title"/>
          </p:nvPr>
        </p:nvSpPr>
        <p:spPr>
          <a:xfrm>
            <a:off x="609600" y="274638"/>
            <a:ext cx="10972800" cy="844299"/>
          </a:xfrm>
        </p:spPr>
        <p:txBody>
          <a:bodyPr/>
          <a:lstStyle/>
          <a:p>
            <a:r>
              <a:rPr lang="en-US" dirty="0"/>
              <a:t>Simplifying Review: NRSA Fellowships</a:t>
            </a:r>
          </a:p>
        </p:txBody>
      </p:sp>
      <p:sp>
        <p:nvSpPr>
          <p:cNvPr id="5" name="Content Placeholder 4">
            <a:extLst>
              <a:ext uri="{FF2B5EF4-FFF2-40B4-BE49-F238E27FC236}">
                <a16:creationId xmlns:a16="http://schemas.microsoft.com/office/drawing/2014/main" id="{53FA4486-4615-1CFD-39F5-526F300A6C47}"/>
              </a:ext>
            </a:extLst>
          </p:cNvPr>
          <p:cNvSpPr>
            <a:spLocks noGrp="1"/>
          </p:cNvSpPr>
          <p:nvPr>
            <p:ph idx="1"/>
          </p:nvPr>
        </p:nvSpPr>
        <p:spPr>
          <a:xfrm>
            <a:off x="210552" y="1239254"/>
            <a:ext cx="11770895" cy="4896852"/>
          </a:xfrm>
        </p:spPr>
        <p:txBody>
          <a:bodyPr>
            <a:normAutofit/>
          </a:bodyPr>
          <a:lstStyle/>
          <a:p>
            <a:pPr marL="0" indent="0" algn="ctr">
              <a:buNone/>
            </a:pPr>
            <a:r>
              <a:rPr lang="en-US" sz="1800" b="1" dirty="0">
                <a:solidFill>
                  <a:srgbClr val="0070C0"/>
                </a:solidFill>
              </a:rPr>
              <a:t>Goal: To facilitate the mission of scientific peer review- identify highly promising research scientists of the future</a:t>
            </a:r>
          </a:p>
          <a:p>
            <a:pPr marL="0" indent="0">
              <a:spcBef>
                <a:spcPts val="600"/>
              </a:spcBef>
              <a:buNone/>
            </a:pPr>
            <a:r>
              <a:rPr lang="en-US" sz="1800" b="1" dirty="0">
                <a:latin typeface="+mn-lt"/>
                <a:ea typeface="Lato" panose="020F0502020204030203" pitchFamily="34" charset="0"/>
                <a:cs typeface="Lato" panose="020F0502020204030203" pitchFamily="34" charset="0"/>
              </a:rPr>
              <a:t>Background: </a:t>
            </a:r>
            <a:r>
              <a:rPr lang="en-US" sz="1800" dirty="0">
                <a:latin typeface="+mn-lt"/>
                <a:ea typeface="Lato" panose="020F0502020204030203" pitchFamily="34" charset="0"/>
                <a:cs typeface="Lato" panose="020F0502020204030203" pitchFamily="34" charset="0"/>
              </a:rPr>
              <a:t>Persistent concerns that NRSA fellowship review disadvantages some highly-qualified, promising applicants. Concerns are supported by data analysis of 6K fellowship applications:</a:t>
            </a:r>
          </a:p>
          <a:p>
            <a:pPr>
              <a:spcBef>
                <a:spcPts val="600"/>
              </a:spcBef>
            </a:pPr>
            <a:r>
              <a:rPr lang="en-US" sz="1800" dirty="0">
                <a:latin typeface="+mn-lt"/>
                <a:ea typeface="Lato" panose="020F0502020204030203" pitchFamily="34" charset="0"/>
                <a:cs typeface="Lato" panose="020F0502020204030203" pitchFamily="34" charset="0"/>
              </a:rPr>
              <a:t>The majority of fellowship applications are submitted by a small number of institutions and applications from those institutions do better in review</a:t>
            </a:r>
          </a:p>
          <a:p>
            <a:pPr>
              <a:spcBef>
                <a:spcPts val="600"/>
              </a:spcBef>
            </a:pPr>
            <a:r>
              <a:rPr lang="en-US" sz="1800" dirty="0">
                <a:latin typeface="+mn-lt"/>
                <a:ea typeface="Lato" panose="020F0502020204030203" pitchFamily="34" charset="0"/>
                <a:cs typeface="Lato" panose="020F0502020204030203" pitchFamily="34" charset="0"/>
              </a:rPr>
              <a:t>Review outcomes for fellowships improve as the rank of the sponsor increases</a:t>
            </a:r>
          </a:p>
          <a:p>
            <a:pPr>
              <a:spcBef>
                <a:spcPts val="600"/>
              </a:spcBef>
            </a:pPr>
            <a:r>
              <a:rPr lang="en-US" sz="1800" dirty="0">
                <a:latin typeface="+mn-lt"/>
              </a:rPr>
              <a:t>Details and data: </a:t>
            </a:r>
            <a:r>
              <a:rPr lang="en-US" sz="1800" dirty="0">
                <a:latin typeface="+mn-lt"/>
                <a:hlinkClick r:id="rId3"/>
              </a:rPr>
              <a:t>https://public.csr.nih.gov/sites/default/files/2022-11/CSRAC_Fellowship_review_WG_report_September_2022_final.pdf</a:t>
            </a:r>
            <a:r>
              <a:rPr lang="en-US" sz="1800" dirty="0">
                <a:latin typeface="+mn-lt"/>
              </a:rPr>
              <a:t> </a:t>
            </a:r>
          </a:p>
          <a:p>
            <a:pPr marL="0" indent="0">
              <a:spcBef>
                <a:spcPts val="1800"/>
              </a:spcBef>
              <a:spcAft>
                <a:spcPts val="800"/>
              </a:spcAft>
              <a:buNone/>
              <a:defRPr/>
            </a:pPr>
            <a:r>
              <a:rPr lang="en-US" sz="1800" b="1" dirty="0">
                <a:solidFill>
                  <a:schemeClr val="tx1"/>
                </a:solidFill>
                <a:ea typeface="Lato" panose="020F0502020204030203" pitchFamily="34" charset="0"/>
                <a:cs typeface="Lato" panose="020F0502020204030203" pitchFamily="34" charset="0"/>
              </a:rPr>
              <a:t>Major Recommendations </a:t>
            </a:r>
          </a:p>
          <a:p>
            <a:pPr marL="0">
              <a:spcBef>
                <a:spcPts val="0"/>
              </a:spcBef>
              <a:defRPr/>
            </a:pPr>
            <a:r>
              <a:rPr lang="en-US" sz="1800" b="1" dirty="0">
                <a:solidFill>
                  <a:schemeClr val="tx1"/>
                </a:solidFill>
              </a:rPr>
              <a:t>Revise the review criteria</a:t>
            </a:r>
            <a:endParaRPr lang="en-US" sz="1800" dirty="0">
              <a:solidFill>
                <a:schemeClr val="tx1"/>
              </a:solidFill>
            </a:endParaRPr>
          </a:p>
          <a:p>
            <a:pPr marL="0">
              <a:spcBef>
                <a:spcPts val="0"/>
              </a:spcBef>
              <a:defRPr/>
            </a:pPr>
            <a:r>
              <a:rPr lang="en-US" sz="1800" b="1" dirty="0">
                <a:solidFill>
                  <a:schemeClr val="tx1"/>
                </a:solidFill>
              </a:rPr>
              <a:t>Revise the application for alignment with the criteria</a:t>
            </a:r>
          </a:p>
          <a:p>
            <a:pPr marL="0" indent="0">
              <a:spcBef>
                <a:spcPts val="1800"/>
              </a:spcBef>
              <a:buNone/>
              <a:defRPr/>
            </a:pPr>
            <a:r>
              <a:rPr lang="en-US" sz="1800" b="1" dirty="0">
                <a:solidFill>
                  <a:prstClr val="black"/>
                </a:solidFill>
                <a:ea typeface="Lato" panose="020F0502020204030203" pitchFamily="34" charset="0"/>
                <a:cs typeface="Lato" panose="020F0502020204030203" pitchFamily="34" charset="0"/>
              </a:rPr>
              <a:t>RFI open through June 23, 2023. </a:t>
            </a:r>
            <a:r>
              <a:rPr lang="en-US" sz="1800" dirty="0">
                <a:solidFill>
                  <a:prstClr val="black"/>
                </a:solidFill>
                <a:ea typeface="Lato" panose="020F0502020204030203" pitchFamily="34" charset="0"/>
                <a:cs typeface="Lato" panose="020F0502020204030203" pitchFamily="34" charset="0"/>
              </a:rPr>
              <a:t>Details and RFI submission at: </a:t>
            </a:r>
            <a:br>
              <a:rPr lang="en-US" sz="1800" dirty="0">
                <a:solidFill>
                  <a:prstClr val="black"/>
                </a:solidFill>
                <a:ea typeface="Lato" panose="020F0502020204030203" pitchFamily="34" charset="0"/>
                <a:cs typeface="Lato" panose="020F0502020204030203" pitchFamily="34" charset="0"/>
              </a:rPr>
            </a:br>
            <a:r>
              <a:rPr lang="en-US" sz="1800" dirty="0">
                <a:solidFill>
                  <a:prstClr val="black"/>
                </a:solidFill>
                <a:ea typeface="Lato" panose="020F0502020204030203" pitchFamily="34" charset="0"/>
                <a:cs typeface="Lato" panose="020F0502020204030203" pitchFamily="34" charset="0"/>
                <a:hlinkClick r:id="rId4"/>
              </a:rPr>
              <a:t>https://grants.nih.gov/policy/peer/improving-nrsa-fellowship</a:t>
            </a:r>
            <a:r>
              <a:rPr lang="en-US" sz="1800" dirty="0">
                <a:solidFill>
                  <a:prstClr val="black"/>
                </a:solidFill>
                <a:ea typeface="Lato" panose="020F0502020204030203" pitchFamily="34" charset="0"/>
                <a:cs typeface="Lato" panose="020F0502020204030203" pitchFamily="34" charset="0"/>
              </a:rPr>
              <a:t> </a:t>
            </a:r>
            <a:endParaRPr lang="en-US" sz="1800" dirty="0"/>
          </a:p>
          <a:p>
            <a:endParaRPr lang="en-US" dirty="0"/>
          </a:p>
        </p:txBody>
      </p:sp>
      <p:pic>
        <p:nvPicPr>
          <p:cNvPr id="6" name="Picture 5" descr="An image of the online request for information on recommendations for improving NRSA fellowship review. Notice number NOT-OD-23-10. Release date, April 24, 2023. Response date, June 23, 2023.">
            <a:extLst>
              <a:ext uri="{FF2B5EF4-FFF2-40B4-BE49-F238E27FC236}">
                <a16:creationId xmlns:a16="http://schemas.microsoft.com/office/drawing/2014/main" id="{8808AA9A-256B-20FA-2A2C-E2E58CFB7957}"/>
              </a:ext>
            </a:extLst>
          </p:cNvPr>
          <p:cNvPicPr>
            <a:picLocks noChangeAspect="1"/>
          </p:cNvPicPr>
          <p:nvPr/>
        </p:nvPicPr>
        <p:blipFill>
          <a:blip r:embed="rId5"/>
          <a:stretch>
            <a:fillRect/>
          </a:stretch>
        </p:blipFill>
        <p:spPr>
          <a:xfrm>
            <a:off x="7119487" y="4156919"/>
            <a:ext cx="4663440" cy="2566885"/>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416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COVID Updates</a:t>
            </a:r>
            <a:endPar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endParaRPr>
          </a:p>
        </p:txBody>
      </p:sp>
      <p:sp>
        <p:nvSpPr>
          <p:cNvPr id="3" name="Content Placeholder 2"/>
          <p:cNvSpPr>
            <a:spLocks noGrp="1"/>
          </p:cNvSpPr>
          <p:nvPr>
            <p:ph idx="1"/>
          </p:nvPr>
        </p:nvSpPr>
        <p:spPr>
          <a:xfrm>
            <a:off x="609600" y="1166018"/>
            <a:ext cx="10972800" cy="3336057"/>
          </a:xfrm>
        </p:spPr>
        <p:txBody>
          <a:bodyPr>
            <a:normAutofit fontScale="62500" lnSpcReduction="20000"/>
          </a:bodyPr>
          <a:lstStyle/>
          <a:p>
            <a:pPr>
              <a:buClr>
                <a:schemeClr val="tx2"/>
              </a:buClr>
            </a:pPr>
            <a:r>
              <a:rPr lang="en-US" dirty="0">
                <a:solidFill>
                  <a:srgbClr val="757575"/>
                </a:solidFill>
              </a:rPr>
              <a:t>NIH Leadership Changes</a:t>
            </a:r>
          </a:p>
          <a:p>
            <a:pPr>
              <a:buClr>
                <a:schemeClr val="tx2"/>
              </a:buClr>
            </a:pPr>
            <a:r>
              <a:rPr lang="en-US" dirty="0">
                <a:solidFill>
                  <a:srgbClr val="757575"/>
                </a:solidFill>
              </a:rPr>
              <a:t>Awards</a:t>
            </a:r>
          </a:p>
          <a:p>
            <a:r>
              <a:rPr lang="en-US" dirty="0">
                <a:solidFill>
                  <a:srgbClr val="757575"/>
                </a:solidFill>
              </a:rPr>
              <a:t>SRLM Groundbreaking</a:t>
            </a:r>
          </a:p>
          <a:p>
            <a:r>
              <a:rPr lang="en-US" dirty="0">
                <a:solidFill>
                  <a:srgbClr val="757575"/>
                </a:solidFill>
              </a:rPr>
              <a:t>NIH Virtual Tour</a:t>
            </a:r>
          </a:p>
          <a:p>
            <a:pPr>
              <a:buClr>
                <a:schemeClr val="tx2"/>
              </a:buClr>
            </a:pPr>
            <a:r>
              <a:rPr lang="en-US" dirty="0">
                <a:solidFill>
                  <a:srgbClr val="757575"/>
                </a:solidFill>
              </a:rPr>
              <a:t>DEIA Strategic Plan</a:t>
            </a:r>
          </a:p>
          <a:p>
            <a:r>
              <a:rPr lang="en-US" dirty="0">
                <a:solidFill>
                  <a:srgbClr val="757575"/>
                </a:solidFill>
              </a:rPr>
              <a:t>UNITE Update</a:t>
            </a:r>
          </a:p>
          <a:p>
            <a:r>
              <a:rPr lang="en-US" dirty="0">
                <a:solidFill>
                  <a:srgbClr val="757575"/>
                </a:solidFill>
              </a:rPr>
              <a:t>Simplifying Review Criteria</a:t>
            </a:r>
          </a:p>
          <a:p>
            <a:r>
              <a:rPr lang="en-US" b="1" dirty="0">
                <a:latin typeface="+mj-lt"/>
                <a:ea typeface="Times New Roman" panose="02020603050405020304" pitchFamily="18" charset="0"/>
              </a:rPr>
              <a:t>COVID Updates</a:t>
            </a:r>
          </a:p>
          <a:p>
            <a:pPr>
              <a:buClr>
                <a:schemeClr val="tx2"/>
              </a:buClr>
            </a:pPr>
            <a:r>
              <a:rPr lang="en-US" dirty="0">
                <a:solidFill>
                  <a:srgbClr val="757575"/>
                </a:solidFill>
              </a:rPr>
              <a:t>Initiatives Updates</a:t>
            </a:r>
          </a:p>
          <a:p>
            <a:r>
              <a:rPr lang="en-US" sz="2800" dirty="0">
                <a:solidFill>
                  <a:srgbClr val="757575"/>
                </a:solidFill>
                <a:effectLst/>
                <a:latin typeface="+mj-lt"/>
                <a:ea typeface="Times New Roman" panose="02020603050405020304" pitchFamily="18" charset="0"/>
              </a:rPr>
              <a:t>Budget and Legislative Updates </a:t>
            </a:r>
          </a:p>
          <a:p>
            <a:pPr>
              <a:buClr>
                <a:schemeClr val="tx2"/>
              </a:buClr>
            </a:pPr>
            <a:r>
              <a:rPr lang="en-US" dirty="0">
                <a:solidFill>
                  <a:srgbClr val="757575"/>
                </a:solidFill>
              </a:rPr>
              <a:t>Transitions</a:t>
            </a:r>
          </a:p>
        </p:txBody>
      </p:sp>
      <p:grpSp>
        <p:nvGrpSpPr>
          <p:cNvPr id="4" name="Group 3">
            <a:extLst>
              <a:ext uri="{FF2B5EF4-FFF2-40B4-BE49-F238E27FC236}">
                <a16:creationId xmlns:a16="http://schemas.microsoft.com/office/drawing/2014/main" id="{3C8B6FEE-ACFB-B0C1-BAA4-5BE4EA6FB8B0}"/>
              </a:ext>
              <a:ext uri="{C183D7F6-B498-43B3-948B-1728B52AA6E4}">
                <adec:decorative xmlns:adec="http://schemas.microsoft.com/office/drawing/2017/decorative" val="1"/>
              </a:ext>
            </a:extLst>
          </p:cNvPr>
          <p:cNvGrpSpPr/>
          <p:nvPr/>
        </p:nvGrpSpPr>
        <p:grpSpPr>
          <a:xfrm>
            <a:off x="-16828" y="4952993"/>
            <a:ext cx="12208828" cy="1905007"/>
            <a:chOff x="-16828" y="4952993"/>
            <a:chExt cx="12208828" cy="1905007"/>
          </a:xfrm>
        </p:grpSpPr>
        <p:pic>
          <p:nvPicPr>
            <p:cNvPr id="7" name="Picture 6">
              <a:extLst>
                <a:ext uri="{FF2B5EF4-FFF2-40B4-BE49-F238E27FC236}">
                  <a16:creationId xmlns:a16="http://schemas.microsoft.com/office/drawing/2014/main" id="{D37927CA-D411-4740-A40A-D2F288044C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8" name="Picture 7" descr="A picture containing invertebrate, purple, clam&#10;&#10;Description automatically generated">
              <a:extLst>
                <a:ext uri="{FF2B5EF4-FFF2-40B4-BE49-F238E27FC236}">
                  <a16:creationId xmlns:a16="http://schemas.microsoft.com/office/drawing/2014/main" id="{B235D962-4B54-43C0-95F5-440741BDB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13" name="Picture 12" descr="A person wearing a white lab coat&#10;&#10;Description automatically generated with medium confidence">
              <a:extLst>
                <a:ext uri="{FF2B5EF4-FFF2-40B4-BE49-F238E27FC236}">
                  <a16:creationId xmlns:a16="http://schemas.microsoft.com/office/drawing/2014/main" id="{BFF32D6F-4C03-4D8F-92DE-78E00DA88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14" name="Picture 13" descr="A picture containing hot pepper, pepper, plant, vegetable&#10;&#10;Description automatically generated">
              <a:extLst>
                <a:ext uri="{FF2B5EF4-FFF2-40B4-BE49-F238E27FC236}">
                  <a16:creationId xmlns:a16="http://schemas.microsoft.com/office/drawing/2014/main" id="{AFE5B5AE-6985-4F07-8169-739EAA0BD9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17" name="Picture 16" descr="A picture containing text, book, store, scene&#10;&#10;Description automatically generated">
              <a:extLst>
                <a:ext uri="{FF2B5EF4-FFF2-40B4-BE49-F238E27FC236}">
                  <a16:creationId xmlns:a16="http://schemas.microsoft.com/office/drawing/2014/main" id="{914CD950-DAA7-4DEB-9CBD-93F2ABDE3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9" name="Picture 8">
              <a:extLst>
                <a:ext uri="{FF2B5EF4-FFF2-40B4-BE49-F238E27FC236}">
                  <a16:creationId xmlns:a16="http://schemas.microsoft.com/office/drawing/2014/main" id="{32DD572A-93B4-402B-BD5F-52B7F80CB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4E00305F-F357-4537-8C4F-96A64CBD1B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2619661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D0EE5-562B-79BF-F7E7-FDFAFF35F23F}"/>
              </a:ext>
              <a:ext uri="{C183D7F6-B498-43B3-948B-1728B52AA6E4}">
                <adec:decorative xmlns:adec="http://schemas.microsoft.com/office/drawing/2017/decorative" val="1"/>
              </a:ext>
            </a:extLst>
          </p:cNvPr>
          <p:cNvPicPr>
            <a:picLocks noChangeAspect="1"/>
          </p:cNvPicPr>
          <p:nvPr/>
        </p:nvPicPr>
        <p:blipFill rotWithShape="1">
          <a:blip r:embed="rId3" cstate="screen">
            <a:alphaModFix amt="31000"/>
            <a:extLst>
              <a:ext uri="{28A0092B-C50C-407E-A947-70E740481C1C}">
                <a14:useLocalDpi xmlns:a14="http://schemas.microsoft.com/office/drawing/2010/main"/>
              </a:ext>
            </a:extLst>
          </a:blip>
          <a:srcRect/>
          <a:stretch/>
        </p:blipFill>
        <p:spPr>
          <a:xfrm>
            <a:off x="6775151" y="0"/>
            <a:ext cx="5467649" cy="6858000"/>
          </a:xfrm>
          <a:prstGeom prst="rect">
            <a:avLst/>
          </a:prstGeom>
        </p:spPr>
      </p:pic>
      <p:sp>
        <p:nvSpPr>
          <p:cNvPr id="2" name="Title 1">
            <a:extLst>
              <a:ext uri="{FF2B5EF4-FFF2-40B4-BE49-F238E27FC236}">
                <a16:creationId xmlns:a16="http://schemas.microsoft.com/office/drawing/2014/main" id="{F0EDF302-3977-6054-DF58-D790D9B82731}"/>
              </a:ext>
            </a:extLst>
          </p:cNvPr>
          <p:cNvSpPr>
            <a:spLocks noGrp="1"/>
          </p:cNvSpPr>
          <p:nvPr>
            <p:ph type="title"/>
          </p:nvPr>
        </p:nvSpPr>
        <p:spPr/>
        <p:txBody>
          <a:bodyPr>
            <a:normAutofit fontScale="90000"/>
          </a:bodyPr>
          <a:lstStyle/>
          <a:p>
            <a:r>
              <a:rPr lang="en-US" dirty="0"/>
              <a:t>COVID-19 Pandemic: NIH-Wide Review of Lessons Learned</a:t>
            </a:r>
          </a:p>
        </p:txBody>
      </p:sp>
      <p:sp>
        <p:nvSpPr>
          <p:cNvPr id="6" name="Rectangle: Rounded Corners 5">
            <a:extLst>
              <a:ext uri="{FF2B5EF4-FFF2-40B4-BE49-F238E27FC236}">
                <a16:creationId xmlns:a16="http://schemas.microsoft.com/office/drawing/2014/main" id="{239DD630-855B-7CF4-F76F-5D8A7B16343C}"/>
              </a:ext>
              <a:ext uri="{C183D7F6-B498-43B3-948B-1728B52AA6E4}">
                <adec:decorative xmlns:adec="http://schemas.microsoft.com/office/drawing/2017/decorative" val="1"/>
              </a:ext>
            </a:extLst>
          </p:cNvPr>
          <p:cNvSpPr/>
          <p:nvPr/>
        </p:nvSpPr>
        <p:spPr>
          <a:xfrm>
            <a:off x="143532" y="1518434"/>
            <a:ext cx="2199329" cy="4888342"/>
          </a:xfrm>
          <a:prstGeom prst="roundRect">
            <a:avLst>
              <a:gd name="adj" fmla="val 10698"/>
            </a:avLst>
          </a:prstGeom>
          <a:solidFill>
            <a:schemeClr val="bg1">
              <a:alpha val="73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4CC4637-88DA-DAF0-0997-0C42C1B40E4D}"/>
              </a:ext>
              <a:ext uri="{C183D7F6-B498-43B3-948B-1728B52AA6E4}">
                <adec:decorative xmlns:adec="http://schemas.microsoft.com/office/drawing/2017/decorative" val="1"/>
              </a:ext>
            </a:extLst>
          </p:cNvPr>
          <p:cNvGrpSpPr/>
          <p:nvPr/>
        </p:nvGrpSpPr>
        <p:grpSpPr>
          <a:xfrm>
            <a:off x="128170" y="1509476"/>
            <a:ext cx="2233088" cy="894646"/>
            <a:chOff x="150567" y="1509476"/>
            <a:chExt cx="2188294" cy="894646"/>
          </a:xfrm>
          <a:solidFill>
            <a:srgbClr val="C00000"/>
          </a:solidFill>
        </p:grpSpPr>
        <p:sp>
          <p:nvSpPr>
            <p:cNvPr id="7" name="Rectangle: Rounded Corners 6">
              <a:extLst>
                <a:ext uri="{FF2B5EF4-FFF2-40B4-BE49-F238E27FC236}">
                  <a16:creationId xmlns:a16="http://schemas.microsoft.com/office/drawing/2014/main" id="{9EF51232-FAA6-56C9-90A1-A44B6370F88E}"/>
                </a:ext>
              </a:extLst>
            </p:cNvPr>
            <p:cNvSpPr/>
            <p:nvPr/>
          </p:nvSpPr>
          <p:spPr>
            <a:xfrm>
              <a:off x="150567" y="1509476"/>
              <a:ext cx="2188294" cy="885688"/>
            </a:xfrm>
            <a:prstGeom prst="roundRect">
              <a:avLst>
                <a:gd name="adj" fmla="val 262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85187FD-24AD-9411-3EC1-86844CC09DED}"/>
                </a:ext>
              </a:extLst>
            </p:cNvPr>
            <p:cNvSpPr/>
            <p:nvPr/>
          </p:nvSpPr>
          <p:spPr>
            <a:xfrm>
              <a:off x="150567" y="1928576"/>
              <a:ext cx="2188294" cy="475546"/>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C357E487-DCE0-7DE9-129E-1739B45A8B7D}"/>
              </a:ext>
            </a:extLst>
          </p:cNvPr>
          <p:cNvSpPr txBox="1"/>
          <p:nvPr/>
        </p:nvSpPr>
        <p:spPr>
          <a:xfrm>
            <a:off x="277646" y="1718680"/>
            <a:ext cx="1852516" cy="461665"/>
          </a:xfrm>
          <a:prstGeom prst="rect">
            <a:avLst/>
          </a:prstGeom>
          <a:noFill/>
        </p:spPr>
        <p:txBody>
          <a:bodyPr wrap="square" rtlCol="0">
            <a:spAutoFit/>
          </a:bodyPr>
          <a:lstStyle/>
          <a:p>
            <a:pPr algn="ctr"/>
            <a:r>
              <a:rPr lang="en-US" sz="2400" b="1" dirty="0">
                <a:solidFill>
                  <a:schemeClr val="bg1"/>
                </a:solidFill>
                <a:latin typeface="+mj-lt"/>
              </a:rPr>
              <a:t>WORKFORCE </a:t>
            </a:r>
          </a:p>
        </p:txBody>
      </p:sp>
      <p:sp>
        <p:nvSpPr>
          <p:cNvPr id="12" name="TextBox 11">
            <a:extLst>
              <a:ext uri="{FF2B5EF4-FFF2-40B4-BE49-F238E27FC236}">
                <a16:creationId xmlns:a16="http://schemas.microsoft.com/office/drawing/2014/main" id="{58FC8D65-867E-3333-240C-EE8730109022}"/>
              </a:ext>
            </a:extLst>
          </p:cNvPr>
          <p:cNvSpPr txBox="1"/>
          <p:nvPr/>
        </p:nvSpPr>
        <p:spPr>
          <a:xfrm>
            <a:off x="143532" y="2435040"/>
            <a:ext cx="2241714" cy="3647152"/>
          </a:xfrm>
          <a:prstGeom prst="rect">
            <a:avLst/>
          </a:prstGeom>
          <a:noFill/>
        </p:spPr>
        <p:txBody>
          <a:bodyPr wrap="square" rtlCol="0">
            <a:spAutoFit/>
          </a:bodyPr>
          <a:lstStyle/>
          <a:p>
            <a:r>
              <a:rPr lang="en-US" b="1" dirty="0"/>
              <a:t>Safety, Adaptability, Resources</a:t>
            </a:r>
          </a:p>
          <a:p>
            <a:pPr marL="174625" indent="-174625">
              <a:spcBef>
                <a:spcPts val="600"/>
              </a:spcBef>
              <a:buFont typeface="Arial" panose="020B0604020202020204" pitchFamily="34" charset="0"/>
              <a:buChar char="•"/>
            </a:pPr>
            <a:r>
              <a:rPr lang="en-US" dirty="0"/>
              <a:t>Ensure health, safety and welfare of staff</a:t>
            </a:r>
          </a:p>
          <a:p>
            <a:pPr marL="174625" indent="-174625">
              <a:spcBef>
                <a:spcPts val="600"/>
              </a:spcBef>
              <a:buFont typeface="Arial" panose="020B0604020202020204" pitchFamily="34" charset="0"/>
              <a:buChar char="•"/>
            </a:pPr>
            <a:r>
              <a:rPr lang="en-US" dirty="0"/>
              <a:t>Manage burnout</a:t>
            </a:r>
          </a:p>
          <a:p>
            <a:pPr marL="174625" indent="-174625">
              <a:spcBef>
                <a:spcPts val="600"/>
              </a:spcBef>
              <a:buFont typeface="Arial" panose="020B0604020202020204" pitchFamily="34" charset="0"/>
              <a:buChar char="•"/>
            </a:pPr>
            <a:r>
              <a:rPr lang="en-US" dirty="0"/>
              <a:t>Prepare qualified people at all levels to support timely decision making and manage essential functions</a:t>
            </a:r>
          </a:p>
        </p:txBody>
      </p:sp>
      <p:sp>
        <p:nvSpPr>
          <p:cNvPr id="13" name="Rectangle: Rounded Corners 12">
            <a:extLst>
              <a:ext uri="{FF2B5EF4-FFF2-40B4-BE49-F238E27FC236}">
                <a16:creationId xmlns:a16="http://schemas.microsoft.com/office/drawing/2014/main" id="{8E8D9DED-16BA-D0BF-61F3-8FBA5F1B7F32}"/>
              </a:ext>
              <a:ext uri="{C183D7F6-B498-43B3-948B-1728B52AA6E4}">
                <adec:decorative xmlns:adec="http://schemas.microsoft.com/office/drawing/2017/decorative" val="1"/>
              </a:ext>
            </a:extLst>
          </p:cNvPr>
          <p:cNvSpPr/>
          <p:nvPr/>
        </p:nvSpPr>
        <p:spPr>
          <a:xfrm>
            <a:off x="2588726" y="1518434"/>
            <a:ext cx="2199329" cy="4888342"/>
          </a:xfrm>
          <a:prstGeom prst="roundRect">
            <a:avLst>
              <a:gd name="adj" fmla="val 10698"/>
            </a:avLst>
          </a:prstGeom>
          <a:solidFill>
            <a:schemeClr val="bg1">
              <a:alpha val="73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D08DDBC-7C67-985F-B7F7-2D8BAC9851B4}"/>
              </a:ext>
              <a:ext uri="{C183D7F6-B498-43B3-948B-1728B52AA6E4}">
                <adec:decorative xmlns:adec="http://schemas.microsoft.com/office/drawing/2017/decorative" val="1"/>
              </a:ext>
            </a:extLst>
          </p:cNvPr>
          <p:cNvGrpSpPr/>
          <p:nvPr/>
        </p:nvGrpSpPr>
        <p:grpSpPr>
          <a:xfrm>
            <a:off x="2573364" y="1509476"/>
            <a:ext cx="2233088" cy="894646"/>
            <a:chOff x="150567" y="1509476"/>
            <a:chExt cx="2188294" cy="894646"/>
          </a:xfrm>
        </p:grpSpPr>
        <p:sp>
          <p:nvSpPr>
            <p:cNvPr id="15" name="Rectangle: Rounded Corners 14">
              <a:extLst>
                <a:ext uri="{FF2B5EF4-FFF2-40B4-BE49-F238E27FC236}">
                  <a16:creationId xmlns:a16="http://schemas.microsoft.com/office/drawing/2014/main" id="{1039AC23-3E30-454F-347B-5654B82EAF0B}"/>
                </a:ext>
              </a:extLst>
            </p:cNvPr>
            <p:cNvSpPr/>
            <p:nvPr/>
          </p:nvSpPr>
          <p:spPr>
            <a:xfrm>
              <a:off x="150567" y="1509476"/>
              <a:ext cx="2188294" cy="885688"/>
            </a:xfrm>
            <a:prstGeom prst="roundRect">
              <a:avLst>
                <a:gd name="adj" fmla="val 26266"/>
              </a:avLst>
            </a:prstGeom>
            <a:solidFill>
              <a:srgbClr val="11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F807648-A75B-10F9-31F7-075E1824D5DC}"/>
                </a:ext>
              </a:extLst>
            </p:cNvPr>
            <p:cNvSpPr/>
            <p:nvPr/>
          </p:nvSpPr>
          <p:spPr>
            <a:xfrm>
              <a:off x="150567" y="1928576"/>
              <a:ext cx="2188294" cy="475546"/>
            </a:xfrm>
            <a:prstGeom prst="roundRect">
              <a:avLst>
                <a:gd name="adj" fmla="val 0"/>
              </a:avLst>
            </a:prstGeom>
            <a:solidFill>
              <a:srgbClr val="118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2A049B70-F481-FE4A-9D37-E0C501376ED4}"/>
              </a:ext>
            </a:extLst>
          </p:cNvPr>
          <p:cNvSpPr txBox="1"/>
          <p:nvPr/>
        </p:nvSpPr>
        <p:spPr>
          <a:xfrm>
            <a:off x="2722840" y="1718680"/>
            <a:ext cx="1852516" cy="461665"/>
          </a:xfrm>
          <a:prstGeom prst="rect">
            <a:avLst/>
          </a:prstGeom>
          <a:noFill/>
        </p:spPr>
        <p:txBody>
          <a:bodyPr wrap="square" rtlCol="0">
            <a:spAutoFit/>
          </a:bodyPr>
          <a:lstStyle/>
          <a:p>
            <a:pPr algn="ctr"/>
            <a:r>
              <a:rPr lang="en-US" sz="2400" b="1">
                <a:solidFill>
                  <a:schemeClr val="bg1"/>
                </a:solidFill>
                <a:latin typeface="+mj-lt"/>
              </a:rPr>
              <a:t>OPERATIONS</a:t>
            </a:r>
          </a:p>
        </p:txBody>
      </p:sp>
      <p:sp>
        <p:nvSpPr>
          <p:cNvPr id="18" name="TextBox 17">
            <a:extLst>
              <a:ext uri="{FF2B5EF4-FFF2-40B4-BE49-F238E27FC236}">
                <a16:creationId xmlns:a16="http://schemas.microsoft.com/office/drawing/2014/main" id="{AADFA973-70D3-E16B-0158-2B429950AFCF}"/>
              </a:ext>
            </a:extLst>
          </p:cNvPr>
          <p:cNvSpPr txBox="1"/>
          <p:nvPr/>
        </p:nvSpPr>
        <p:spPr>
          <a:xfrm>
            <a:off x="2631111" y="2435040"/>
            <a:ext cx="2194328" cy="3647152"/>
          </a:xfrm>
          <a:prstGeom prst="rect">
            <a:avLst/>
          </a:prstGeom>
          <a:noFill/>
        </p:spPr>
        <p:txBody>
          <a:bodyPr wrap="square" rtlCol="0">
            <a:spAutoFit/>
          </a:bodyPr>
          <a:lstStyle/>
          <a:p>
            <a:r>
              <a:rPr lang="en-US" b="1" dirty="0"/>
              <a:t>Safety, Adaptability, Resources</a:t>
            </a:r>
          </a:p>
          <a:p>
            <a:pPr marL="174625" indent="-174625">
              <a:spcBef>
                <a:spcPts val="600"/>
              </a:spcBef>
              <a:buFont typeface="Arial" panose="020B0604020202020204" pitchFamily="34" charset="0"/>
              <a:buChar char="•"/>
            </a:pPr>
            <a:r>
              <a:rPr lang="en-US" dirty="0"/>
              <a:t>Create pandemic preparedness plan</a:t>
            </a:r>
          </a:p>
          <a:p>
            <a:pPr marL="174625" indent="-174625">
              <a:spcBef>
                <a:spcPts val="600"/>
              </a:spcBef>
              <a:buFont typeface="Arial" panose="020B0604020202020204" pitchFamily="34" charset="0"/>
              <a:buChar char="•"/>
            </a:pPr>
            <a:r>
              <a:rPr lang="en-US" dirty="0"/>
              <a:t>Improve NIH supply chain</a:t>
            </a:r>
          </a:p>
          <a:p>
            <a:pPr marL="174625" indent="-174625">
              <a:spcBef>
                <a:spcPts val="600"/>
              </a:spcBef>
              <a:buFont typeface="Arial" panose="020B0604020202020204" pitchFamily="34" charset="0"/>
              <a:buChar char="•"/>
            </a:pPr>
            <a:r>
              <a:rPr lang="en-US" dirty="0"/>
              <a:t>Establish funding mechanisms for emergency response, incl policies for grants and contracts</a:t>
            </a:r>
          </a:p>
        </p:txBody>
      </p:sp>
      <p:sp>
        <p:nvSpPr>
          <p:cNvPr id="24" name="Rectangle: Rounded Corners 23">
            <a:extLst>
              <a:ext uri="{FF2B5EF4-FFF2-40B4-BE49-F238E27FC236}">
                <a16:creationId xmlns:a16="http://schemas.microsoft.com/office/drawing/2014/main" id="{75CC4D21-2BA5-1F0D-A657-0E97B117CF54}"/>
              </a:ext>
              <a:ext uri="{C183D7F6-B498-43B3-948B-1728B52AA6E4}">
                <adec:decorative xmlns:adec="http://schemas.microsoft.com/office/drawing/2017/decorative" val="1"/>
              </a:ext>
            </a:extLst>
          </p:cNvPr>
          <p:cNvSpPr/>
          <p:nvPr/>
        </p:nvSpPr>
        <p:spPr>
          <a:xfrm>
            <a:off x="5024855" y="1518434"/>
            <a:ext cx="2199329" cy="4888342"/>
          </a:xfrm>
          <a:prstGeom prst="roundRect">
            <a:avLst>
              <a:gd name="adj" fmla="val 10698"/>
            </a:avLst>
          </a:prstGeom>
          <a:solidFill>
            <a:schemeClr val="bg1">
              <a:alpha val="73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71EA67-0046-22B6-A15D-03DE48E54E30}"/>
              </a:ext>
              <a:ext uri="{C183D7F6-B498-43B3-948B-1728B52AA6E4}">
                <adec:decorative xmlns:adec="http://schemas.microsoft.com/office/drawing/2017/decorative" val="1"/>
              </a:ext>
            </a:extLst>
          </p:cNvPr>
          <p:cNvGrpSpPr/>
          <p:nvPr/>
        </p:nvGrpSpPr>
        <p:grpSpPr>
          <a:xfrm>
            <a:off x="5009493" y="1509476"/>
            <a:ext cx="2233088" cy="894646"/>
            <a:chOff x="150567" y="1509476"/>
            <a:chExt cx="2188294" cy="894646"/>
          </a:xfrm>
          <a:solidFill>
            <a:srgbClr val="364886"/>
          </a:solidFill>
        </p:grpSpPr>
        <p:sp>
          <p:nvSpPr>
            <p:cNvPr id="26" name="Rectangle: Rounded Corners 25">
              <a:extLst>
                <a:ext uri="{FF2B5EF4-FFF2-40B4-BE49-F238E27FC236}">
                  <a16:creationId xmlns:a16="http://schemas.microsoft.com/office/drawing/2014/main" id="{ED2568C1-1F23-433D-E9EB-0E159EF5F2D9}"/>
                </a:ext>
              </a:extLst>
            </p:cNvPr>
            <p:cNvSpPr/>
            <p:nvPr/>
          </p:nvSpPr>
          <p:spPr>
            <a:xfrm>
              <a:off x="150567" y="1509476"/>
              <a:ext cx="2188294" cy="885688"/>
            </a:xfrm>
            <a:prstGeom prst="roundRect">
              <a:avLst>
                <a:gd name="adj" fmla="val 262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001A3DA-3425-90E3-07C2-9F4B6CBB6900}"/>
                </a:ext>
              </a:extLst>
            </p:cNvPr>
            <p:cNvSpPr/>
            <p:nvPr/>
          </p:nvSpPr>
          <p:spPr>
            <a:xfrm>
              <a:off x="150567" y="1928576"/>
              <a:ext cx="2188294" cy="475546"/>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C6E153DC-45CD-EC81-2FE9-5BB827CC5C8B}"/>
              </a:ext>
            </a:extLst>
          </p:cNvPr>
          <p:cNvSpPr txBox="1"/>
          <p:nvPr/>
        </p:nvSpPr>
        <p:spPr>
          <a:xfrm>
            <a:off x="5079858" y="1785355"/>
            <a:ext cx="2118851" cy="400110"/>
          </a:xfrm>
          <a:prstGeom prst="rect">
            <a:avLst/>
          </a:prstGeom>
          <a:noFill/>
        </p:spPr>
        <p:txBody>
          <a:bodyPr wrap="square" rtlCol="0">
            <a:spAutoFit/>
          </a:bodyPr>
          <a:lstStyle/>
          <a:p>
            <a:pPr algn="ctr"/>
            <a:r>
              <a:rPr lang="en-US" sz="2000" b="1">
                <a:solidFill>
                  <a:schemeClr val="bg1"/>
                </a:solidFill>
                <a:latin typeface="+mj-lt"/>
              </a:rPr>
              <a:t>INFRASTRUCTURE</a:t>
            </a:r>
          </a:p>
        </p:txBody>
      </p:sp>
      <p:sp>
        <p:nvSpPr>
          <p:cNvPr id="29" name="TextBox 28">
            <a:extLst>
              <a:ext uri="{FF2B5EF4-FFF2-40B4-BE49-F238E27FC236}">
                <a16:creationId xmlns:a16="http://schemas.microsoft.com/office/drawing/2014/main" id="{681EB6CF-FDF2-FCD7-62DB-DD9886457B2F}"/>
              </a:ext>
            </a:extLst>
          </p:cNvPr>
          <p:cNvSpPr txBox="1"/>
          <p:nvPr/>
        </p:nvSpPr>
        <p:spPr>
          <a:xfrm>
            <a:off x="5067240" y="2435040"/>
            <a:ext cx="2194328" cy="3370153"/>
          </a:xfrm>
          <a:prstGeom prst="rect">
            <a:avLst/>
          </a:prstGeom>
          <a:noFill/>
        </p:spPr>
        <p:txBody>
          <a:bodyPr wrap="square" rtlCol="0">
            <a:spAutoFit/>
          </a:bodyPr>
          <a:lstStyle/>
          <a:p>
            <a:r>
              <a:rPr lang="en-US" b="1" dirty="0"/>
              <a:t>Safety, IT, Resources</a:t>
            </a:r>
          </a:p>
          <a:p>
            <a:pPr marL="174625" indent="-174625">
              <a:spcBef>
                <a:spcPts val="600"/>
              </a:spcBef>
              <a:buFont typeface="Arial" panose="020B0604020202020204" pitchFamily="34" charset="0"/>
              <a:buChar char="•"/>
            </a:pPr>
            <a:r>
              <a:rPr lang="en-US" dirty="0"/>
              <a:t>Single POC to manage NIH facility decisions</a:t>
            </a:r>
          </a:p>
          <a:p>
            <a:pPr marL="174625" indent="-174625">
              <a:spcBef>
                <a:spcPts val="600"/>
              </a:spcBef>
              <a:buFont typeface="Arial" panose="020B0604020202020204" pitchFamily="34" charset="0"/>
              <a:buChar char="•"/>
            </a:pPr>
            <a:r>
              <a:rPr lang="en-US" dirty="0"/>
              <a:t>Assess technology across ICOs – workforce connectivity</a:t>
            </a:r>
          </a:p>
          <a:p>
            <a:pPr marL="174625" indent="-174625">
              <a:spcBef>
                <a:spcPts val="600"/>
              </a:spcBef>
              <a:buFont typeface="Arial" panose="020B0604020202020204" pitchFamily="34" charset="0"/>
              <a:buChar char="•"/>
            </a:pPr>
            <a:r>
              <a:rPr lang="en-US" dirty="0"/>
              <a:t>Facilitate hybrid and telework meetings</a:t>
            </a:r>
          </a:p>
        </p:txBody>
      </p:sp>
      <p:sp>
        <p:nvSpPr>
          <p:cNvPr id="35" name="Rectangle: Rounded Corners 34">
            <a:extLst>
              <a:ext uri="{FF2B5EF4-FFF2-40B4-BE49-F238E27FC236}">
                <a16:creationId xmlns:a16="http://schemas.microsoft.com/office/drawing/2014/main" id="{2537A32D-AB47-CC2B-CB80-9EDC965CFEFF}"/>
              </a:ext>
              <a:ext uri="{C183D7F6-B498-43B3-948B-1728B52AA6E4}">
                <adec:decorative xmlns:adec="http://schemas.microsoft.com/office/drawing/2017/decorative" val="1"/>
              </a:ext>
            </a:extLst>
          </p:cNvPr>
          <p:cNvSpPr/>
          <p:nvPr/>
        </p:nvSpPr>
        <p:spPr>
          <a:xfrm>
            <a:off x="7415607" y="1518434"/>
            <a:ext cx="2199329" cy="4888342"/>
          </a:xfrm>
          <a:prstGeom prst="roundRect">
            <a:avLst>
              <a:gd name="adj" fmla="val 10698"/>
            </a:avLst>
          </a:prstGeom>
          <a:solidFill>
            <a:schemeClr val="bg1">
              <a:alpha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D579B467-B6DD-2B51-6F19-07504BF81093}"/>
              </a:ext>
              <a:ext uri="{C183D7F6-B498-43B3-948B-1728B52AA6E4}">
                <adec:decorative xmlns:adec="http://schemas.microsoft.com/office/drawing/2017/decorative" val="1"/>
              </a:ext>
            </a:extLst>
          </p:cNvPr>
          <p:cNvGrpSpPr/>
          <p:nvPr/>
        </p:nvGrpSpPr>
        <p:grpSpPr>
          <a:xfrm>
            <a:off x="7400245" y="1509476"/>
            <a:ext cx="2233088" cy="894646"/>
            <a:chOff x="150567" y="1509476"/>
            <a:chExt cx="2188294" cy="894646"/>
          </a:xfrm>
          <a:solidFill>
            <a:srgbClr val="6C798C"/>
          </a:solidFill>
        </p:grpSpPr>
        <p:sp>
          <p:nvSpPr>
            <p:cNvPr id="37" name="Rectangle: Rounded Corners 36">
              <a:extLst>
                <a:ext uri="{FF2B5EF4-FFF2-40B4-BE49-F238E27FC236}">
                  <a16:creationId xmlns:a16="http://schemas.microsoft.com/office/drawing/2014/main" id="{3D53A4DA-9104-371D-0C29-C0AC639CF430}"/>
                </a:ext>
              </a:extLst>
            </p:cNvPr>
            <p:cNvSpPr/>
            <p:nvPr/>
          </p:nvSpPr>
          <p:spPr>
            <a:xfrm>
              <a:off x="150567" y="1509476"/>
              <a:ext cx="2188294" cy="885688"/>
            </a:xfrm>
            <a:prstGeom prst="roundRect">
              <a:avLst>
                <a:gd name="adj" fmla="val 26266"/>
              </a:avLst>
            </a:prstGeom>
            <a:solidFill>
              <a:srgbClr val="667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5E593403-9025-62A7-805D-E7D935E0BAB2}"/>
                </a:ext>
              </a:extLst>
            </p:cNvPr>
            <p:cNvSpPr/>
            <p:nvPr/>
          </p:nvSpPr>
          <p:spPr>
            <a:xfrm>
              <a:off x="150567" y="1928576"/>
              <a:ext cx="2188294" cy="475546"/>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7F055EE-3BF7-A3F8-0E09-CA8998184EBB}"/>
              </a:ext>
            </a:extLst>
          </p:cNvPr>
          <p:cNvSpPr txBox="1"/>
          <p:nvPr/>
        </p:nvSpPr>
        <p:spPr>
          <a:xfrm>
            <a:off x="7351184" y="1785355"/>
            <a:ext cx="2338331" cy="400110"/>
          </a:xfrm>
          <a:prstGeom prst="rect">
            <a:avLst/>
          </a:prstGeom>
          <a:noFill/>
        </p:spPr>
        <p:txBody>
          <a:bodyPr wrap="square" rtlCol="0">
            <a:spAutoFit/>
          </a:bodyPr>
          <a:lstStyle/>
          <a:p>
            <a:pPr algn="ctr"/>
            <a:r>
              <a:rPr lang="en-US" sz="2000" b="1">
                <a:solidFill>
                  <a:schemeClr val="bg1"/>
                </a:solidFill>
                <a:latin typeface="+mj-lt"/>
              </a:rPr>
              <a:t>COMMUNICATIONS</a:t>
            </a:r>
          </a:p>
        </p:txBody>
      </p:sp>
      <p:sp>
        <p:nvSpPr>
          <p:cNvPr id="43" name="TextBox 42">
            <a:extLst>
              <a:ext uri="{FF2B5EF4-FFF2-40B4-BE49-F238E27FC236}">
                <a16:creationId xmlns:a16="http://schemas.microsoft.com/office/drawing/2014/main" id="{EF628BCF-FA2A-5E5E-9D3B-A01B840D733B}"/>
              </a:ext>
            </a:extLst>
          </p:cNvPr>
          <p:cNvSpPr txBox="1"/>
          <p:nvPr/>
        </p:nvSpPr>
        <p:spPr>
          <a:xfrm>
            <a:off x="7457992" y="2435040"/>
            <a:ext cx="2194328" cy="3647152"/>
          </a:xfrm>
          <a:prstGeom prst="rect">
            <a:avLst/>
          </a:prstGeom>
          <a:noFill/>
        </p:spPr>
        <p:txBody>
          <a:bodyPr wrap="square" rtlCol="0">
            <a:spAutoFit/>
          </a:bodyPr>
          <a:lstStyle/>
          <a:p>
            <a:r>
              <a:rPr lang="en-US" b="1" dirty="0"/>
              <a:t>Safety, Messaging, Adaptability</a:t>
            </a:r>
          </a:p>
          <a:p>
            <a:pPr marL="174625" indent="-174625">
              <a:spcBef>
                <a:spcPts val="600"/>
              </a:spcBef>
              <a:buFont typeface="Arial" panose="020B0604020202020204" pitchFamily="34" charset="0"/>
              <a:buChar char="•"/>
            </a:pPr>
            <a:r>
              <a:rPr lang="en-US" dirty="0"/>
              <a:t>Have community partners ready to disseminate information</a:t>
            </a:r>
          </a:p>
          <a:p>
            <a:pPr marL="174625" indent="-174625">
              <a:spcBef>
                <a:spcPts val="600"/>
              </a:spcBef>
              <a:buFont typeface="Arial" panose="020B0604020202020204" pitchFamily="34" charset="0"/>
              <a:buChar char="•"/>
            </a:pPr>
            <a:r>
              <a:rPr lang="en-US" dirty="0"/>
              <a:t>Reduce mis/disinformation</a:t>
            </a:r>
          </a:p>
          <a:p>
            <a:pPr marL="174625" indent="-174625">
              <a:spcBef>
                <a:spcPts val="600"/>
              </a:spcBef>
              <a:buFont typeface="Arial" panose="020B0604020202020204" pitchFamily="34" charset="0"/>
              <a:buChar char="•"/>
            </a:pPr>
            <a:r>
              <a:rPr lang="en-US" dirty="0"/>
              <a:t>Develop centralized NIH approach for internal response communications</a:t>
            </a:r>
          </a:p>
        </p:txBody>
      </p:sp>
      <p:sp>
        <p:nvSpPr>
          <p:cNvPr id="44" name="Rectangle: Rounded Corners 43">
            <a:extLst>
              <a:ext uri="{FF2B5EF4-FFF2-40B4-BE49-F238E27FC236}">
                <a16:creationId xmlns:a16="http://schemas.microsoft.com/office/drawing/2014/main" id="{0DF2F63C-1B4C-89F3-56E9-DC3409B5B80C}"/>
              </a:ext>
              <a:ext uri="{C183D7F6-B498-43B3-948B-1728B52AA6E4}">
                <adec:decorative xmlns:adec="http://schemas.microsoft.com/office/drawing/2017/decorative" val="1"/>
              </a:ext>
            </a:extLst>
          </p:cNvPr>
          <p:cNvSpPr/>
          <p:nvPr/>
        </p:nvSpPr>
        <p:spPr>
          <a:xfrm>
            <a:off x="9812598" y="1518434"/>
            <a:ext cx="2199329" cy="4888342"/>
          </a:xfrm>
          <a:prstGeom prst="roundRect">
            <a:avLst>
              <a:gd name="adj" fmla="val 10698"/>
            </a:avLst>
          </a:prstGeom>
          <a:solidFill>
            <a:schemeClr val="bg1">
              <a:alpha val="7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8121F649-0F9A-9008-5DEA-025F857F6C97}"/>
              </a:ext>
              <a:ext uri="{C183D7F6-B498-43B3-948B-1728B52AA6E4}">
                <adec:decorative xmlns:adec="http://schemas.microsoft.com/office/drawing/2017/decorative" val="1"/>
              </a:ext>
            </a:extLst>
          </p:cNvPr>
          <p:cNvGrpSpPr/>
          <p:nvPr/>
        </p:nvGrpSpPr>
        <p:grpSpPr>
          <a:xfrm>
            <a:off x="9797236" y="1509476"/>
            <a:ext cx="2233088" cy="894646"/>
            <a:chOff x="150567" y="1509476"/>
            <a:chExt cx="2188294" cy="894646"/>
          </a:xfrm>
          <a:solidFill>
            <a:srgbClr val="9F2270"/>
          </a:solidFill>
        </p:grpSpPr>
        <p:sp>
          <p:nvSpPr>
            <p:cNvPr id="59" name="Rectangle: Rounded Corners 58">
              <a:extLst>
                <a:ext uri="{FF2B5EF4-FFF2-40B4-BE49-F238E27FC236}">
                  <a16:creationId xmlns:a16="http://schemas.microsoft.com/office/drawing/2014/main" id="{3B9B1D61-DC42-4E80-3B00-EF5BD066EA45}"/>
                </a:ext>
              </a:extLst>
            </p:cNvPr>
            <p:cNvSpPr/>
            <p:nvPr/>
          </p:nvSpPr>
          <p:spPr>
            <a:xfrm>
              <a:off x="150567" y="1509476"/>
              <a:ext cx="2188294" cy="885688"/>
            </a:xfrm>
            <a:prstGeom prst="roundRect">
              <a:avLst>
                <a:gd name="adj" fmla="val 262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4A8977E9-C1D4-A69A-CE8F-A777E36CC71A}"/>
                </a:ext>
              </a:extLst>
            </p:cNvPr>
            <p:cNvSpPr/>
            <p:nvPr/>
          </p:nvSpPr>
          <p:spPr>
            <a:xfrm>
              <a:off x="150567" y="1928576"/>
              <a:ext cx="2188294" cy="475546"/>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A8DB1189-8593-C1C6-B1C4-4D9519DD92CF}"/>
              </a:ext>
            </a:extLst>
          </p:cNvPr>
          <p:cNvSpPr txBox="1"/>
          <p:nvPr/>
        </p:nvSpPr>
        <p:spPr>
          <a:xfrm>
            <a:off x="9768975" y="1529935"/>
            <a:ext cx="2338331" cy="900246"/>
          </a:xfrm>
          <a:prstGeom prst="rect">
            <a:avLst/>
          </a:prstGeom>
          <a:noFill/>
        </p:spPr>
        <p:txBody>
          <a:bodyPr wrap="square" rtlCol="0" anchor="ctr">
            <a:spAutoFit/>
          </a:bodyPr>
          <a:lstStyle/>
          <a:p>
            <a:pPr algn="ctr">
              <a:lnSpc>
                <a:spcPts val="2100"/>
              </a:lnSpc>
            </a:pPr>
            <a:r>
              <a:rPr lang="en-US" sz="1900" b="1" dirty="0">
                <a:solidFill>
                  <a:schemeClr val="bg1"/>
                </a:solidFill>
                <a:latin typeface="+mj-lt"/>
              </a:rPr>
              <a:t>INNOVATIVE SCIENTIFIC COLLABORATIONS</a:t>
            </a:r>
          </a:p>
        </p:txBody>
      </p:sp>
      <p:sp>
        <p:nvSpPr>
          <p:cNvPr id="64" name="TextBox 63">
            <a:extLst>
              <a:ext uri="{FF2B5EF4-FFF2-40B4-BE49-F238E27FC236}">
                <a16:creationId xmlns:a16="http://schemas.microsoft.com/office/drawing/2014/main" id="{94A9FFD4-A292-29FB-9E94-89F8B38ED54A}"/>
              </a:ext>
            </a:extLst>
          </p:cNvPr>
          <p:cNvSpPr txBox="1"/>
          <p:nvPr/>
        </p:nvSpPr>
        <p:spPr>
          <a:xfrm>
            <a:off x="9854983" y="2435040"/>
            <a:ext cx="2337017" cy="3616375"/>
          </a:xfrm>
          <a:prstGeom prst="rect">
            <a:avLst/>
          </a:prstGeom>
          <a:noFill/>
        </p:spPr>
        <p:txBody>
          <a:bodyPr wrap="square" rtlCol="0">
            <a:spAutoFit/>
          </a:bodyPr>
          <a:lstStyle/>
          <a:p>
            <a:r>
              <a:rPr lang="en-US" sz="1700" b="1" dirty="0"/>
              <a:t>Adaptability, Monitoring, Resources</a:t>
            </a:r>
          </a:p>
          <a:p>
            <a:pPr marL="174625" indent="-174625">
              <a:spcBef>
                <a:spcPts val="600"/>
              </a:spcBef>
              <a:buFont typeface="Arial" panose="020B0604020202020204" pitchFamily="34" charset="0"/>
              <a:buChar char="•"/>
            </a:pPr>
            <a:r>
              <a:rPr lang="en-US" dirty="0"/>
              <a:t>Operationalize “Crisis Science” model</a:t>
            </a:r>
          </a:p>
          <a:p>
            <a:pPr marL="174625" indent="-174625">
              <a:spcBef>
                <a:spcPts val="600"/>
              </a:spcBef>
              <a:buFont typeface="Arial" panose="020B0604020202020204" pitchFamily="34" charset="0"/>
              <a:buChar char="•"/>
            </a:pPr>
            <a:r>
              <a:rPr lang="en-US" dirty="0"/>
              <a:t>Create incentives and protocols to easily redirect research resources</a:t>
            </a:r>
          </a:p>
          <a:p>
            <a:pPr marL="174625" indent="-174625">
              <a:spcBef>
                <a:spcPts val="600"/>
              </a:spcBef>
              <a:buFont typeface="Arial" panose="020B0604020202020204" pitchFamily="34" charset="0"/>
              <a:buChar char="•"/>
            </a:pPr>
            <a:r>
              <a:rPr lang="en-US" dirty="0"/>
              <a:t>Improve asset assessment, info sharing, archiving</a:t>
            </a:r>
          </a:p>
        </p:txBody>
      </p:sp>
    </p:spTree>
    <p:extLst>
      <p:ext uri="{BB962C8B-B14F-4D97-AF65-F5344CB8AC3E}">
        <p14:creationId xmlns:p14="http://schemas.microsoft.com/office/powerpoint/2010/main" val="673286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NIH Leadership Changes</a:t>
            </a:r>
          </a:p>
        </p:txBody>
      </p:sp>
      <p:sp>
        <p:nvSpPr>
          <p:cNvPr id="3" name="Content Placeholder 2"/>
          <p:cNvSpPr>
            <a:spLocks noGrp="1"/>
          </p:cNvSpPr>
          <p:nvPr>
            <p:ph idx="1"/>
          </p:nvPr>
        </p:nvSpPr>
        <p:spPr>
          <a:xfrm>
            <a:off x="609600" y="1389413"/>
            <a:ext cx="10972800" cy="3112662"/>
          </a:xfrm>
        </p:spPr>
        <p:txBody>
          <a:bodyPr>
            <a:normAutofit fontScale="62500" lnSpcReduction="20000"/>
          </a:bodyPr>
          <a:lstStyle/>
          <a:p>
            <a:pPr>
              <a:buClr>
                <a:schemeClr val="tx2"/>
              </a:buClr>
            </a:pPr>
            <a:r>
              <a:rPr lang="en-US" b="1" dirty="0"/>
              <a:t>NIH Leadership Changes</a:t>
            </a:r>
          </a:p>
          <a:p>
            <a:pPr>
              <a:buClr>
                <a:schemeClr val="tx2"/>
              </a:buClr>
            </a:pPr>
            <a:r>
              <a:rPr lang="en-US" dirty="0">
                <a:solidFill>
                  <a:srgbClr val="757575"/>
                </a:solidFill>
                <a:latin typeface="+mj-lt"/>
              </a:rPr>
              <a:t>Awards</a:t>
            </a:r>
          </a:p>
          <a:p>
            <a:pPr>
              <a:buClr>
                <a:schemeClr val="tx2"/>
              </a:buClr>
            </a:pPr>
            <a:r>
              <a:rPr lang="en-US" dirty="0">
                <a:solidFill>
                  <a:srgbClr val="757575"/>
                </a:solidFill>
                <a:latin typeface="+mj-lt"/>
              </a:rPr>
              <a:t>SRLM Groundbreaking</a:t>
            </a:r>
          </a:p>
          <a:p>
            <a:r>
              <a:rPr lang="en-US" dirty="0">
                <a:solidFill>
                  <a:srgbClr val="757575"/>
                </a:solidFill>
              </a:rPr>
              <a:t>NIH Virtual Tour</a:t>
            </a:r>
            <a:endParaRPr lang="en-US" dirty="0">
              <a:solidFill>
                <a:srgbClr val="757575"/>
              </a:solidFill>
              <a:latin typeface="+mj-lt"/>
            </a:endParaRPr>
          </a:p>
          <a:p>
            <a:pPr>
              <a:buClr>
                <a:schemeClr val="tx2"/>
              </a:buClr>
            </a:pPr>
            <a:r>
              <a:rPr lang="en-US" dirty="0">
                <a:solidFill>
                  <a:srgbClr val="757575"/>
                </a:solidFill>
                <a:latin typeface="+mj-lt"/>
              </a:rPr>
              <a:t>DEIA Strategic Plan</a:t>
            </a:r>
          </a:p>
          <a:p>
            <a:pPr>
              <a:buClr>
                <a:schemeClr val="tx2"/>
              </a:buClr>
            </a:pPr>
            <a:r>
              <a:rPr lang="en-US" dirty="0">
                <a:solidFill>
                  <a:srgbClr val="757575"/>
                </a:solidFill>
                <a:latin typeface="+mj-lt"/>
              </a:rPr>
              <a:t>UNITE Update</a:t>
            </a:r>
          </a:p>
          <a:p>
            <a:r>
              <a:rPr lang="en-US" dirty="0">
                <a:solidFill>
                  <a:srgbClr val="757575"/>
                </a:solidFill>
              </a:rPr>
              <a:t>Simplifying Review Criteria</a:t>
            </a:r>
            <a:endParaRPr lang="en-US" dirty="0">
              <a:solidFill>
                <a:srgbClr val="757575"/>
              </a:solidFill>
              <a:latin typeface="+mj-lt"/>
            </a:endParaRPr>
          </a:p>
          <a:p>
            <a:r>
              <a:rPr lang="en-US" dirty="0">
                <a:solidFill>
                  <a:srgbClr val="757575"/>
                </a:solidFill>
                <a:latin typeface="+mj-lt"/>
                <a:ea typeface="Times New Roman" panose="02020603050405020304" pitchFamily="18" charset="0"/>
              </a:rPr>
              <a:t>COVID Updates</a:t>
            </a:r>
          </a:p>
          <a:p>
            <a:pPr>
              <a:buClr>
                <a:schemeClr val="tx2"/>
              </a:buClr>
            </a:pPr>
            <a:r>
              <a:rPr lang="en-US" sz="2800" dirty="0">
                <a:solidFill>
                  <a:srgbClr val="757575"/>
                </a:solidFill>
                <a:effectLst/>
                <a:latin typeface="+mj-lt"/>
                <a:ea typeface="Times New Roman" panose="02020603050405020304" pitchFamily="18" charset="0"/>
              </a:rPr>
              <a:t>Initiatives updates</a:t>
            </a:r>
          </a:p>
          <a:p>
            <a:r>
              <a:rPr lang="en-US" sz="2800" dirty="0">
                <a:solidFill>
                  <a:srgbClr val="757575"/>
                </a:solidFill>
                <a:effectLst/>
                <a:latin typeface="+mj-lt"/>
                <a:ea typeface="Times New Roman" panose="02020603050405020304" pitchFamily="18" charset="0"/>
              </a:rPr>
              <a:t>Budget and Legislative Updates </a:t>
            </a:r>
          </a:p>
          <a:p>
            <a:pPr>
              <a:buClr>
                <a:schemeClr val="tx2"/>
              </a:buClr>
            </a:pPr>
            <a:r>
              <a:rPr lang="en-US" sz="2800" dirty="0">
                <a:solidFill>
                  <a:srgbClr val="757575"/>
                </a:solidFill>
                <a:effectLst/>
                <a:latin typeface="+mj-lt"/>
                <a:ea typeface="Times New Roman" panose="02020603050405020304" pitchFamily="18" charset="0"/>
              </a:rPr>
              <a:t>Transitions</a:t>
            </a:r>
            <a:endParaRPr lang="en-US" dirty="0">
              <a:solidFill>
                <a:srgbClr val="757575"/>
              </a:solidFill>
              <a:latin typeface="+mj-lt"/>
            </a:endParaRPr>
          </a:p>
        </p:txBody>
      </p:sp>
      <p:grpSp>
        <p:nvGrpSpPr>
          <p:cNvPr id="4" name="Group 3">
            <a:extLst>
              <a:ext uri="{FF2B5EF4-FFF2-40B4-BE49-F238E27FC236}">
                <a16:creationId xmlns:a16="http://schemas.microsoft.com/office/drawing/2014/main" id="{3C8B6FEE-ACFB-B0C1-BAA4-5BE4EA6FB8B0}"/>
              </a:ext>
              <a:ext uri="{C183D7F6-B498-43B3-948B-1728B52AA6E4}">
                <adec:decorative xmlns:adec="http://schemas.microsoft.com/office/drawing/2017/decorative" val="1"/>
              </a:ext>
            </a:extLst>
          </p:cNvPr>
          <p:cNvGrpSpPr/>
          <p:nvPr/>
        </p:nvGrpSpPr>
        <p:grpSpPr>
          <a:xfrm>
            <a:off x="-16828" y="4952993"/>
            <a:ext cx="12208828" cy="1905007"/>
            <a:chOff x="-16828" y="4952993"/>
            <a:chExt cx="12208828" cy="1905007"/>
          </a:xfrm>
        </p:grpSpPr>
        <p:pic>
          <p:nvPicPr>
            <p:cNvPr id="7" name="Picture 6">
              <a:extLst>
                <a:ext uri="{FF2B5EF4-FFF2-40B4-BE49-F238E27FC236}">
                  <a16:creationId xmlns:a16="http://schemas.microsoft.com/office/drawing/2014/main" id="{D37927CA-D411-4740-A40A-D2F288044C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299" y="4953000"/>
              <a:ext cx="1532830" cy="1905000"/>
            </a:xfrm>
            <a:prstGeom prst="rect">
              <a:avLst/>
            </a:prstGeom>
          </p:spPr>
        </p:pic>
        <p:pic>
          <p:nvPicPr>
            <p:cNvPr id="8" name="Picture 7" descr="A picture containing invertebrate, purple, clam&#10;&#10;Description automatically generated">
              <a:extLst>
                <a:ext uri="{FF2B5EF4-FFF2-40B4-BE49-F238E27FC236}">
                  <a16:creationId xmlns:a16="http://schemas.microsoft.com/office/drawing/2014/main" id="{B235D962-4B54-43C0-95F5-440741BDB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8" y="4952999"/>
              <a:ext cx="1778999" cy="1905001"/>
            </a:xfrm>
            <a:prstGeom prst="rect">
              <a:avLst/>
            </a:prstGeom>
          </p:spPr>
        </p:pic>
        <p:pic>
          <p:nvPicPr>
            <p:cNvPr id="13" name="Picture 12" descr="A person wearing a white lab coat&#10;&#10;Description automatically generated with medium confidence">
              <a:extLst>
                <a:ext uri="{FF2B5EF4-FFF2-40B4-BE49-F238E27FC236}">
                  <a16:creationId xmlns:a16="http://schemas.microsoft.com/office/drawing/2014/main" id="{BFF32D6F-4C03-4D8F-92DE-78E00DA881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245" y="4952999"/>
              <a:ext cx="1733839" cy="1905000"/>
            </a:xfrm>
            <a:prstGeom prst="rect">
              <a:avLst/>
            </a:prstGeom>
          </p:spPr>
        </p:pic>
        <p:pic>
          <p:nvPicPr>
            <p:cNvPr id="14" name="Picture 13" descr="A picture containing hot pepper, pepper, plant, vegetable&#10;&#10;Description automatically generated">
              <a:extLst>
                <a:ext uri="{FF2B5EF4-FFF2-40B4-BE49-F238E27FC236}">
                  <a16:creationId xmlns:a16="http://schemas.microsoft.com/office/drawing/2014/main" id="{AFE5B5AE-6985-4F07-8169-739EAA0BD9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7129" y="4952997"/>
              <a:ext cx="2215116" cy="1904999"/>
            </a:xfrm>
            <a:prstGeom prst="rect">
              <a:avLst/>
            </a:prstGeom>
          </p:spPr>
        </p:pic>
        <p:pic>
          <p:nvPicPr>
            <p:cNvPr id="17" name="Picture 16" descr="A picture containing text, book, store, scene&#10;&#10;Description automatically generated">
              <a:extLst>
                <a:ext uri="{FF2B5EF4-FFF2-40B4-BE49-F238E27FC236}">
                  <a16:creationId xmlns:a16="http://schemas.microsoft.com/office/drawing/2014/main" id="{914CD950-DAA7-4DEB-9CBD-93F2ABDE3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5926" y="4952996"/>
              <a:ext cx="1925954" cy="1904999"/>
            </a:xfrm>
            <a:prstGeom prst="rect">
              <a:avLst/>
            </a:prstGeom>
          </p:spPr>
        </p:pic>
        <p:pic>
          <p:nvPicPr>
            <p:cNvPr id="9" name="Picture 8">
              <a:extLst>
                <a:ext uri="{FF2B5EF4-FFF2-40B4-BE49-F238E27FC236}">
                  <a16:creationId xmlns:a16="http://schemas.microsoft.com/office/drawing/2014/main" id="{32DD572A-93B4-402B-BD5F-52B7F80CBF2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41678" y="4952993"/>
              <a:ext cx="1650322" cy="1905002"/>
            </a:xfrm>
            <a:prstGeom prst="rect">
              <a:avLst/>
            </a:prstGeom>
          </p:spPr>
        </p:pic>
        <p:pic>
          <p:nvPicPr>
            <p:cNvPr id="19" name="Picture 18" descr="A close up of a flower&#10;&#10;Description automatically generated with low confidence">
              <a:extLst>
                <a:ext uri="{FF2B5EF4-FFF2-40B4-BE49-F238E27FC236}">
                  <a16:creationId xmlns:a16="http://schemas.microsoft.com/office/drawing/2014/main" id="{4E00305F-F357-4537-8C4F-96A64CBD1B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41880" y="4952993"/>
              <a:ext cx="1778999" cy="1905007"/>
            </a:xfrm>
            <a:prstGeom prst="rect">
              <a:avLst/>
            </a:prstGeom>
          </p:spPr>
        </p:pic>
      </p:grpSp>
    </p:spTree>
    <p:extLst>
      <p:ext uri="{BB962C8B-B14F-4D97-AF65-F5344CB8AC3E}">
        <p14:creationId xmlns:p14="http://schemas.microsoft.com/office/powerpoint/2010/main" val="2335525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32FF3B-DC82-2D5A-6448-6C22270BF675}"/>
              </a:ext>
            </a:extLst>
          </p:cNvPr>
          <p:cNvSpPr>
            <a:spLocks noGrp="1"/>
          </p:cNvSpPr>
          <p:nvPr>
            <p:ph type="title"/>
          </p:nvPr>
        </p:nvSpPr>
        <p:spPr>
          <a:xfrm>
            <a:off x="233636" y="254438"/>
            <a:ext cx="11188700" cy="334099"/>
          </a:xfrm>
        </p:spPr>
        <p:txBody>
          <a:bodyPr>
            <a:normAutofit fontScale="90000"/>
          </a:bodyPr>
          <a:lstStyle/>
          <a:p>
            <a:r>
              <a:rPr lang="en-US" dirty="0"/>
              <a:t>RECOVER: Researching COVID to Enhance Recovery</a:t>
            </a:r>
          </a:p>
        </p:txBody>
      </p:sp>
      <p:sp>
        <p:nvSpPr>
          <p:cNvPr id="2" name="Rectangle 1">
            <a:extLst>
              <a:ext uri="{FF2B5EF4-FFF2-40B4-BE49-F238E27FC236}">
                <a16:creationId xmlns:a16="http://schemas.microsoft.com/office/drawing/2014/main" id="{9CE5CE18-59DC-E194-D029-391AA19B3297}"/>
              </a:ext>
              <a:ext uri="{C183D7F6-B498-43B3-948B-1728B52AA6E4}">
                <adec:decorative xmlns:adec="http://schemas.microsoft.com/office/drawing/2017/decorative" val="1"/>
              </a:ext>
            </a:extLst>
          </p:cNvPr>
          <p:cNvSpPr/>
          <p:nvPr/>
        </p:nvSpPr>
        <p:spPr>
          <a:xfrm>
            <a:off x="224111" y="892393"/>
            <a:ext cx="11711178" cy="5711169"/>
          </a:xfrm>
          <a:prstGeom prst="rect">
            <a:avLst/>
          </a:prstGeom>
          <a:solidFill>
            <a:srgbClr val="16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FC3E547-27B1-9806-8C10-3BB1BABCB24D}"/>
              </a:ext>
            </a:extLst>
          </p:cNvPr>
          <p:cNvSpPr txBox="1"/>
          <p:nvPr/>
        </p:nvSpPr>
        <p:spPr>
          <a:xfrm>
            <a:off x="386195" y="1007934"/>
            <a:ext cx="4195450" cy="646331"/>
          </a:xfrm>
          <a:prstGeom prst="rect">
            <a:avLst/>
          </a:prstGeom>
          <a:noFill/>
        </p:spPr>
        <p:txBody>
          <a:bodyPr wrap="square" rtlCol="0">
            <a:spAutoFit/>
          </a:bodyPr>
          <a:lstStyle/>
          <a:p>
            <a:r>
              <a:rPr lang="en-US" b="1" dirty="0">
                <a:solidFill>
                  <a:schemeClr val="bg1"/>
                </a:solidFill>
                <a:latin typeface="Century Gothic" panose="020B0502020202020204" pitchFamily="34" charset="0"/>
                <a:cs typeface="Arial" panose="020B0604020202020204" pitchFamily="34" charset="0"/>
              </a:rPr>
              <a:t>A PATIENT-CENTERED, INTEGRATED, ADAPTIVE RESEARCH NETWORK </a:t>
            </a:r>
          </a:p>
        </p:txBody>
      </p:sp>
      <p:grpSp>
        <p:nvGrpSpPr>
          <p:cNvPr id="3" name="Group 2" descr="A circular diagram illustrating a patient-centered, integrated, adaptive research network. The center of the circle is labeled Goal: Predict, Treat, Prevent Long COVID/PASC. This is surrounded by a larger circle divided into four equal segments labeled patient-centered patient perspective; platform protocols, common data elements; adaptive approach, emerging science; and national scale inclusive participation. To the left of this is a list of scientific aims: 1. Understand the range of recovery and changes in our bodies over time. 2. Define risk factors, number of people getting Long COVID, and if there are specific, different Long COVID types. 3. Study how long COVID progresses over time and how that may relate to other illnesses. 4. Identify possible treatments to help with Long COVID symptoms.">
            <a:extLst>
              <a:ext uri="{FF2B5EF4-FFF2-40B4-BE49-F238E27FC236}">
                <a16:creationId xmlns:a16="http://schemas.microsoft.com/office/drawing/2014/main" id="{F79748AB-E5CE-877D-E298-829062D42BC6}"/>
              </a:ext>
            </a:extLst>
          </p:cNvPr>
          <p:cNvGrpSpPr/>
          <p:nvPr/>
        </p:nvGrpSpPr>
        <p:grpSpPr>
          <a:xfrm>
            <a:off x="0" y="1654265"/>
            <a:ext cx="6483597" cy="5203734"/>
            <a:chOff x="0" y="1654265"/>
            <a:chExt cx="6483597" cy="5203734"/>
          </a:xfrm>
        </p:grpSpPr>
        <p:pic>
          <p:nvPicPr>
            <p:cNvPr id="7" name="Picture 6">
              <a:extLst>
                <a:ext uri="{FF2B5EF4-FFF2-40B4-BE49-F238E27FC236}">
                  <a16:creationId xmlns:a16="http://schemas.microsoft.com/office/drawing/2014/main" id="{448EE15F-DFEB-F970-0A41-9B65260FF1F6}"/>
                </a:ext>
              </a:extLst>
            </p:cNvPr>
            <p:cNvPicPr>
              <a:picLocks noChangeAspect="1"/>
            </p:cNvPicPr>
            <p:nvPr/>
          </p:nvPicPr>
          <p:blipFill rotWithShape="1">
            <a:blip r:embed="rId3"/>
            <a:srcRect t="24122" r="46821"/>
            <a:stretch/>
          </p:blipFill>
          <p:spPr>
            <a:xfrm>
              <a:off x="0" y="1654265"/>
              <a:ext cx="6483597" cy="5203734"/>
            </a:xfrm>
            <a:prstGeom prst="rect">
              <a:avLst/>
            </a:prstGeom>
          </p:spPr>
        </p:pic>
        <p:pic>
          <p:nvPicPr>
            <p:cNvPr id="20" name="Graphic 19">
              <a:extLst>
                <a:ext uri="{FF2B5EF4-FFF2-40B4-BE49-F238E27FC236}">
                  <a16:creationId xmlns:a16="http://schemas.microsoft.com/office/drawing/2014/main" id="{E7E9135F-8123-3538-6F65-140FF8886B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1199" y="1654265"/>
              <a:ext cx="4408938" cy="5011321"/>
            </a:xfrm>
            <a:prstGeom prst="rect">
              <a:avLst/>
            </a:prstGeom>
          </p:spPr>
        </p:pic>
      </p:grpSp>
      <p:sp>
        <p:nvSpPr>
          <p:cNvPr id="27" name="TextBox 26">
            <a:extLst>
              <a:ext uri="{FF2B5EF4-FFF2-40B4-BE49-F238E27FC236}">
                <a16:creationId xmlns:a16="http://schemas.microsoft.com/office/drawing/2014/main" id="{5B40B2FB-A25C-1E57-F3E5-C9713E10A021}"/>
              </a:ext>
            </a:extLst>
          </p:cNvPr>
          <p:cNvSpPr txBox="1"/>
          <p:nvPr/>
        </p:nvSpPr>
        <p:spPr>
          <a:xfrm>
            <a:off x="6846299" y="1046289"/>
            <a:ext cx="2354553"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cs typeface="Arial" panose="020B0604020202020204" pitchFamily="34" charset="0"/>
              </a:rPr>
              <a:t>SCIENTIFIC AIMS </a:t>
            </a:r>
          </a:p>
        </p:txBody>
      </p:sp>
      <p:sp>
        <p:nvSpPr>
          <p:cNvPr id="26" name="Rectangle 25">
            <a:extLst>
              <a:ext uri="{FF2B5EF4-FFF2-40B4-BE49-F238E27FC236}">
                <a16:creationId xmlns:a16="http://schemas.microsoft.com/office/drawing/2014/main" id="{2FF52051-8ADF-0D82-666B-A3BB2E91B521}"/>
              </a:ext>
              <a:ext uri="{C183D7F6-B498-43B3-948B-1728B52AA6E4}">
                <adec:decorative xmlns:adec="http://schemas.microsoft.com/office/drawing/2017/decorative" val="1"/>
              </a:ext>
            </a:extLst>
          </p:cNvPr>
          <p:cNvSpPr/>
          <p:nvPr/>
        </p:nvSpPr>
        <p:spPr>
          <a:xfrm>
            <a:off x="6836227" y="1524224"/>
            <a:ext cx="4685755" cy="4728458"/>
          </a:xfrm>
          <a:prstGeom prst="rect">
            <a:avLst/>
          </a:prstGeom>
          <a:solidFill>
            <a:srgbClr val="364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8B2108E-9159-19D5-7A5C-8820192BF9BC}"/>
              </a:ext>
            </a:extLst>
          </p:cNvPr>
          <p:cNvSpPr txBox="1"/>
          <p:nvPr/>
        </p:nvSpPr>
        <p:spPr>
          <a:xfrm>
            <a:off x="6703356" y="1515396"/>
            <a:ext cx="4633642" cy="4426853"/>
          </a:xfrm>
          <a:prstGeom prst="rect">
            <a:avLst/>
          </a:prstGeom>
          <a:noFill/>
        </p:spPr>
        <p:txBody>
          <a:bodyPr wrap="square" rtlCol="0">
            <a:spAutoFit/>
          </a:bodyPr>
          <a:lstStyle/>
          <a:p>
            <a:pPr marL="342900" indent="-342900">
              <a:spcBef>
                <a:spcPts val="2400"/>
              </a:spcBef>
              <a:spcAft>
                <a:spcPts val="1800"/>
              </a:spcAft>
              <a:buSzPct val="65000"/>
              <a:buFont typeface="+mj-lt"/>
              <a:buAutoNum type="arabicPeriod"/>
            </a:pPr>
            <a:r>
              <a:rPr lang="en-US" dirty="0">
                <a:solidFill>
                  <a:schemeClr val="bg1"/>
                </a:solidFill>
                <a:latin typeface="Arial" panose="020B0604020202020204" pitchFamily="34" charset="0"/>
                <a:cs typeface="Arial" panose="020B0604020202020204" pitchFamily="34" charset="0"/>
              </a:rPr>
              <a:t>Understand the range of recovery and changes in our bodies over time. </a:t>
            </a:r>
          </a:p>
          <a:p>
            <a:pPr marL="342900" indent="-342900">
              <a:spcBef>
                <a:spcPts val="3600"/>
              </a:spcBef>
              <a:spcAft>
                <a:spcPts val="1800"/>
              </a:spcAft>
              <a:buSzPct val="65000"/>
              <a:buFont typeface="+mj-lt"/>
              <a:buAutoNum type="arabicPeriod"/>
            </a:pPr>
            <a:r>
              <a:rPr lang="en-US" dirty="0">
                <a:solidFill>
                  <a:schemeClr val="bg1"/>
                </a:solidFill>
                <a:latin typeface="Arial" panose="020B0604020202020204" pitchFamily="34" charset="0"/>
                <a:cs typeface="Arial" panose="020B0604020202020204" pitchFamily="34" charset="0"/>
              </a:rPr>
              <a:t>Define risk factors, number of people getting Long COVID, and if there are specific, different Long COVID types. </a:t>
            </a:r>
          </a:p>
          <a:p>
            <a:pPr marL="342900" indent="-342900">
              <a:spcBef>
                <a:spcPts val="1400"/>
              </a:spcBef>
              <a:spcAft>
                <a:spcPts val="1800"/>
              </a:spcAft>
              <a:buSzPct val="65000"/>
              <a:buFont typeface="+mj-lt"/>
              <a:buAutoNum type="arabicPeriod"/>
            </a:pPr>
            <a:r>
              <a:rPr lang="en-US" dirty="0">
                <a:solidFill>
                  <a:schemeClr val="bg1"/>
                </a:solidFill>
                <a:latin typeface="Arial" panose="020B0604020202020204" pitchFamily="34" charset="0"/>
                <a:cs typeface="Arial" panose="020B0604020202020204" pitchFamily="34" charset="0"/>
              </a:rPr>
              <a:t>Study how Long COVID progresses over time and how that may relate to other illnesses. </a:t>
            </a:r>
          </a:p>
          <a:p>
            <a:pPr marL="342900" indent="-342900">
              <a:spcBef>
                <a:spcPts val="1400"/>
              </a:spcBef>
              <a:spcAft>
                <a:spcPts val="1800"/>
              </a:spcAft>
              <a:buSzPct val="65000"/>
              <a:buFont typeface="+mj-lt"/>
              <a:buAutoNum type="arabicPeriod"/>
            </a:pPr>
            <a:r>
              <a:rPr lang="en-US" dirty="0">
                <a:solidFill>
                  <a:schemeClr val="bg1"/>
                </a:solidFill>
                <a:latin typeface="Arial" panose="020B0604020202020204" pitchFamily="34" charset="0"/>
                <a:cs typeface="Arial" panose="020B0604020202020204" pitchFamily="34" charset="0"/>
              </a:rPr>
              <a:t>Identify possible treatments to help with Long COVID symptoms. </a:t>
            </a:r>
          </a:p>
        </p:txBody>
      </p:sp>
      <p:grpSp>
        <p:nvGrpSpPr>
          <p:cNvPr id="10" name="Group 9">
            <a:extLst>
              <a:ext uri="{FF2B5EF4-FFF2-40B4-BE49-F238E27FC236}">
                <a16:creationId xmlns:a16="http://schemas.microsoft.com/office/drawing/2014/main" id="{66E211CF-0B2E-E16B-1ED5-92513616B521}"/>
              </a:ext>
              <a:ext uri="{C183D7F6-B498-43B3-948B-1728B52AA6E4}">
                <adec:decorative xmlns:adec="http://schemas.microsoft.com/office/drawing/2017/decorative" val="1"/>
              </a:ext>
            </a:extLst>
          </p:cNvPr>
          <p:cNvGrpSpPr/>
          <p:nvPr/>
        </p:nvGrpSpPr>
        <p:grpSpPr>
          <a:xfrm>
            <a:off x="6775527" y="1497416"/>
            <a:ext cx="272415" cy="4822576"/>
            <a:chOff x="6775527" y="1497416"/>
            <a:chExt cx="272415" cy="4822576"/>
          </a:xfrm>
        </p:grpSpPr>
        <p:pic>
          <p:nvPicPr>
            <p:cNvPr id="14" name="Graphic 13">
              <a:extLst>
                <a:ext uri="{FF2B5EF4-FFF2-40B4-BE49-F238E27FC236}">
                  <a16:creationId xmlns:a16="http://schemas.microsoft.com/office/drawing/2014/main" id="{7ABFD4EA-6AE6-D537-FC56-B35CADC56E3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5527" y="1497416"/>
              <a:ext cx="272415" cy="1188720"/>
            </a:xfrm>
            <a:prstGeom prst="rect">
              <a:avLst/>
            </a:prstGeom>
          </p:spPr>
        </p:pic>
        <p:pic>
          <p:nvPicPr>
            <p:cNvPr id="12" name="Graphic 11">
              <a:extLst>
                <a:ext uri="{FF2B5EF4-FFF2-40B4-BE49-F238E27FC236}">
                  <a16:creationId xmlns:a16="http://schemas.microsoft.com/office/drawing/2014/main" id="{7758B1FE-6913-586B-C847-B59597D736B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5732" y="2721773"/>
              <a:ext cx="272005" cy="1186932"/>
            </a:xfrm>
            <a:prstGeom prst="rect">
              <a:avLst/>
            </a:prstGeom>
          </p:spPr>
        </p:pic>
        <p:pic>
          <p:nvPicPr>
            <p:cNvPr id="16" name="Graphic 15">
              <a:extLst>
                <a:ext uri="{FF2B5EF4-FFF2-40B4-BE49-F238E27FC236}">
                  <a16:creationId xmlns:a16="http://schemas.microsoft.com/office/drawing/2014/main" id="{B028FB04-01C6-454E-D3AB-C707D410D304}"/>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75527" y="3908704"/>
              <a:ext cx="272415" cy="1188720"/>
            </a:xfrm>
            <a:prstGeom prst="rect">
              <a:avLst/>
            </a:prstGeom>
          </p:spPr>
        </p:pic>
        <p:pic>
          <p:nvPicPr>
            <p:cNvPr id="18" name="Graphic 17">
              <a:extLst>
                <a:ext uri="{FF2B5EF4-FFF2-40B4-BE49-F238E27FC236}">
                  <a16:creationId xmlns:a16="http://schemas.microsoft.com/office/drawing/2014/main" id="{B2926181-0A68-CEBD-A3CB-0476B73001D6}"/>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75527" y="5131272"/>
              <a:ext cx="272415" cy="1188720"/>
            </a:xfrm>
            <a:prstGeom prst="rect">
              <a:avLst/>
            </a:prstGeom>
          </p:spPr>
        </p:pic>
      </p:grpSp>
      <p:cxnSp>
        <p:nvCxnSpPr>
          <p:cNvPr id="22" name="Straight Connector 21">
            <a:extLst>
              <a:ext uri="{FF2B5EF4-FFF2-40B4-BE49-F238E27FC236}">
                <a16:creationId xmlns:a16="http://schemas.microsoft.com/office/drawing/2014/main" id="{46597D63-41EB-A768-7E4F-85A2F124CABF}"/>
              </a:ext>
              <a:ext uri="{C183D7F6-B498-43B3-948B-1728B52AA6E4}">
                <adec:decorative xmlns:adec="http://schemas.microsoft.com/office/drawing/2017/decorative" val="1"/>
              </a:ext>
            </a:extLst>
          </p:cNvPr>
          <p:cNvCxnSpPr/>
          <p:nvPr/>
        </p:nvCxnSpPr>
        <p:spPr>
          <a:xfrm>
            <a:off x="7047737" y="1515396"/>
            <a:ext cx="44705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648FF39-5BD7-1F2A-9C50-6D337CCFA9B1}"/>
              </a:ext>
              <a:ext uri="{C183D7F6-B498-43B3-948B-1728B52AA6E4}">
                <adec:decorative xmlns:adec="http://schemas.microsoft.com/office/drawing/2017/decorative" val="0"/>
              </a:ext>
            </a:extLst>
          </p:cNvPr>
          <p:cNvSpPr/>
          <p:nvPr/>
        </p:nvSpPr>
        <p:spPr>
          <a:xfrm>
            <a:off x="11394734" y="1330307"/>
            <a:ext cx="302341" cy="3023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62850"/>
                </a:solidFill>
                <a:latin typeface="Arial" panose="020B0604020202020204" pitchFamily="34" charset="0"/>
                <a:cs typeface="Arial" panose="020B0604020202020204" pitchFamily="34" charset="0"/>
              </a:rPr>
              <a:t>1</a:t>
            </a:r>
          </a:p>
        </p:txBody>
      </p:sp>
      <p:cxnSp>
        <p:nvCxnSpPr>
          <p:cNvPr id="23" name="Straight Connector 22">
            <a:extLst>
              <a:ext uri="{FF2B5EF4-FFF2-40B4-BE49-F238E27FC236}">
                <a16:creationId xmlns:a16="http://schemas.microsoft.com/office/drawing/2014/main" id="{C209C7FB-A96F-BE3E-0F77-AC48B6C5066B}"/>
              </a:ext>
              <a:ext uri="{C183D7F6-B498-43B3-948B-1728B52AA6E4}">
                <adec:decorative xmlns:adec="http://schemas.microsoft.com/office/drawing/2017/decorative" val="1"/>
              </a:ext>
            </a:extLst>
          </p:cNvPr>
          <p:cNvCxnSpPr/>
          <p:nvPr/>
        </p:nvCxnSpPr>
        <p:spPr>
          <a:xfrm>
            <a:off x="7029630" y="2695189"/>
            <a:ext cx="4470565" cy="0"/>
          </a:xfrm>
          <a:prstGeom prst="line">
            <a:avLst/>
          </a:prstGeom>
          <a:ln>
            <a:solidFill>
              <a:srgbClr val="FFC757"/>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2A05249-7F4F-27F9-CD28-733555C562CD}"/>
              </a:ext>
              <a:ext uri="{C183D7F6-B498-43B3-948B-1728B52AA6E4}">
                <adec:decorative xmlns:adec="http://schemas.microsoft.com/office/drawing/2017/decorative" val="0"/>
              </a:ext>
            </a:extLst>
          </p:cNvPr>
          <p:cNvSpPr/>
          <p:nvPr/>
        </p:nvSpPr>
        <p:spPr>
          <a:xfrm>
            <a:off x="11394734" y="2562252"/>
            <a:ext cx="302341" cy="302341"/>
          </a:xfrm>
          <a:prstGeom prst="ellipse">
            <a:avLst/>
          </a:prstGeom>
          <a:solidFill>
            <a:srgbClr val="FFC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62850"/>
                </a:solidFill>
                <a:latin typeface="Arial" panose="020B0604020202020204" pitchFamily="34" charset="0"/>
                <a:cs typeface="Arial" panose="020B0604020202020204" pitchFamily="34" charset="0"/>
              </a:rPr>
              <a:t>2</a:t>
            </a:r>
          </a:p>
        </p:txBody>
      </p:sp>
      <p:cxnSp>
        <p:nvCxnSpPr>
          <p:cNvPr id="24" name="Straight Connector 23">
            <a:extLst>
              <a:ext uri="{FF2B5EF4-FFF2-40B4-BE49-F238E27FC236}">
                <a16:creationId xmlns:a16="http://schemas.microsoft.com/office/drawing/2014/main" id="{B25A0705-F92F-9B5B-4F38-359539E60C97}"/>
              </a:ext>
              <a:ext uri="{C183D7F6-B498-43B3-948B-1728B52AA6E4}">
                <adec:decorative xmlns:adec="http://schemas.microsoft.com/office/drawing/2017/decorative" val="1"/>
              </a:ext>
            </a:extLst>
          </p:cNvPr>
          <p:cNvCxnSpPr/>
          <p:nvPr/>
        </p:nvCxnSpPr>
        <p:spPr>
          <a:xfrm>
            <a:off x="7020576" y="3902394"/>
            <a:ext cx="4470565" cy="0"/>
          </a:xfrm>
          <a:prstGeom prst="line">
            <a:avLst/>
          </a:prstGeom>
          <a:ln>
            <a:solidFill>
              <a:srgbClr val="C99B36"/>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B77C148-1459-83C8-BDEC-C43AC91DC71F}"/>
              </a:ext>
              <a:ext uri="{C183D7F6-B498-43B3-948B-1728B52AA6E4}">
                <adec:decorative xmlns:adec="http://schemas.microsoft.com/office/drawing/2017/decorative" val="0"/>
              </a:ext>
            </a:extLst>
          </p:cNvPr>
          <p:cNvSpPr/>
          <p:nvPr/>
        </p:nvSpPr>
        <p:spPr>
          <a:xfrm>
            <a:off x="11394734" y="3757534"/>
            <a:ext cx="302341" cy="302341"/>
          </a:xfrm>
          <a:prstGeom prst="ellipse">
            <a:avLst/>
          </a:prstGeom>
          <a:solidFill>
            <a:srgbClr val="C99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62850"/>
                </a:solidFill>
                <a:latin typeface="Arial" panose="020B0604020202020204" pitchFamily="34" charset="0"/>
                <a:cs typeface="Arial" panose="020B0604020202020204" pitchFamily="34" charset="0"/>
              </a:rPr>
              <a:t>3</a:t>
            </a:r>
          </a:p>
        </p:txBody>
      </p:sp>
      <p:cxnSp>
        <p:nvCxnSpPr>
          <p:cNvPr id="25" name="Straight Connector 24">
            <a:extLst>
              <a:ext uri="{FF2B5EF4-FFF2-40B4-BE49-F238E27FC236}">
                <a16:creationId xmlns:a16="http://schemas.microsoft.com/office/drawing/2014/main" id="{E11ACF20-F2D6-B338-2870-B0B719CE04C6}"/>
              </a:ext>
              <a:ext uri="{C183D7F6-B498-43B3-948B-1728B52AA6E4}">
                <adec:decorative xmlns:adec="http://schemas.microsoft.com/office/drawing/2017/decorative" val="1"/>
              </a:ext>
            </a:extLst>
          </p:cNvPr>
          <p:cNvCxnSpPr/>
          <p:nvPr/>
        </p:nvCxnSpPr>
        <p:spPr>
          <a:xfrm>
            <a:off x="7002469" y="5085658"/>
            <a:ext cx="4470565" cy="0"/>
          </a:xfrm>
          <a:prstGeom prst="line">
            <a:avLst/>
          </a:prstGeom>
          <a:ln>
            <a:solidFill>
              <a:srgbClr val="ACBBC9"/>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E5A2BBE1-389C-6C01-4C07-3C49ACB62297}"/>
              </a:ext>
              <a:ext uri="{C183D7F6-B498-43B3-948B-1728B52AA6E4}">
                <adec:decorative xmlns:adec="http://schemas.microsoft.com/office/drawing/2017/decorative" val="0"/>
              </a:ext>
            </a:extLst>
          </p:cNvPr>
          <p:cNvSpPr/>
          <p:nvPr/>
        </p:nvSpPr>
        <p:spPr>
          <a:xfrm>
            <a:off x="11394734" y="4946124"/>
            <a:ext cx="302341" cy="302341"/>
          </a:xfrm>
          <a:prstGeom prst="ellipse">
            <a:avLst/>
          </a:prstGeom>
          <a:solidFill>
            <a:srgbClr val="ACB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6285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385986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D668691-425C-D67D-BB97-657EB33AA45E}"/>
              </a:ext>
            </a:extLst>
          </p:cNvPr>
          <p:cNvSpPr>
            <a:spLocks noGrp="1"/>
          </p:cNvSpPr>
          <p:nvPr>
            <p:ph type="title"/>
          </p:nvPr>
        </p:nvSpPr>
        <p:spPr>
          <a:xfrm>
            <a:off x="192376" y="249176"/>
            <a:ext cx="11752437" cy="646331"/>
          </a:xfrm>
        </p:spPr>
        <p:txBody>
          <a:bodyPr/>
          <a:lstStyle/>
          <a:p>
            <a:pPr algn="ctr"/>
            <a:r>
              <a:rPr lang="en-US" dirty="0"/>
              <a:t>RECOVER Achievements and Future Directions</a:t>
            </a:r>
          </a:p>
        </p:txBody>
      </p:sp>
      <p:grpSp>
        <p:nvGrpSpPr>
          <p:cNvPr id="10" name="Group 9">
            <a:extLst>
              <a:ext uri="{FF2B5EF4-FFF2-40B4-BE49-F238E27FC236}">
                <a16:creationId xmlns:a16="http://schemas.microsoft.com/office/drawing/2014/main" id="{A58BFAA8-B09A-6AD8-B793-7C87D7D61560}"/>
              </a:ext>
              <a:ext uri="{C183D7F6-B498-43B3-948B-1728B52AA6E4}">
                <adec:decorative xmlns:adec="http://schemas.microsoft.com/office/drawing/2017/decorative" val="1"/>
              </a:ext>
            </a:extLst>
          </p:cNvPr>
          <p:cNvGrpSpPr/>
          <p:nvPr/>
        </p:nvGrpSpPr>
        <p:grpSpPr>
          <a:xfrm>
            <a:off x="493486" y="882893"/>
            <a:ext cx="1893927" cy="1361267"/>
            <a:chOff x="493486" y="882893"/>
            <a:chExt cx="1893927" cy="1361267"/>
          </a:xfrm>
        </p:grpSpPr>
        <p:pic>
          <p:nvPicPr>
            <p:cNvPr id="8" name="Graphic 7" descr="Group of people with solid fill">
              <a:extLst>
                <a:ext uri="{FF2B5EF4-FFF2-40B4-BE49-F238E27FC236}">
                  <a16:creationId xmlns:a16="http://schemas.microsoft.com/office/drawing/2014/main" id="{A92F0DC1-EDCD-36C2-E5A2-426F981B9C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486" y="1329760"/>
              <a:ext cx="914400" cy="914400"/>
            </a:xfrm>
            <a:prstGeom prst="rect">
              <a:avLst/>
            </a:prstGeom>
          </p:spPr>
        </p:pic>
        <p:pic>
          <p:nvPicPr>
            <p:cNvPr id="9" name="Graphic 8" descr="Group of people with solid fill">
              <a:extLst>
                <a:ext uri="{FF2B5EF4-FFF2-40B4-BE49-F238E27FC236}">
                  <a16:creationId xmlns:a16="http://schemas.microsoft.com/office/drawing/2014/main" id="{7766AB88-7D9C-8686-FBDE-51C4713121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083" y="882893"/>
              <a:ext cx="914400" cy="914400"/>
            </a:xfrm>
            <a:prstGeom prst="rect">
              <a:avLst/>
            </a:prstGeom>
          </p:spPr>
        </p:pic>
        <p:pic>
          <p:nvPicPr>
            <p:cNvPr id="7" name="Graphic 6" descr="Group of people with solid fill">
              <a:extLst>
                <a:ext uri="{FF2B5EF4-FFF2-40B4-BE49-F238E27FC236}">
                  <a16:creationId xmlns:a16="http://schemas.microsoft.com/office/drawing/2014/main" id="{EE8A4C89-4101-DACD-CED0-621C4002A7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3013" y="1289928"/>
              <a:ext cx="914400" cy="914400"/>
            </a:xfrm>
            <a:prstGeom prst="rect">
              <a:avLst/>
            </a:prstGeom>
          </p:spPr>
        </p:pic>
      </p:grpSp>
      <p:sp>
        <p:nvSpPr>
          <p:cNvPr id="11" name="TextBox 10">
            <a:extLst>
              <a:ext uri="{FF2B5EF4-FFF2-40B4-BE49-F238E27FC236}">
                <a16:creationId xmlns:a16="http://schemas.microsoft.com/office/drawing/2014/main" id="{DCFCDAA2-761C-0E51-322B-D4FC9C0B70D7}"/>
              </a:ext>
            </a:extLst>
          </p:cNvPr>
          <p:cNvSpPr txBox="1"/>
          <p:nvPr/>
        </p:nvSpPr>
        <p:spPr>
          <a:xfrm>
            <a:off x="192377" y="2328379"/>
            <a:ext cx="255308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Largest, diverse, deeply characterized clinical cohort of PASC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(Adult completion Q3; Pediatrics Q4)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 name="Graphic 16">
            <a:extLst>
              <a:ext uri="{FF2B5EF4-FFF2-40B4-BE49-F238E27FC236}">
                <a16:creationId xmlns:a16="http://schemas.microsoft.com/office/drawing/2014/main" id="{3DA08228-2527-57D6-0BC3-9C39EB962EB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5401" y="1072161"/>
            <a:ext cx="914400" cy="914400"/>
          </a:xfrm>
          <a:prstGeom prst="rect">
            <a:avLst/>
          </a:prstGeom>
        </p:spPr>
      </p:pic>
      <p:sp>
        <p:nvSpPr>
          <p:cNvPr id="95" name="TextBox 94">
            <a:extLst>
              <a:ext uri="{FF2B5EF4-FFF2-40B4-BE49-F238E27FC236}">
                <a16:creationId xmlns:a16="http://schemas.microsoft.com/office/drawing/2014/main" id="{B27C4059-7B73-D09A-F8DE-2208E3B4D487}"/>
              </a:ext>
            </a:extLst>
          </p:cNvPr>
          <p:cNvSpPr txBox="1"/>
          <p:nvPr/>
        </p:nvSpPr>
        <p:spPr>
          <a:xfrm>
            <a:off x="2801691" y="2317982"/>
            <a:ext cx="2041821"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Cohorts that support </a:t>
            </a: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deep and longitudinal characterization </a:t>
            </a:r>
            <a:b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PASC patients</a:t>
            </a:r>
          </a:p>
        </p:txBody>
      </p:sp>
      <p:grpSp>
        <p:nvGrpSpPr>
          <p:cNvPr id="2" name="Group 1">
            <a:extLst>
              <a:ext uri="{FF2B5EF4-FFF2-40B4-BE49-F238E27FC236}">
                <a16:creationId xmlns:a16="http://schemas.microsoft.com/office/drawing/2014/main" id="{8C6D5973-45BE-51D2-9390-CDE603C9991E}"/>
              </a:ext>
              <a:ext uri="{C183D7F6-B498-43B3-948B-1728B52AA6E4}">
                <adec:decorative xmlns:adec="http://schemas.microsoft.com/office/drawing/2017/decorative" val="1"/>
              </a:ext>
            </a:extLst>
          </p:cNvPr>
          <p:cNvGrpSpPr/>
          <p:nvPr/>
        </p:nvGrpSpPr>
        <p:grpSpPr>
          <a:xfrm>
            <a:off x="5339801" y="855774"/>
            <a:ext cx="1295557" cy="1361267"/>
            <a:chOff x="5339801" y="855774"/>
            <a:chExt cx="1295557" cy="1361267"/>
          </a:xfrm>
        </p:grpSpPr>
        <p:pic>
          <p:nvPicPr>
            <p:cNvPr id="30" name="Graphic 29">
              <a:extLst>
                <a:ext uri="{FF2B5EF4-FFF2-40B4-BE49-F238E27FC236}">
                  <a16:creationId xmlns:a16="http://schemas.microsoft.com/office/drawing/2014/main" id="{054E826F-B49B-E2B2-3694-7FA664F13E54}"/>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5402" y="1533095"/>
              <a:ext cx="593397" cy="593397"/>
            </a:xfrm>
            <a:prstGeom prst="rect">
              <a:avLst/>
            </a:prstGeom>
          </p:spPr>
        </p:pic>
        <p:grpSp>
          <p:nvGrpSpPr>
            <p:cNvPr id="4" name="Group 3">
              <a:extLst>
                <a:ext uri="{FF2B5EF4-FFF2-40B4-BE49-F238E27FC236}">
                  <a16:creationId xmlns:a16="http://schemas.microsoft.com/office/drawing/2014/main" id="{97C6B17D-3168-E2A8-82FF-49B1A3AA08DE}"/>
                </a:ext>
                <a:ext uri="{C183D7F6-B498-43B3-948B-1728B52AA6E4}">
                  <adec:decorative xmlns:adec="http://schemas.microsoft.com/office/drawing/2017/decorative" val="1"/>
                </a:ext>
              </a:extLst>
            </p:cNvPr>
            <p:cNvGrpSpPr/>
            <p:nvPr/>
          </p:nvGrpSpPr>
          <p:grpSpPr>
            <a:xfrm>
              <a:off x="5876172" y="855774"/>
              <a:ext cx="759186" cy="759186"/>
              <a:chOff x="5950820" y="743816"/>
              <a:chExt cx="759186" cy="759186"/>
            </a:xfrm>
          </p:grpSpPr>
          <p:pic>
            <p:nvPicPr>
              <p:cNvPr id="28" name="Graphic 27" descr="Bug under magnifying glass with solid fill">
                <a:extLst>
                  <a:ext uri="{FF2B5EF4-FFF2-40B4-BE49-F238E27FC236}">
                    <a16:creationId xmlns:a16="http://schemas.microsoft.com/office/drawing/2014/main" id="{2E220C3D-F2D1-1ECE-0D48-06897C79E0F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50820" y="743816"/>
                <a:ext cx="759186" cy="759186"/>
              </a:xfrm>
              <a:prstGeom prst="rect">
                <a:avLst/>
              </a:prstGeom>
            </p:spPr>
          </p:pic>
          <p:pic>
            <p:nvPicPr>
              <p:cNvPr id="32" name="Picture 31">
                <a:extLst>
                  <a:ext uri="{FF2B5EF4-FFF2-40B4-BE49-F238E27FC236}">
                    <a16:creationId xmlns:a16="http://schemas.microsoft.com/office/drawing/2014/main" id="{489E0AD5-C07F-A340-725C-5670452870C5}"/>
                  </a:ext>
                </a:extLst>
              </p:cNvPr>
              <p:cNvPicPr>
                <a:picLocks noChangeAspect="1"/>
              </p:cNvPicPr>
              <p:nvPr/>
            </p:nvPicPr>
            <p:blipFill>
              <a:blip r:embed="rId15">
                <a:biLevel thresh="50000"/>
              </a:blip>
              <a:stretch>
                <a:fillRect/>
              </a:stretch>
            </p:blipFill>
            <p:spPr>
              <a:xfrm>
                <a:off x="6232854" y="878624"/>
                <a:ext cx="335791" cy="322801"/>
              </a:xfrm>
              <a:prstGeom prst="ellipse">
                <a:avLst/>
              </a:prstGeom>
              <a:effectLst/>
            </p:spPr>
          </p:pic>
        </p:grpSp>
        <p:pic>
          <p:nvPicPr>
            <p:cNvPr id="34" name="Graphic 33">
              <a:extLst>
                <a:ext uri="{FF2B5EF4-FFF2-40B4-BE49-F238E27FC236}">
                  <a16:creationId xmlns:a16="http://schemas.microsoft.com/office/drawing/2014/main" id="{014CE43D-D5BE-B994-433B-52A1BD79245C}"/>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39801" y="874745"/>
              <a:ext cx="605927" cy="605927"/>
            </a:xfrm>
            <a:prstGeom prst="rect">
              <a:avLst/>
            </a:prstGeom>
          </p:spPr>
        </p:pic>
        <p:pic>
          <p:nvPicPr>
            <p:cNvPr id="38" name="Graphic 37">
              <a:extLst>
                <a:ext uri="{FF2B5EF4-FFF2-40B4-BE49-F238E27FC236}">
                  <a16:creationId xmlns:a16="http://schemas.microsoft.com/office/drawing/2014/main" id="{8CF30F43-4FF9-FB4D-A4FB-6EE4F9D589BD}"/>
                </a:ext>
                <a:ext uri="{C183D7F6-B498-43B3-948B-1728B52AA6E4}">
                  <adec:decorative xmlns:adec="http://schemas.microsoft.com/office/drawing/2017/decorative" val="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341425" y="1581322"/>
              <a:ext cx="635719" cy="635719"/>
            </a:xfrm>
            <a:prstGeom prst="rect">
              <a:avLst/>
            </a:prstGeom>
          </p:spPr>
        </p:pic>
      </p:grpSp>
      <p:sp>
        <p:nvSpPr>
          <p:cNvPr id="39" name="TextBox 38">
            <a:extLst>
              <a:ext uri="{FF2B5EF4-FFF2-40B4-BE49-F238E27FC236}">
                <a16:creationId xmlns:a16="http://schemas.microsoft.com/office/drawing/2014/main" id="{105A85C3-1096-E674-77F9-126296422F37}"/>
              </a:ext>
            </a:extLst>
          </p:cNvPr>
          <p:cNvSpPr txBox="1"/>
          <p:nvPr/>
        </p:nvSpPr>
        <p:spPr>
          <a:xfrm>
            <a:off x="4768502" y="2331025"/>
            <a:ext cx="2280417"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 + pathobiology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studies </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will characterize </a:t>
            </a: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pathophysiology </a:t>
            </a:r>
            <a:b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PASC</a:t>
            </a:r>
          </a:p>
        </p:txBody>
      </p:sp>
      <p:pic>
        <p:nvPicPr>
          <p:cNvPr id="44" name="Graphic 43">
            <a:extLst>
              <a:ext uri="{FF2B5EF4-FFF2-40B4-BE49-F238E27FC236}">
                <a16:creationId xmlns:a16="http://schemas.microsoft.com/office/drawing/2014/main" id="{B55A9EC0-0B0D-911B-A4AC-5450A3FAA8CB}"/>
              </a:ext>
              <a:ext uri="{C183D7F6-B498-43B3-948B-1728B52AA6E4}">
                <adec:decorative xmlns:adec="http://schemas.microsoft.com/office/drawing/2017/decorative" val="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601800" y="1129441"/>
            <a:ext cx="1046147" cy="1020174"/>
          </a:xfrm>
          <a:prstGeom prst="rect">
            <a:avLst/>
          </a:prstGeom>
        </p:spPr>
      </p:pic>
      <p:sp>
        <p:nvSpPr>
          <p:cNvPr id="52" name="TextBox 51">
            <a:extLst>
              <a:ext uri="{FF2B5EF4-FFF2-40B4-BE49-F238E27FC236}">
                <a16:creationId xmlns:a16="http://schemas.microsoft.com/office/drawing/2014/main" id="{02085434-263A-F46A-FDD1-3CBE45D1BA96}"/>
              </a:ext>
            </a:extLst>
          </p:cNvPr>
          <p:cNvSpPr txBox="1"/>
          <p:nvPr/>
        </p:nvSpPr>
        <p:spPr>
          <a:xfrm>
            <a:off x="7038396" y="2345830"/>
            <a:ext cx="21584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master protocol-driven </a:t>
            </a: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platform clinical trials </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poised to launch</a:t>
            </a:r>
          </a:p>
        </p:txBody>
      </p:sp>
      <p:pic>
        <p:nvPicPr>
          <p:cNvPr id="56" name="Picture 55">
            <a:extLst>
              <a:ext uri="{FF2B5EF4-FFF2-40B4-BE49-F238E27FC236}">
                <a16:creationId xmlns:a16="http://schemas.microsoft.com/office/drawing/2014/main" id="{8968CB54-58DB-FBEC-94C3-51A35EE537CD}"/>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10048869" y="1245040"/>
            <a:ext cx="855843" cy="843915"/>
          </a:xfrm>
          <a:prstGeom prst="rect">
            <a:avLst/>
          </a:prstGeom>
        </p:spPr>
      </p:pic>
      <p:sp>
        <p:nvSpPr>
          <p:cNvPr id="63" name="TextBox 62">
            <a:extLst>
              <a:ext uri="{FF2B5EF4-FFF2-40B4-BE49-F238E27FC236}">
                <a16:creationId xmlns:a16="http://schemas.microsoft.com/office/drawing/2014/main" id="{3EA19F34-3E9D-2CA1-F31E-A97D9ECC1194}"/>
              </a:ext>
            </a:extLst>
          </p:cNvPr>
          <p:cNvSpPr txBox="1"/>
          <p:nvPr/>
        </p:nvSpPr>
        <p:spPr>
          <a:xfrm>
            <a:off x="9257228" y="2339771"/>
            <a:ext cx="26584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EHR </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studies providing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insights on </a:t>
            </a: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PASC prevalence, risk factors, impact, disparities</a:t>
            </a:r>
          </a:p>
        </p:txBody>
      </p:sp>
      <p:cxnSp>
        <p:nvCxnSpPr>
          <p:cNvPr id="65" name="Straight Connector 64">
            <a:extLst>
              <a:ext uri="{FF2B5EF4-FFF2-40B4-BE49-F238E27FC236}">
                <a16:creationId xmlns:a16="http://schemas.microsoft.com/office/drawing/2014/main" id="{1716EC41-1F6C-1FFF-C667-B877EA2B2A99}"/>
              </a:ext>
              <a:ext uri="{C183D7F6-B498-43B3-948B-1728B52AA6E4}">
                <adec:decorative xmlns:adec="http://schemas.microsoft.com/office/drawing/2017/decorative" val="1"/>
              </a:ext>
            </a:extLst>
          </p:cNvPr>
          <p:cNvCxnSpPr/>
          <p:nvPr/>
        </p:nvCxnSpPr>
        <p:spPr>
          <a:xfrm>
            <a:off x="484909" y="3606250"/>
            <a:ext cx="11222182" cy="0"/>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6D546A02-A5BD-2C0E-0DF7-759B95E6BBF6}"/>
              </a:ext>
              <a:ext uri="{C183D7F6-B498-43B3-948B-1728B52AA6E4}">
                <adec:decorative xmlns:adec="http://schemas.microsoft.com/office/drawing/2017/decorative" val="1"/>
              </a:ext>
            </a:extLst>
          </p:cNvPr>
          <p:cNvGrpSpPr/>
          <p:nvPr/>
        </p:nvGrpSpPr>
        <p:grpSpPr>
          <a:xfrm>
            <a:off x="507496" y="3731832"/>
            <a:ext cx="1880803" cy="1600772"/>
            <a:chOff x="507496" y="3890459"/>
            <a:chExt cx="1880803" cy="1600772"/>
          </a:xfrm>
        </p:grpSpPr>
        <p:pic>
          <p:nvPicPr>
            <p:cNvPr id="73" name="Graphic 72" descr="Database with solid fill">
              <a:extLst>
                <a:ext uri="{FF2B5EF4-FFF2-40B4-BE49-F238E27FC236}">
                  <a16:creationId xmlns:a16="http://schemas.microsoft.com/office/drawing/2014/main" id="{E218E836-0DD1-A088-C9D1-602173777C5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0691" y="3907232"/>
              <a:ext cx="446867" cy="446867"/>
            </a:xfrm>
            <a:prstGeom prst="rect">
              <a:avLst/>
            </a:prstGeom>
          </p:spPr>
        </p:pic>
        <p:pic>
          <p:nvPicPr>
            <p:cNvPr id="76" name="Graphic 75" descr="Cloud Computing with solid fill">
              <a:extLst>
                <a:ext uri="{FF2B5EF4-FFF2-40B4-BE49-F238E27FC236}">
                  <a16:creationId xmlns:a16="http://schemas.microsoft.com/office/drawing/2014/main" id="{7300AA73-4F5C-FDEC-D965-58373F593C2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15032" y="4342563"/>
              <a:ext cx="1021959" cy="1021959"/>
            </a:xfrm>
            <a:prstGeom prst="rect">
              <a:avLst/>
            </a:prstGeom>
          </p:spPr>
        </p:pic>
        <p:pic>
          <p:nvPicPr>
            <p:cNvPr id="80" name="Picture 79">
              <a:extLst>
                <a:ext uri="{FF2B5EF4-FFF2-40B4-BE49-F238E27FC236}">
                  <a16:creationId xmlns:a16="http://schemas.microsoft.com/office/drawing/2014/main" id="{5E07EA6D-C5D8-62D0-32CB-727784FFEF72}"/>
                </a:ext>
              </a:extLst>
            </p:cNvPr>
            <p:cNvPicPr>
              <a:picLocks noChangeAspect="1"/>
            </p:cNvPicPr>
            <p:nvPr/>
          </p:nvPicPr>
          <p:blipFill>
            <a:blip r:embed="rId27">
              <a:extLst>
                <a:ext uri="{BEBA8EAE-BF5A-486C-A8C5-ECC9F3942E4B}">
                  <a14:imgProps xmlns:a14="http://schemas.microsoft.com/office/drawing/2010/main">
                    <a14:imgLayer r:embed="rId28">
                      <a14:imgEffect>
                        <a14:saturation sat="0"/>
                      </a14:imgEffect>
                    </a14:imgLayer>
                  </a14:imgProps>
                </a:ext>
              </a:extLst>
            </a:blip>
            <a:stretch>
              <a:fillRect/>
            </a:stretch>
          </p:blipFill>
          <p:spPr>
            <a:xfrm>
              <a:off x="507496" y="4807507"/>
              <a:ext cx="1016947" cy="683724"/>
            </a:xfrm>
            <a:prstGeom prst="rect">
              <a:avLst/>
            </a:prstGeom>
          </p:spPr>
        </p:pic>
        <p:pic>
          <p:nvPicPr>
            <p:cNvPr id="81" name="Graphic 80" descr="Database with solid fill">
              <a:extLst>
                <a:ext uri="{FF2B5EF4-FFF2-40B4-BE49-F238E27FC236}">
                  <a16:creationId xmlns:a16="http://schemas.microsoft.com/office/drawing/2014/main" id="{D48174DD-4960-8E66-20F5-8F8FF456FB3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66669" y="4094990"/>
              <a:ext cx="446867" cy="446867"/>
            </a:xfrm>
            <a:prstGeom prst="rect">
              <a:avLst/>
            </a:prstGeom>
          </p:spPr>
        </p:pic>
        <p:pic>
          <p:nvPicPr>
            <p:cNvPr id="82" name="Graphic 81" descr="Database with solid fill">
              <a:extLst>
                <a:ext uri="{FF2B5EF4-FFF2-40B4-BE49-F238E27FC236}">
                  <a16:creationId xmlns:a16="http://schemas.microsoft.com/office/drawing/2014/main" id="{5AD2317A-4004-75A5-41AD-88A6AE98103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56391" y="4072609"/>
              <a:ext cx="446867" cy="446867"/>
            </a:xfrm>
            <a:prstGeom prst="rect">
              <a:avLst/>
            </a:prstGeom>
          </p:spPr>
        </p:pic>
        <p:pic>
          <p:nvPicPr>
            <p:cNvPr id="83" name="Graphic 82" descr="Database with solid fill">
              <a:extLst>
                <a:ext uri="{FF2B5EF4-FFF2-40B4-BE49-F238E27FC236}">
                  <a16:creationId xmlns:a16="http://schemas.microsoft.com/office/drawing/2014/main" id="{4DB06F12-B805-241E-7219-5D3EA8AE3F3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41432" y="3890459"/>
              <a:ext cx="446867" cy="446867"/>
            </a:xfrm>
            <a:prstGeom prst="rect">
              <a:avLst/>
            </a:prstGeom>
          </p:spPr>
        </p:pic>
        <p:pic>
          <p:nvPicPr>
            <p:cNvPr id="84" name="Graphic 83" descr="Database with solid fill">
              <a:extLst>
                <a:ext uri="{FF2B5EF4-FFF2-40B4-BE49-F238E27FC236}">
                  <a16:creationId xmlns:a16="http://schemas.microsoft.com/office/drawing/2014/main" id="{3B4F5D09-C147-6DB4-4FE9-E998A880B9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308877" y="3923961"/>
              <a:ext cx="446867" cy="446867"/>
            </a:xfrm>
            <a:prstGeom prst="rect">
              <a:avLst/>
            </a:prstGeom>
          </p:spPr>
        </p:pic>
      </p:grpSp>
      <p:sp>
        <p:nvSpPr>
          <p:cNvPr id="85" name="TextBox 84">
            <a:extLst>
              <a:ext uri="{FF2B5EF4-FFF2-40B4-BE49-F238E27FC236}">
                <a16:creationId xmlns:a16="http://schemas.microsoft.com/office/drawing/2014/main" id="{6052094F-26D5-2FFB-1138-5DFC06006C75}"/>
              </a:ext>
            </a:extLst>
          </p:cNvPr>
          <p:cNvSpPr txBox="1"/>
          <p:nvPr/>
        </p:nvSpPr>
        <p:spPr>
          <a:xfrm>
            <a:off x="128569" y="5421940"/>
            <a:ext cx="27242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Analysis of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60 million records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with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&gt;7 million COVID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cases across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diverse populations</a:t>
            </a:r>
            <a:endPar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92" name="Group 91">
            <a:extLst>
              <a:ext uri="{FF2B5EF4-FFF2-40B4-BE49-F238E27FC236}">
                <a16:creationId xmlns:a16="http://schemas.microsoft.com/office/drawing/2014/main" id="{EB5C9537-1B14-F04D-4E5E-DD051C3B0349}"/>
              </a:ext>
              <a:ext uri="{C183D7F6-B498-43B3-948B-1728B52AA6E4}">
                <adec:decorative xmlns:adec="http://schemas.microsoft.com/office/drawing/2017/decorative" val="1"/>
              </a:ext>
            </a:extLst>
          </p:cNvPr>
          <p:cNvGrpSpPr/>
          <p:nvPr/>
        </p:nvGrpSpPr>
        <p:grpSpPr>
          <a:xfrm>
            <a:off x="3397029" y="4123003"/>
            <a:ext cx="954107" cy="954107"/>
            <a:chOff x="3645255" y="4094990"/>
            <a:chExt cx="954107" cy="954107"/>
          </a:xfrm>
        </p:grpSpPr>
        <p:pic>
          <p:nvPicPr>
            <p:cNvPr id="89" name="Graphic 88" descr="Bug under magnifying glass with solid fill">
              <a:extLst>
                <a:ext uri="{FF2B5EF4-FFF2-40B4-BE49-F238E27FC236}">
                  <a16:creationId xmlns:a16="http://schemas.microsoft.com/office/drawing/2014/main" id="{6B6E1C23-0E52-AA94-C39A-D25B767043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45255" y="4094990"/>
              <a:ext cx="954107" cy="954107"/>
            </a:xfrm>
            <a:prstGeom prst="rect">
              <a:avLst/>
            </a:prstGeom>
          </p:spPr>
        </p:pic>
        <p:pic>
          <p:nvPicPr>
            <p:cNvPr id="91" name="Picture 90">
              <a:extLst>
                <a:ext uri="{FF2B5EF4-FFF2-40B4-BE49-F238E27FC236}">
                  <a16:creationId xmlns:a16="http://schemas.microsoft.com/office/drawing/2014/main" id="{A8728E4D-615A-E591-E17B-B8A1D156852D}"/>
                </a:ext>
              </a:extLst>
            </p:cNvPr>
            <p:cNvPicPr>
              <a:picLocks noChangeAspect="1"/>
            </p:cNvPicPr>
            <p:nvPr/>
          </p:nvPicPr>
          <p:blipFill>
            <a:blip r:embed="rId29"/>
            <a:stretch>
              <a:fillRect/>
            </a:stretch>
          </p:blipFill>
          <p:spPr>
            <a:xfrm flipH="1">
              <a:off x="3968829" y="4278306"/>
              <a:ext cx="446866" cy="400379"/>
            </a:xfrm>
            <a:prstGeom prst="ellipse">
              <a:avLst/>
            </a:prstGeom>
          </p:spPr>
        </p:pic>
      </p:grpSp>
      <p:sp>
        <p:nvSpPr>
          <p:cNvPr id="24" name="TextBox 23">
            <a:extLst>
              <a:ext uri="{FF2B5EF4-FFF2-40B4-BE49-F238E27FC236}">
                <a16:creationId xmlns:a16="http://schemas.microsoft.com/office/drawing/2014/main" id="{219C4241-B2DA-435D-646B-17F6D607C46F}"/>
              </a:ext>
            </a:extLst>
          </p:cNvPr>
          <p:cNvSpPr txBox="1"/>
          <p:nvPr/>
        </p:nvSpPr>
        <p:spPr>
          <a:xfrm>
            <a:off x="2900070" y="5413114"/>
            <a:ext cx="19239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Biomarker testing </a:t>
            </a: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underway</a:t>
            </a:r>
          </a:p>
        </p:txBody>
      </p:sp>
      <p:grpSp>
        <p:nvGrpSpPr>
          <p:cNvPr id="3" name="Group 2">
            <a:extLst>
              <a:ext uri="{FF2B5EF4-FFF2-40B4-BE49-F238E27FC236}">
                <a16:creationId xmlns:a16="http://schemas.microsoft.com/office/drawing/2014/main" id="{214AFE91-FFA1-A4A8-A80F-8DC8FA3CAAF1}"/>
              </a:ext>
              <a:ext uri="{C183D7F6-B498-43B3-948B-1728B52AA6E4}">
                <adec:decorative xmlns:adec="http://schemas.microsoft.com/office/drawing/2017/decorative" val="1"/>
              </a:ext>
            </a:extLst>
          </p:cNvPr>
          <p:cNvGrpSpPr/>
          <p:nvPr/>
        </p:nvGrpSpPr>
        <p:grpSpPr>
          <a:xfrm>
            <a:off x="5367110" y="3771173"/>
            <a:ext cx="1380541" cy="1584017"/>
            <a:chOff x="5367110" y="3771173"/>
            <a:chExt cx="1380541" cy="1584017"/>
          </a:xfrm>
        </p:grpSpPr>
        <p:pic>
          <p:nvPicPr>
            <p:cNvPr id="111" name="Picture 110">
              <a:extLst>
                <a:ext uri="{FF2B5EF4-FFF2-40B4-BE49-F238E27FC236}">
                  <a16:creationId xmlns:a16="http://schemas.microsoft.com/office/drawing/2014/main" id="{272834E1-6A84-E74A-C4ED-52A43C713BDF}"/>
                </a:ext>
                <a:ext uri="{C183D7F6-B498-43B3-948B-1728B52AA6E4}">
                  <adec:decorative xmlns:adec="http://schemas.microsoft.com/office/drawing/2017/decorative" val="1"/>
                </a:ext>
              </a:extLst>
            </p:cNvPr>
            <p:cNvPicPr>
              <a:picLocks noChangeAspect="1"/>
            </p:cNvPicPr>
            <p:nvPr/>
          </p:nvPicPr>
          <p:blipFill>
            <a:blip r:embed="rId30"/>
            <a:stretch>
              <a:fillRect/>
            </a:stretch>
          </p:blipFill>
          <p:spPr>
            <a:xfrm>
              <a:off x="5367110" y="3771173"/>
              <a:ext cx="839762" cy="828884"/>
            </a:xfrm>
            <a:prstGeom prst="rect">
              <a:avLst/>
            </a:prstGeom>
          </p:spPr>
        </p:pic>
        <p:pic>
          <p:nvPicPr>
            <p:cNvPr id="109" name="Picture 108">
              <a:extLst>
                <a:ext uri="{FF2B5EF4-FFF2-40B4-BE49-F238E27FC236}">
                  <a16:creationId xmlns:a16="http://schemas.microsoft.com/office/drawing/2014/main" id="{BEB16B03-7637-2F00-7402-5DB32B111117}"/>
                </a:ext>
                <a:ext uri="{C183D7F6-B498-43B3-948B-1728B52AA6E4}">
                  <adec:decorative xmlns:adec="http://schemas.microsoft.com/office/drawing/2017/decorative" val="1"/>
                </a:ext>
              </a:extLst>
            </p:cNvPr>
            <p:cNvPicPr>
              <a:picLocks noChangeAspect="1"/>
            </p:cNvPicPr>
            <p:nvPr/>
          </p:nvPicPr>
          <p:blipFill>
            <a:blip r:embed="rId31">
              <a:extLst>
                <a:ext uri="{BEBA8EAE-BF5A-486C-A8C5-ECC9F3942E4B}">
                  <a14:imgProps xmlns:a14="http://schemas.microsoft.com/office/drawing/2010/main">
                    <a14:imgLayer r:embed="rId32">
                      <a14:imgEffect>
                        <a14:saturation sat="0"/>
                      </a14:imgEffect>
                    </a14:imgLayer>
                  </a14:imgProps>
                </a:ext>
              </a:extLst>
            </a:blip>
            <a:stretch>
              <a:fillRect/>
            </a:stretch>
          </p:blipFill>
          <p:spPr>
            <a:xfrm>
              <a:off x="5786698" y="4591356"/>
              <a:ext cx="960953" cy="763834"/>
            </a:xfrm>
            <a:prstGeom prst="rect">
              <a:avLst/>
            </a:prstGeom>
          </p:spPr>
        </p:pic>
      </p:grpSp>
      <p:sp>
        <p:nvSpPr>
          <p:cNvPr id="98" name="TextBox 97">
            <a:extLst>
              <a:ext uri="{FF2B5EF4-FFF2-40B4-BE49-F238E27FC236}">
                <a16:creationId xmlns:a16="http://schemas.microsoft.com/office/drawing/2014/main" id="{7BEBF8B9-6E26-FAC3-670A-D87EABE7252C}"/>
              </a:ext>
            </a:extLst>
          </p:cNvPr>
          <p:cNvSpPr txBox="1"/>
          <p:nvPr/>
        </p:nvSpPr>
        <p:spPr>
          <a:xfrm>
            <a:off x="4905945" y="5421940"/>
            <a:ext cx="20855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Mobile health platform; </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deployment of the </a:t>
            </a: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smartphone app </a:t>
            </a:r>
          </a:p>
        </p:txBody>
      </p:sp>
      <p:grpSp>
        <p:nvGrpSpPr>
          <p:cNvPr id="117" name="Group 116">
            <a:extLst>
              <a:ext uri="{FF2B5EF4-FFF2-40B4-BE49-F238E27FC236}">
                <a16:creationId xmlns:a16="http://schemas.microsoft.com/office/drawing/2014/main" id="{2CAB3F3C-4AAA-9ED9-D0B4-3805CD955139}"/>
              </a:ext>
              <a:ext uri="{C183D7F6-B498-43B3-948B-1728B52AA6E4}">
                <adec:decorative xmlns:adec="http://schemas.microsoft.com/office/drawing/2017/decorative" val="1"/>
              </a:ext>
            </a:extLst>
          </p:cNvPr>
          <p:cNvGrpSpPr/>
          <p:nvPr/>
        </p:nvGrpSpPr>
        <p:grpSpPr>
          <a:xfrm>
            <a:off x="7210307" y="4217950"/>
            <a:ext cx="1850149" cy="716425"/>
            <a:chOff x="7046652" y="4011644"/>
            <a:chExt cx="2274998" cy="751097"/>
          </a:xfrm>
        </p:grpSpPr>
        <p:pic>
          <p:nvPicPr>
            <p:cNvPr id="114" name="Picture 113">
              <a:extLst>
                <a:ext uri="{FF2B5EF4-FFF2-40B4-BE49-F238E27FC236}">
                  <a16:creationId xmlns:a16="http://schemas.microsoft.com/office/drawing/2014/main" id="{C4DC844C-B245-E1F7-1404-01B5457E3F64}"/>
                </a:ext>
              </a:extLst>
            </p:cNvPr>
            <p:cNvPicPr>
              <a:picLocks noChangeAspect="1"/>
            </p:cNvPicPr>
            <p:nvPr/>
          </p:nvPicPr>
          <p:blipFill>
            <a:blip r:embed="rId33">
              <a:grayscl/>
            </a:blip>
            <a:stretch>
              <a:fillRect/>
            </a:stretch>
          </p:blipFill>
          <p:spPr>
            <a:xfrm>
              <a:off x="7046652" y="4028766"/>
              <a:ext cx="774751" cy="733975"/>
            </a:xfrm>
            <a:prstGeom prst="rect">
              <a:avLst/>
            </a:prstGeom>
          </p:spPr>
        </p:pic>
        <p:pic>
          <p:nvPicPr>
            <p:cNvPr id="115" name="Picture 114">
              <a:extLst>
                <a:ext uri="{FF2B5EF4-FFF2-40B4-BE49-F238E27FC236}">
                  <a16:creationId xmlns:a16="http://schemas.microsoft.com/office/drawing/2014/main" id="{FE93F9F8-7D60-8BFE-DCBE-E6A86E450476}"/>
                </a:ext>
              </a:extLst>
            </p:cNvPr>
            <p:cNvPicPr>
              <a:picLocks noChangeAspect="1"/>
            </p:cNvPicPr>
            <p:nvPr/>
          </p:nvPicPr>
          <p:blipFill>
            <a:blip r:embed="rId33">
              <a:grayscl/>
            </a:blip>
            <a:stretch>
              <a:fillRect/>
            </a:stretch>
          </p:blipFill>
          <p:spPr>
            <a:xfrm>
              <a:off x="8546899" y="4011644"/>
              <a:ext cx="774751" cy="733975"/>
            </a:xfrm>
            <a:prstGeom prst="rect">
              <a:avLst/>
            </a:prstGeom>
          </p:spPr>
        </p:pic>
        <p:pic>
          <p:nvPicPr>
            <p:cNvPr id="116" name="Picture 115">
              <a:extLst>
                <a:ext uri="{FF2B5EF4-FFF2-40B4-BE49-F238E27FC236}">
                  <a16:creationId xmlns:a16="http://schemas.microsoft.com/office/drawing/2014/main" id="{F9ACDD03-394C-D086-0B47-0BE02ABA605C}"/>
                </a:ext>
              </a:extLst>
            </p:cNvPr>
            <p:cNvPicPr>
              <a:picLocks noChangeAspect="1"/>
            </p:cNvPicPr>
            <p:nvPr/>
          </p:nvPicPr>
          <p:blipFill>
            <a:blip r:embed="rId33">
              <a:grayscl/>
            </a:blip>
            <a:stretch>
              <a:fillRect/>
            </a:stretch>
          </p:blipFill>
          <p:spPr>
            <a:xfrm flipH="1">
              <a:off x="7781591" y="4027404"/>
              <a:ext cx="774751" cy="733975"/>
            </a:xfrm>
            <a:prstGeom prst="rect">
              <a:avLst/>
            </a:prstGeom>
          </p:spPr>
        </p:pic>
      </p:grpSp>
      <p:sp>
        <p:nvSpPr>
          <p:cNvPr id="97" name="TextBox 96">
            <a:extLst>
              <a:ext uri="{FF2B5EF4-FFF2-40B4-BE49-F238E27FC236}">
                <a16:creationId xmlns:a16="http://schemas.microsoft.com/office/drawing/2014/main" id="{E85AE834-FB2E-9EF3-DD8E-04D9013A026D}"/>
              </a:ext>
            </a:extLst>
          </p:cNvPr>
          <p:cNvSpPr txBox="1"/>
          <p:nvPr/>
        </p:nvSpPr>
        <p:spPr>
          <a:xfrm>
            <a:off x="7073220" y="5446297"/>
            <a:ext cx="2103305"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Collaborative patient </a:t>
            </a: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engagement</a:t>
            </a:r>
          </a:p>
        </p:txBody>
      </p:sp>
      <p:grpSp>
        <p:nvGrpSpPr>
          <p:cNvPr id="5" name="Group 4">
            <a:extLst>
              <a:ext uri="{FF2B5EF4-FFF2-40B4-BE49-F238E27FC236}">
                <a16:creationId xmlns:a16="http://schemas.microsoft.com/office/drawing/2014/main" id="{BC59C0D1-6971-CB50-BAC0-7DED4239AEC5}"/>
              </a:ext>
              <a:ext uri="{C183D7F6-B498-43B3-948B-1728B52AA6E4}">
                <adec:decorative xmlns:adec="http://schemas.microsoft.com/office/drawing/2017/decorative" val="1"/>
              </a:ext>
            </a:extLst>
          </p:cNvPr>
          <p:cNvGrpSpPr/>
          <p:nvPr/>
        </p:nvGrpSpPr>
        <p:grpSpPr>
          <a:xfrm>
            <a:off x="9645389" y="3980513"/>
            <a:ext cx="1617700" cy="1210987"/>
            <a:chOff x="9645389" y="3980513"/>
            <a:chExt cx="1617700" cy="1210987"/>
          </a:xfrm>
        </p:grpSpPr>
        <p:pic>
          <p:nvPicPr>
            <p:cNvPr id="67" name="Graphic 66">
              <a:extLst>
                <a:ext uri="{FF2B5EF4-FFF2-40B4-BE49-F238E27FC236}">
                  <a16:creationId xmlns:a16="http://schemas.microsoft.com/office/drawing/2014/main" id="{BAAB4734-844D-1C1A-834D-FA3CC1C6FBB5}"/>
                </a:ext>
                <a:ext uri="{C183D7F6-B498-43B3-948B-1728B52AA6E4}">
                  <adec:decorative xmlns:adec="http://schemas.microsoft.com/office/drawing/2017/decorative" val="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645389" y="3980513"/>
              <a:ext cx="742575" cy="742575"/>
            </a:xfrm>
            <a:prstGeom prst="rect">
              <a:avLst/>
            </a:prstGeom>
          </p:spPr>
        </p:pic>
        <p:pic>
          <p:nvPicPr>
            <p:cNvPr id="69" name="Graphic 68">
              <a:extLst>
                <a:ext uri="{FF2B5EF4-FFF2-40B4-BE49-F238E27FC236}">
                  <a16:creationId xmlns:a16="http://schemas.microsoft.com/office/drawing/2014/main" id="{EA9A0949-2571-50C1-61BC-27D701F4CF2A}"/>
                </a:ext>
                <a:ext uri="{C183D7F6-B498-43B3-948B-1728B52AA6E4}">
                  <adec:decorative xmlns:adec="http://schemas.microsoft.com/office/drawing/2017/decorative" val="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348689" y="4277100"/>
              <a:ext cx="914400" cy="914400"/>
            </a:xfrm>
            <a:prstGeom prst="rect">
              <a:avLst/>
            </a:prstGeom>
          </p:spPr>
        </p:pic>
      </p:grpSp>
      <p:sp>
        <p:nvSpPr>
          <p:cNvPr id="96" name="TextBox 95">
            <a:extLst>
              <a:ext uri="{FF2B5EF4-FFF2-40B4-BE49-F238E27FC236}">
                <a16:creationId xmlns:a16="http://schemas.microsoft.com/office/drawing/2014/main" id="{1828BE04-4B20-6AB4-3713-EFEB8A27ADA0}"/>
              </a:ext>
            </a:extLst>
          </p:cNvPr>
          <p:cNvSpPr txBox="1"/>
          <p:nvPr/>
        </p:nvSpPr>
        <p:spPr>
          <a:xfrm>
            <a:off x="9431237" y="5460278"/>
            <a:ext cx="225306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Characterized </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impacts of </a:t>
            </a: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different variants </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and</a:t>
            </a: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vaccination</a:t>
            </a:r>
          </a:p>
        </p:txBody>
      </p:sp>
      <p:cxnSp>
        <p:nvCxnSpPr>
          <p:cNvPr id="129" name="Straight Connector 128">
            <a:extLst>
              <a:ext uri="{FF2B5EF4-FFF2-40B4-BE49-F238E27FC236}">
                <a16:creationId xmlns:a16="http://schemas.microsoft.com/office/drawing/2014/main" id="{2BBFD20E-5D02-2E69-EE80-DD801B934EBF}"/>
              </a:ext>
              <a:ext uri="{C183D7F6-B498-43B3-948B-1728B52AA6E4}">
                <adec:decorative xmlns:adec="http://schemas.microsoft.com/office/drawing/2017/decorative" val="1"/>
              </a:ext>
            </a:extLst>
          </p:cNvPr>
          <p:cNvCxnSpPr>
            <a:cxnSpLocks/>
          </p:cNvCxnSpPr>
          <p:nvPr/>
        </p:nvCxnSpPr>
        <p:spPr>
          <a:xfrm>
            <a:off x="2787612" y="1050843"/>
            <a:ext cx="0" cy="2009663"/>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3353C94-1C4A-FF81-FFC7-BBE587A8ED6F}"/>
              </a:ext>
              <a:ext uri="{C183D7F6-B498-43B3-948B-1728B52AA6E4}">
                <adec:decorative xmlns:adec="http://schemas.microsoft.com/office/drawing/2017/decorative" val="1"/>
              </a:ext>
            </a:extLst>
          </p:cNvPr>
          <p:cNvCxnSpPr/>
          <p:nvPr/>
        </p:nvCxnSpPr>
        <p:spPr>
          <a:xfrm>
            <a:off x="9279315" y="3917467"/>
            <a:ext cx="0" cy="2080148"/>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5D0399-6663-0A63-8C13-4A979802495E}"/>
              </a:ext>
              <a:ext uri="{C183D7F6-B498-43B3-948B-1728B52AA6E4}">
                <adec:decorative xmlns:adec="http://schemas.microsoft.com/office/drawing/2017/decorative" val="1"/>
              </a:ext>
            </a:extLst>
          </p:cNvPr>
          <p:cNvCxnSpPr/>
          <p:nvPr/>
        </p:nvCxnSpPr>
        <p:spPr>
          <a:xfrm>
            <a:off x="9274527" y="1004156"/>
            <a:ext cx="0" cy="2080148"/>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D8EBBE0-DEB2-7E24-F510-E1C98CDA8632}"/>
              </a:ext>
              <a:ext uri="{C183D7F6-B498-43B3-948B-1728B52AA6E4}">
                <adec:decorative xmlns:adec="http://schemas.microsoft.com/office/drawing/2017/decorative" val="1"/>
              </a:ext>
            </a:extLst>
          </p:cNvPr>
          <p:cNvCxnSpPr/>
          <p:nvPr/>
        </p:nvCxnSpPr>
        <p:spPr>
          <a:xfrm>
            <a:off x="6991447" y="3918782"/>
            <a:ext cx="0" cy="2080148"/>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A3F5307-CC91-5B0C-A722-CB110F267CD9}"/>
              </a:ext>
              <a:ext uri="{C183D7F6-B498-43B3-948B-1728B52AA6E4}">
                <adec:decorative xmlns:adec="http://schemas.microsoft.com/office/drawing/2017/decorative" val="1"/>
              </a:ext>
            </a:extLst>
          </p:cNvPr>
          <p:cNvCxnSpPr/>
          <p:nvPr/>
        </p:nvCxnSpPr>
        <p:spPr>
          <a:xfrm>
            <a:off x="4884402" y="3967500"/>
            <a:ext cx="0" cy="2080148"/>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679F84A-13A4-7744-60F6-3B03BE4EE183}"/>
              </a:ext>
              <a:ext uri="{C183D7F6-B498-43B3-948B-1728B52AA6E4}">
                <adec:decorative xmlns:adec="http://schemas.microsoft.com/office/drawing/2017/decorative" val="1"/>
              </a:ext>
            </a:extLst>
          </p:cNvPr>
          <p:cNvCxnSpPr/>
          <p:nvPr/>
        </p:nvCxnSpPr>
        <p:spPr>
          <a:xfrm>
            <a:off x="6991447" y="1050843"/>
            <a:ext cx="0" cy="2080148"/>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55CF50F-3DA7-A508-4768-4858D91D7175}"/>
              </a:ext>
              <a:ext uri="{C183D7F6-B498-43B3-948B-1728B52AA6E4}">
                <adec:decorative xmlns:adec="http://schemas.microsoft.com/office/drawing/2017/decorative" val="1"/>
              </a:ext>
            </a:extLst>
          </p:cNvPr>
          <p:cNvCxnSpPr/>
          <p:nvPr/>
        </p:nvCxnSpPr>
        <p:spPr>
          <a:xfrm>
            <a:off x="4884402" y="980358"/>
            <a:ext cx="0" cy="2080148"/>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82346BD-32C8-5DC7-0CFB-23A930F62356}"/>
              </a:ext>
              <a:ext uri="{C183D7F6-B498-43B3-948B-1728B52AA6E4}">
                <adec:decorative xmlns:adec="http://schemas.microsoft.com/office/drawing/2017/decorative" val="1"/>
              </a:ext>
            </a:extLst>
          </p:cNvPr>
          <p:cNvCxnSpPr/>
          <p:nvPr/>
        </p:nvCxnSpPr>
        <p:spPr>
          <a:xfrm>
            <a:off x="2810688" y="3972038"/>
            <a:ext cx="0" cy="2080148"/>
          </a:xfrm>
          <a:prstGeom prst="line">
            <a:avLst/>
          </a:prstGeom>
          <a:ln w="28575">
            <a:solidFill>
              <a:srgbClr val="BEBE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236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A40F-0ACA-4789-7D07-C6D2CEE7F491}"/>
              </a:ext>
            </a:extLst>
          </p:cNvPr>
          <p:cNvSpPr>
            <a:spLocks noGrp="1"/>
          </p:cNvSpPr>
          <p:nvPr>
            <p:ph type="title"/>
          </p:nvPr>
        </p:nvSpPr>
        <p:spPr/>
        <p:txBody>
          <a:bodyPr>
            <a:normAutofit fontScale="90000"/>
          </a:bodyPr>
          <a:lstStyle/>
          <a:p>
            <a:r>
              <a:rPr lang="en-US" dirty="0">
                <a:ea typeface="+mj-lt"/>
                <a:cs typeface="Arial"/>
              </a:rPr>
              <a:t>Accelerating COVID-19 Therapeutic Interventions and Vaccines (ACTIV)</a:t>
            </a:r>
            <a:endParaRPr lang="en-US" dirty="0">
              <a:cs typeface="Arial"/>
            </a:endParaRPr>
          </a:p>
        </p:txBody>
      </p:sp>
      <p:sp>
        <p:nvSpPr>
          <p:cNvPr id="3" name="Content Placeholder 2">
            <a:extLst>
              <a:ext uri="{FF2B5EF4-FFF2-40B4-BE49-F238E27FC236}">
                <a16:creationId xmlns:a16="http://schemas.microsoft.com/office/drawing/2014/main" id="{D24F378B-753A-0074-B409-4F672E1AA179}"/>
              </a:ext>
            </a:extLst>
          </p:cNvPr>
          <p:cNvSpPr>
            <a:spLocks noGrp="1"/>
          </p:cNvSpPr>
          <p:nvPr>
            <p:ph idx="1"/>
          </p:nvPr>
        </p:nvSpPr>
        <p:spPr>
          <a:xfrm>
            <a:off x="609600" y="1600205"/>
            <a:ext cx="7474516" cy="4686509"/>
          </a:xfrm>
        </p:spPr>
        <p:txBody>
          <a:bodyPr vert="horz" lIns="91440" tIns="45720" rIns="91440" bIns="45720" rtlCol="0" anchor="t">
            <a:normAutofit/>
          </a:bodyPr>
          <a:lstStyle/>
          <a:p>
            <a:pPr marL="342265" indent="-342265"/>
            <a:r>
              <a:rPr lang="en-US" dirty="0">
                <a:cs typeface="Calibri"/>
              </a:rPr>
              <a:t>Ongoing clinical trials</a:t>
            </a:r>
            <a:endParaRPr lang="en-US" dirty="0"/>
          </a:p>
          <a:p>
            <a:pPr marL="799465" lvl="1" indent="-342265"/>
            <a:r>
              <a:rPr lang="en-US" dirty="0">
                <a:cs typeface="Calibri"/>
              </a:rPr>
              <a:t>ACTIV-2D/"SCORPIO-HR" (</a:t>
            </a:r>
            <a:r>
              <a:rPr lang="en-US" dirty="0">
                <a:ea typeface="+mn-lt"/>
                <a:cs typeface="+mn-lt"/>
              </a:rPr>
              <a:t>novel</a:t>
            </a:r>
            <a:r>
              <a:rPr lang="en-US" dirty="0">
                <a:cs typeface="Calibri"/>
              </a:rPr>
              <a:t> Shionogi oral antiviral in outpatients)</a:t>
            </a:r>
          </a:p>
          <a:p>
            <a:pPr marL="799465" lvl="1" indent="-342265"/>
            <a:r>
              <a:rPr lang="en-US" dirty="0">
                <a:cs typeface="Calibri"/>
              </a:rPr>
              <a:t>ACTIV-4 Host Tissue (oral fostamatinib in inpatients)</a:t>
            </a:r>
          </a:p>
          <a:p>
            <a:pPr marL="799465" lvl="1" indent="-342265"/>
            <a:r>
              <a:rPr lang="en-US" dirty="0"/>
              <a:t>ACTIV-6 Repurposed Drugs (oral montelukast in outpatients)</a:t>
            </a:r>
            <a:endParaRPr lang="en-US" dirty="0">
              <a:cs typeface="Calibri"/>
            </a:endParaRPr>
          </a:p>
          <a:p>
            <a:pPr marL="799465" lvl="1" indent="-342265"/>
            <a:r>
              <a:rPr lang="en-US" dirty="0">
                <a:cs typeface="Calibri"/>
              </a:rPr>
              <a:t>STRIVE (novel Shionogi oral antiviral in inpatients) - aims to maintain a global clinical trials infrastructure for pandemic preparedness</a:t>
            </a:r>
          </a:p>
          <a:p>
            <a:pPr marL="799465" lvl="1" indent="-342265"/>
            <a:endParaRPr lang="en-US" dirty="0">
              <a:cs typeface="Calibri"/>
            </a:endParaRPr>
          </a:p>
          <a:p>
            <a:pPr marL="799465" lvl="1" indent="-342265"/>
            <a:endParaRPr lang="en-US" dirty="0">
              <a:cs typeface="Calibri"/>
            </a:endParaRPr>
          </a:p>
        </p:txBody>
      </p:sp>
      <p:grpSp>
        <p:nvGrpSpPr>
          <p:cNvPr id="6" name="Group 5">
            <a:extLst>
              <a:ext uri="{FF2B5EF4-FFF2-40B4-BE49-F238E27FC236}">
                <a16:creationId xmlns:a16="http://schemas.microsoft.com/office/drawing/2014/main" id="{38F65C0E-0585-B14A-8357-BD6FE0DC17E4}"/>
              </a:ext>
              <a:ext uri="{C183D7F6-B498-43B3-948B-1728B52AA6E4}">
                <adec:decorative xmlns:adec="http://schemas.microsoft.com/office/drawing/2017/decorative" val="1"/>
              </a:ext>
            </a:extLst>
          </p:cNvPr>
          <p:cNvGrpSpPr/>
          <p:nvPr/>
        </p:nvGrpSpPr>
        <p:grpSpPr>
          <a:xfrm>
            <a:off x="8084116" y="2819750"/>
            <a:ext cx="5205756" cy="5205756"/>
            <a:chOff x="8532302" y="3136965"/>
            <a:chExt cx="4017683" cy="4017683"/>
          </a:xfrm>
        </p:grpSpPr>
        <p:pic>
          <p:nvPicPr>
            <p:cNvPr id="5" name="Picture 4" descr="COVID-19 virus">
              <a:extLst>
                <a:ext uri="{FF2B5EF4-FFF2-40B4-BE49-F238E27FC236}">
                  <a16:creationId xmlns:a16="http://schemas.microsoft.com/office/drawing/2014/main" id="{409780B3-28C0-55DB-BC0F-D48AFA44F3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r="-1688" b="-8280"/>
            <a:stretch/>
          </p:blipFill>
          <p:spPr>
            <a:xfrm>
              <a:off x="8890286" y="3615387"/>
              <a:ext cx="3301714" cy="3242613"/>
            </a:xfrm>
            <a:prstGeom prst="rect">
              <a:avLst/>
            </a:prstGeom>
          </p:spPr>
        </p:pic>
        <p:sp>
          <p:nvSpPr>
            <p:cNvPr id="4" name="&quot;Not Allowed&quot; Symbol 3">
              <a:extLst>
                <a:ext uri="{FF2B5EF4-FFF2-40B4-BE49-F238E27FC236}">
                  <a16:creationId xmlns:a16="http://schemas.microsoft.com/office/drawing/2014/main" id="{71AC6B5D-BE5B-916B-33DB-D462772A9479}"/>
                </a:ext>
              </a:extLst>
            </p:cNvPr>
            <p:cNvSpPr/>
            <p:nvPr/>
          </p:nvSpPr>
          <p:spPr>
            <a:xfrm>
              <a:off x="8532302" y="3136965"/>
              <a:ext cx="4017683" cy="4017683"/>
            </a:xfrm>
            <a:prstGeom prst="noSmoking">
              <a:avLst>
                <a:gd name="adj" fmla="val 13287"/>
              </a:avLst>
            </a:prstGeom>
            <a:solidFill>
              <a:srgbClr val="C86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775067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4E99-C540-D4AF-EFBE-B47DD401D536}"/>
              </a:ext>
            </a:extLst>
          </p:cNvPr>
          <p:cNvSpPr>
            <a:spLocks noGrp="1"/>
          </p:cNvSpPr>
          <p:nvPr>
            <p:ph type="title"/>
          </p:nvPr>
        </p:nvSpPr>
        <p:spPr/>
        <p:txBody>
          <a:bodyPr>
            <a:normAutofit/>
          </a:bodyPr>
          <a:lstStyle/>
          <a:p>
            <a:r>
              <a:rPr lang="en-US" dirty="0">
                <a:cs typeface="Arial"/>
              </a:rPr>
              <a:t>ACTIV Status and Outputs</a:t>
            </a:r>
            <a:endParaRPr lang="en-US" dirty="0"/>
          </a:p>
        </p:txBody>
      </p:sp>
      <p:pic>
        <p:nvPicPr>
          <p:cNvPr id="36" name="Picture 35">
            <a:extLst>
              <a:ext uri="{FF2B5EF4-FFF2-40B4-BE49-F238E27FC236}">
                <a16:creationId xmlns:a16="http://schemas.microsoft.com/office/drawing/2014/main" id="{6204CDF1-1E62-A13C-E915-A119677A79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55" y="1603403"/>
            <a:ext cx="5267549" cy="3679803"/>
          </a:xfrm>
          <a:prstGeom prst="rect">
            <a:avLst/>
          </a:prstGeom>
        </p:spPr>
      </p:pic>
      <p:sp>
        <p:nvSpPr>
          <p:cNvPr id="18" name="Rectangle 17">
            <a:extLst>
              <a:ext uri="{FF2B5EF4-FFF2-40B4-BE49-F238E27FC236}">
                <a16:creationId xmlns:a16="http://schemas.microsoft.com/office/drawing/2014/main" id="{22EBBCC2-4484-F32A-BBE4-1FBB70F4AB66}"/>
              </a:ext>
            </a:extLst>
          </p:cNvPr>
          <p:cNvSpPr/>
          <p:nvPr/>
        </p:nvSpPr>
        <p:spPr>
          <a:xfrm>
            <a:off x="535035" y="1967959"/>
            <a:ext cx="4866868" cy="395173"/>
          </a:xfrm>
          <a:prstGeom prst="rect">
            <a:avLst/>
          </a:prstGeom>
        </p:spPr>
        <p:txBody>
          <a:bodyPr wrap="square"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000000"/>
                </a:solidFill>
                <a:effectLst/>
                <a:uLnTx/>
                <a:uFillTx/>
                <a:latin typeface="Calibri"/>
                <a:ea typeface="Open Sans" charset="0"/>
                <a:cs typeface="Open Sans" charset="0"/>
              </a:rPr>
              <a:t>Enrollments &amp; Activation</a:t>
            </a:r>
          </a:p>
        </p:txBody>
      </p:sp>
      <p:sp>
        <p:nvSpPr>
          <p:cNvPr id="9" name="Textfeld 254">
            <a:extLst>
              <a:ext uri="{FF2B5EF4-FFF2-40B4-BE49-F238E27FC236}">
                <a16:creationId xmlns:a16="http://schemas.microsoft.com/office/drawing/2014/main" id="{595E8D4C-8A0E-4A78-1CB5-6F1F88B9FB11}"/>
              </a:ext>
            </a:extLst>
          </p:cNvPr>
          <p:cNvSpPr txBox="1"/>
          <p:nvPr/>
        </p:nvSpPr>
        <p:spPr bwMode="gray">
          <a:xfrm>
            <a:off x="1449689" y="2864451"/>
            <a:ext cx="4296010" cy="805206"/>
          </a:xfrm>
          <a:prstGeom prst="rect">
            <a:avLst/>
          </a:prstGeom>
          <a:noFill/>
        </p:spPr>
        <p:txBody>
          <a:bodyPr wrap="square" lIns="72000" tIns="0" rIns="108000" bIns="72000" rtlCol="0" anchor="t" anchorCtr="0">
            <a:noAutofit/>
          </a:bodyPr>
          <a:lstStyle>
            <a:defPPr>
              <a:defRPr lang="de-DE"/>
            </a:defPPr>
            <a:lvl1pPr lvl="0" algn="ctr">
              <a:spcAft>
                <a:spcPts val="600"/>
              </a:spcAft>
              <a:defRPr sz="120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66F25"/>
                </a:solidFill>
                <a:effectLst/>
                <a:uLnTx/>
                <a:uFillTx/>
                <a:latin typeface="Calibri"/>
                <a:ea typeface="+mn-ea"/>
                <a:cs typeface="+mn-cs"/>
              </a:rPr>
              <a:t>23,000+ Patients </a:t>
            </a:r>
            <a:br>
              <a:rPr kumimoji="0" lang="en-US" sz="3200" b="1" i="0" u="none" strike="noStrike" kern="1200" cap="none" spc="0" normalizeH="0" baseline="0" noProof="0" dirty="0">
                <a:ln>
                  <a:noFill/>
                </a:ln>
                <a:solidFill>
                  <a:srgbClr val="566F25"/>
                </a:solidFill>
                <a:effectLst/>
                <a:uLnTx/>
                <a:uFillTx/>
                <a:latin typeface="Calibri"/>
                <a:ea typeface="+mn-ea"/>
                <a:cs typeface="+mn-cs"/>
              </a:rPr>
            </a:br>
            <a:r>
              <a:rPr kumimoji="0" lang="en-US" sz="2400" b="0" i="0" u="none" strike="noStrike" kern="1200" cap="none" spc="0" normalizeH="0" baseline="0" noProof="0" dirty="0">
                <a:ln>
                  <a:noFill/>
                </a:ln>
                <a:solidFill>
                  <a:srgbClr val="000000"/>
                </a:solidFill>
                <a:effectLst/>
                <a:uLnTx/>
                <a:uFillTx/>
                <a:latin typeface="Calibri"/>
                <a:ea typeface="+mn-ea"/>
                <a:cs typeface="+mn-cs"/>
              </a:rPr>
              <a:t>enrolled into ACTIV trials</a:t>
            </a:r>
          </a:p>
        </p:txBody>
      </p:sp>
      <p:sp>
        <p:nvSpPr>
          <p:cNvPr id="17" name="Textfeld 254">
            <a:extLst>
              <a:ext uri="{FF2B5EF4-FFF2-40B4-BE49-F238E27FC236}">
                <a16:creationId xmlns:a16="http://schemas.microsoft.com/office/drawing/2014/main" id="{995EEA2B-165A-4C36-7EDD-4AE9E2B1CDA7}"/>
              </a:ext>
            </a:extLst>
          </p:cNvPr>
          <p:cNvSpPr txBox="1"/>
          <p:nvPr/>
        </p:nvSpPr>
        <p:spPr bwMode="gray">
          <a:xfrm>
            <a:off x="1718584" y="3972717"/>
            <a:ext cx="3758221" cy="408936"/>
          </a:xfrm>
          <a:prstGeom prst="rect">
            <a:avLst/>
          </a:prstGeom>
          <a:noFill/>
        </p:spPr>
        <p:txBody>
          <a:bodyPr wrap="square" lIns="72000" tIns="0" rIns="108000" bIns="72000" rtlCol="0" anchor="t" anchorCtr="0">
            <a:noAutofit/>
          </a:bodyPr>
          <a:lstStyle>
            <a:defPPr>
              <a:defRPr lang="de-DE"/>
            </a:defPPr>
            <a:lvl1pPr lvl="0" algn="ctr">
              <a:spcAft>
                <a:spcPts val="600"/>
              </a:spcAft>
              <a:defRPr sz="1200">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66F25"/>
                </a:solidFill>
                <a:effectLst/>
                <a:uLnTx/>
                <a:uFillTx/>
                <a:latin typeface="Calibri"/>
                <a:ea typeface="+mn-ea"/>
                <a:cs typeface="+mn-cs"/>
              </a:rPr>
              <a:t>312 Sites</a:t>
            </a:r>
            <a:r>
              <a:rPr kumimoji="0" lang="en-US" sz="2400" b="0" i="0" u="none" strike="noStrike" kern="1200" cap="none" spc="0" normalizeH="0" baseline="0" noProof="0" dirty="0">
                <a:ln>
                  <a:noFill/>
                </a:ln>
                <a:solidFill>
                  <a:srgbClr val="566F25"/>
                </a:solidFill>
                <a:effectLst/>
                <a:uLnTx/>
                <a:uFillTx/>
                <a:latin typeface="Calibri"/>
                <a:ea typeface="+mn-ea"/>
                <a:cs typeface="+mn-cs"/>
              </a:rPr>
              <a:t> </a:t>
            </a:r>
            <a:r>
              <a:rPr kumimoji="0" lang="en-US" sz="2400" b="0" i="0" u="none" strike="noStrike" kern="1200" cap="none" spc="0" normalizeH="0" baseline="0" noProof="0" dirty="0">
                <a:ln>
                  <a:noFill/>
                </a:ln>
                <a:solidFill>
                  <a:srgbClr val="000000"/>
                </a:solidFill>
                <a:effectLst/>
                <a:uLnTx/>
                <a:uFillTx/>
                <a:latin typeface="Calibri"/>
                <a:ea typeface="+mn-ea"/>
                <a:cs typeface="+mn-cs"/>
              </a:rPr>
              <a:t>enrolling</a:t>
            </a:r>
          </a:p>
        </p:txBody>
      </p:sp>
      <p:pic>
        <p:nvPicPr>
          <p:cNvPr id="38" name="Picture 37">
            <a:extLst>
              <a:ext uri="{FF2B5EF4-FFF2-40B4-BE49-F238E27FC236}">
                <a16:creationId xmlns:a16="http://schemas.microsoft.com/office/drawing/2014/main" id="{D2630799-7A00-2EBB-3013-7F023FA5A3B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9110" y="1618348"/>
            <a:ext cx="5807882" cy="3679803"/>
          </a:xfrm>
          <a:prstGeom prst="rect">
            <a:avLst/>
          </a:prstGeom>
        </p:spPr>
      </p:pic>
      <p:sp>
        <p:nvSpPr>
          <p:cNvPr id="8" name="Rectangle 7">
            <a:extLst>
              <a:ext uri="{FF2B5EF4-FFF2-40B4-BE49-F238E27FC236}">
                <a16:creationId xmlns:a16="http://schemas.microsoft.com/office/drawing/2014/main" id="{2C05A118-0E0F-3F1D-ABC3-DAACD930B9F7}"/>
              </a:ext>
            </a:extLst>
          </p:cNvPr>
          <p:cNvSpPr/>
          <p:nvPr/>
        </p:nvSpPr>
        <p:spPr>
          <a:xfrm>
            <a:off x="7341599" y="1967959"/>
            <a:ext cx="3446930" cy="395173"/>
          </a:xfrm>
          <a:prstGeom prst="rect">
            <a:avLst/>
          </a:prstGeom>
        </p:spPr>
        <p:txBody>
          <a:bodyPr wrap="square"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000000"/>
                </a:solidFill>
                <a:effectLst/>
                <a:uLnTx/>
                <a:uFillTx/>
                <a:latin typeface="Calibri"/>
                <a:ea typeface="Open Sans" charset="0"/>
                <a:cs typeface="Open Sans" charset="0"/>
              </a:rPr>
              <a:t>Publications</a:t>
            </a:r>
          </a:p>
        </p:txBody>
      </p:sp>
      <p:sp>
        <p:nvSpPr>
          <p:cNvPr id="20" name="Textfeld 312">
            <a:extLst>
              <a:ext uri="{FF2B5EF4-FFF2-40B4-BE49-F238E27FC236}">
                <a16:creationId xmlns:a16="http://schemas.microsoft.com/office/drawing/2014/main" id="{8760756D-A7D6-C833-1785-5AC55FAFF42E}"/>
              </a:ext>
            </a:extLst>
          </p:cNvPr>
          <p:cNvSpPr txBox="1"/>
          <p:nvPr/>
        </p:nvSpPr>
        <p:spPr bwMode="gray">
          <a:xfrm>
            <a:off x="7381569" y="2723797"/>
            <a:ext cx="4583450" cy="638272"/>
          </a:xfrm>
          <a:prstGeom prst="rect">
            <a:avLst/>
          </a:prstGeom>
          <a:noFill/>
        </p:spPr>
        <p:txBody>
          <a:bodyPr wrap="square" lIns="72000" tIns="0" rIns="0" bIns="0" rtlCol="0" anchor="t" anchorCtr="0">
            <a:noAutofit/>
          </a:bodyPr>
          <a:lstStyle>
            <a:defPPr>
              <a:defRPr lang="de-DE"/>
            </a:defPPr>
            <a:lvl1pPr lvl="0" algn="ctr">
              <a:spcAft>
                <a:spcPts val="600"/>
              </a:spcAft>
              <a:defRPr sz="1200">
                <a:solidFill>
                  <a:prstClr val="black"/>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3F71AD"/>
                </a:solidFill>
                <a:effectLst/>
                <a:uLnTx/>
                <a:uFillTx/>
                <a:latin typeface="Calibri"/>
                <a:ea typeface="+mn-ea"/>
                <a:cs typeface="+mn-cs"/>
              </a:rPr>
              <a:t>49 Scientific Publications</a:t>
            </a:r>
            <a:r>
              <a:rPr kumimoji="0" lang="de-DE" sz="1200" b="1" i="0" u="none" strike="noStrike" kern="1200" cap="none" spc="0" normalizeH="0" baseline="0" noProof="0" dirty="0">
                <a:ln>
                  <a:noFill/>
                </a:ln>
                <a:solidFill>
                  <a:srgbClr val="3F71AD"/>
                </a:solidFill>
                <a:effectLst/>
                <a:uLnTx/>
                <a:uFillTx/>
                <a:latin typeface="Calibri"/>
                <a:ea typeface="+mn-ea"/>
                <a:cs typeface="+mn-cs"/>
              </a:rPr>
              <a:t> </a:t>
            </a:r>
            <a:br>
              <a:rPr kumimoji="0" lang="de-DE" sz="1200" b="1" i="0" u="none" strike="noStrike" kern="1200" cap="none" spc="0" normalizeH="0" baseline="0" noProof="0" dirty="0">
                <a:ln>
                  <a:noFill/>
                </a:ln>
                <a:solidFill>
                  <a:srgbClr val="3F71AD"/>
                </a:solidFill>
                <a:effectLst/>
                <a:uLnTx/>
                <a:uFillTx/>
                <a:latin typeface="Calibri"/>
                <a:ea typeface="+mn-ea"/>
                <a:cs typeface="+mn-cs"/>
              </a:rPr>
            </a:br>
            <a:r>
              <a:rPr kumimoji="0" lang="en-US" sz="2000" b="0" i="0" u="none" strike="noStrike" kern="1200" cap="none" spc="0" normalizeH="0" baseline="0" noProof="0" dirty="0">
                <a:ln>
                  <a:noFill/>
                </a:ln>
                <a:solidFill>
                  <a:srgbClr val="000000"/>
                </a:solidFill>
                <a:effectLst/>
                <a:uLnTx/>
                <a:uFillTx/>
                <a:latin typeface="Calibri"/>
                <a:ea typeface="+mn-ea"/>
                <a:cs typeface="+mn-cs"/>
              </a:rPr>
              <a:t>in</a:t>
            </a:r>
            <a:r>
              <a:rPr kumimoji="0" lang="en-US" sz="1200" b="0" i="0" u="none" strike="noStrike" kern="1200" cap="none" spc="0" normalizeH="0" baseline="0" noProof="0" dirty="0">
                <a:ln>
                  <a:noFill/>
                </a:ln>
                <a:solidFill>
                  <a:srgbClr val="000000"/>
                </a:solidFill>
                <a:effectLst/>
                <a:uLnTx/>
                <a:uFillTx/>
                <a:latin typeface="Calibri"/>
                <a:ea typeface="Montserrat Light" charset="0"/>
                <a:cs typeface="Montserrat Light" charset="0"/>
              </a:rPr>
              <a:t> </a:t>
            </a:r>
            <a:r>
              <a:rPr kumimoji="0" lang="de-DE" sz="2800" b="1" i="0" u="none" strike="noStrike" kern="1200" cap="none" spc="0" normalizeH="0" baseline="0" noProof="0" dirty="0">
                <a:ln>
                  <a:noFill/>
                </a:ln>
                <a:solidFill>
                  <a:srgbClr val="3F71AD"/>
                </a:solidFill>
                <a:effectLst/>
                <a:uLnTx/>
                <a:uFillTx/>
                <a:latin typeface="Calibri"/>
                <a:ea typeface="+mn-ea"/>
                <a:cs typeface="+mn-cs"/>
              </a:rPr>
              <a:t>7 Medical Journals</a:t>
            </a:r>
            <a:endParaRPr kumimoji="0" lang="de-DE" sz="1200" b="1" i="0" u="none" strike="noStrike" kern="1200" cap="none" spc="0" normalizeH="0" baseline="0" noProof="0" dirty="0">
              <a:ln>
                <a:noFill/>
              </a:ln>
              <a:solidFill>
                <a:srgbClr val="3F71AD"/>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de-DE" sz="1600" b="1" i="0" u="none" strike="noStrike" kern="1200" cap="none" spc="0" normalizeH="0" baseline="0" noProof="0" dirty="0">
              <a:ln>
                <a:noFill/>
              </a:ln>
              <a:solidFill>
                <a:srgbClr val="4F81BD"/>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37EB085-F303-4ADF-2E1B-4AFFEBF48866}"/>
              </a:ext>
            </a:extLst>
          </p:cNvPr>
          <p:cNvSpPr txBox="1"/>
          <p:nvPr/>
        </p:nvSpPr>
        <p:spPr>
          <a:xfrm>
            <a:off x="7700222" y="4040494"/>
            <a:ext cx="42813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F71AD"/>
                </a:solidFill>
                <a:effectLst/>
                <a:uLnTx/>
                <a:uFillTx/>
                <a:latin typeface="Calibri"/>
                <a:ea typeface="+mn-ea"/>
                <a:cs typeface="+mn-cs"/>
              </a:rPr>
              <a:t>Cited 1985 times </a:t>
            </a:r>
            <a:br>
              <a:rPr kumimoji="0" lang="en-US" sz="2800" b="1" i="0" u="none" strike="noStrike" kern="1200" cap="none" spc="0" normalizeH="0" baseline="0" noProof="0" dirty="0">
                <a:ln>
                  <a:noFill/>
                </a:ln>
                <a:solidFill>
                  <a:srgbClr val="3F71AD"/>
                </a:solidFill>
                <a:effectLst/>
                <a:uLnTx/>
                <a:uFillTx/>
                <a:latin typeface="Calibri"/>
                <a:ea typeface="+mn-ea"/>
                <a:cs typeface="+mn-cs"/>
              </a:rPr>
            </a:br>
            <a:r>
              <a:rPr kumimoji="0" lang="en-US" sz="2000" b="0" i="0" u="none" strike="noStrike" kern="1200" cap="none" spc="0" normalizeH="0" baseline="0" noProof="0" dirty="0">
                <a:ln>
                  <a:noFill/>
                </a:ln>
                <a:solidFill>
                  <a:srgbClr val="000000"/>
                </a:solidFill>
                <a:effectLst/>
                <a:uLnTx/>
                <a:uFillTx/>
                <a:latin typeface="Calibri"/>
                <a:ea typeface="+mn-ea"/>
                <a:cs typeface="+mn-cs"/>
              </a:rPr>
              <a:t>according to Google Scholar</a:t>
            </a:r>
          </a:p>
        </p:txBody>
      </p:sp>
    </p:spTree>
    <p:extLst>
      <p:ext uri="{BB962C8B-B14F-4D97-AF65-F5344CB8AC3E}">
        <p14:creationId xmlns:p14="http://schemas.microsoft.com/office/powerpoint/2010/main" val="3280213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4E99-C540-D4AF-EFBE-B47DD401D536}"/>
              </a:ext>
            </a:extLst>
          </p:cNvPr>
          <p:cNvSpPr>
            <a:spLocks noGrp="1"/>
          </p:cNvSpPr>
          <p:nvPr>
            <p:ph type="title"/>
          </p:nvPr>
        </p:nvSpPr>
        <p:spPr/>
        <p:txBody>
          <a:bodyPr>
            <a:normAutofit/>
          </a:bodyPr>
          <a:lstStyle/>
          <a:p>
            <a:r>
              <a:rPr lang="en-US" dirty="0">
                <a:cs typeface="Arial"/>
              </a:rPr>
              <a:t>Agent Reviews &amp; Authorizations</a:t>
            </a:r>
          </a:p>
        </p:txBody>
      </p:sp>
      <p:sp>
        <p:nvSpPr>
          <p:cNvPr id="5" name="Rectangle: Rounded Corners 4">
            <a:extLst>
              <a:ext uri="{FF2B5EF4-FFF2-40B4-BE49-F238E27FC236}">
                <a16:creationId xmlns:a16="http://schemas.microsoft.com/office/drawing/2014/main" id="{E6FE37C9-53C1-35EF-A03F-69115D300519}"/>
              </a:ext>
              <a:ext uri="{C183D7F6-B498-43B3-948B-1728B52AA6E4}">
                <adec:decorative xmlns:adec="http://schemas.microsoft.com/office/drawing/2017/decorative" val="1"/>
              </a:ext>
            </a:extLst>
          </p:cNvPr>
          <p:cNvSpPr/>
          <p:nvPr/>
        </p:nvSpPr>
        <p:spPr>
          <a:xfrm>
            <a:off x="406377" y="2047356"/>
            <a:ext cx="5668247" cy="801399"/>
          </a:xfrm>
          <a:prstGeom prst="roundRect">
            <a:avLst>
              <a:gd name="adj" fmla="val 5578"/>
            </a:avLst>
          </a:prstGeom>
          <a:solidFill>
            <a:srgbClr val="EBF1DE"/>
          </a:solidFill>
          <a:ln w="12700">
            <a:solidFill>
              <a:srgbClr val="3F71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 Placeholder 7">
            <a:extLst>
              <a:ext uri="{FF2B5EF4-FFF2-40B4-BE49-F238E27FC236}">
                <a16:creationId xmlns:a16="http://schemas.microsoft.com/office/drawing/2014/main" id="{7CD404D2-0F1A-530C-0721-151C0499B24A}"/>
              </a:ext>
            </a:extLst>
          </p:cNvPr>
          <p:cNvSpPr txBox="1">
            <a:spLocks/>
          </p:cNvSpPr>
          <p:nvPr/>
        </p:nvSpPr>
        <p:spPr>
          <a:xfrm>
            <a:off x="200021" y="2148644"/>
            <a:ext cx="2699763" cy="613811"/>
          </a:xfrm>
          <a:prstGeom prst="rect">
            <a:avLst/>
          </a:prstGeom>
          <a:ln>
            <a:noFill/>
          </a:ln>
        </p:spPr>
        <p:txBody>
          <a:bodyPr lIns="91440" tIns="45720" rIns="91440" bIns="45720" anchor="t"/>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800+  </a:t>
            </a:r>
          </a:p>
        </p:txBody>
      </p:sp>
      <p:sp>
        <p:nvSpPr>
          <p:cNvPr id="44" name="TextBox 43">
            <a:extLst>
              <a:ext uri="{FF2B5EF4-FFF2-40B4-BE49-F238E27FC236}">
                <a16:creationId xmlns:a16="http://schemas.microsoft.com/office/drawing/2014/main" id="{56CC0B82-0702-6A69-93CA-CA4CBC30053B}"/>
              </a:ext>
            </a:extLst>
          </p:cNvPr>
          <p:cNvSpPr txBox="1"/>
          <p:nvPr/>
        </p:nvSpPr>
        <p:spPr>
          <a:xfrm>
            <a:off x="2377294" y="2291254"/>
            <a:ext cx="3117825" cy="40011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Agents reviewed</a:t>
            </a:r>
          </a:p>
        </p:txBody>
      </p:sp>
      <p:sp>
        <p:nvSpPr>
          <p:cNvPr id="19" name="Rectangle: Rounded Corners 18">
            <a:extLst>
              <a:ext uri="{FF2B5EF4-FFF2-40B4-BE49-F238E27FC236}">
                <a16:creationId xmlns:a16="http://schemas.microsoft.com/office/drawing/2014/main" id="{9A22D5DA-FB2A-9DF9-4438-9E85546AFBD7}"/>
              </a:ext>
              <a:ext uri="{C183D7F6-B498-43B3-948B-1728B52AA6E4}">
                <adec:decorative xmlns:adec="http://schemas.microsoft.com/office/drawing/2017/decorative" val="1"/>
              </a:ext>
            </a:extLst>
          </p:cNvPr>
          <p:cNvSpPr/>
          <p:nvPr/>
        </p:nvSpPr>
        <p:spPr>
          <a:xfrm>
            <a:off x="406377" y="3010915"/>
            <a:ext cx="5668247" cy="801399"/>
          </a:xfrm>
          <a:prstGeom prst="roundRect">
            <a:avLst>
              <a:gd name="adj" fmla="val 5578"/>
            </a:avLst>
          </a:prstGeom>
          <a:solidFill>
            <a:srgbClr val="F2DCDB"/>
          </a:solidFill>
          <a:ln w="12700">
            <a:solidFill>
              <a:srgbClr val="823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 Placeholder 7">
            <a:extLst>
              <a:ext uri="{FF2B5EF4-FFF2-40B4-BE49-F238E27FC236}">
                <a16:creationId xmlns:a16="http://schemas.microsoft.com/office/drawing/2014/main" id="{0DDE434A-71FA-E7C6-165C-92B2ADBDB30C}"/>
              </a:ext>
            </a:extLst>
          </p:cNvPr>
          <p:cNvSpPr txBox="1">
            <a:spLocks/>
          </p:cNvSpPr>
          <p:nvPr/>
        </p:nvSpPr>
        <p:spPr>
          <a:xfrm>
            <a:off x="-71391" y="3102268"/>
            <a:ext cx="2616932" cy="752384"/>
          </a:xfrm>
          <a:prstGeom prst="rect">
            <a:avLst/>
          </a:prstGeom>
          <a:ln>
            <a:noFill/>
          </a:ln>
        </p:spPr>
        <p:txBody>
          <a:bodyPr lIns="91440" tIns="45720" rIns="91440" bIns="4572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4800" b="1" i="0" u="none" strike="noStrike" kern="1200" cap="none" spc="0" normalizeH="0" baseline="0" noProof="0">
                <a:ln>
                  <a:noFill/>
                </a:ln>
                <a:solidFill>
                  <a:prstClr val="black"/>
                </a:solidFill>
                <a:effectLst/>
                <a:uLnTx/>
                <a:uFillTx/>
                <a:latin typeface="Calibri"/>
                <a:ea typeface="+mn-ea"/>
                <a:cs typeface="+mn-cs"/>
              </a:rPr>
              <a:t>34</a:t>
            </a:r>
          </a:p>
        </p:txBody>
      </p:sp>
      <p:sp>
        <p:nvSpPr>
          <p:cNvPr id="49" name="TextBox 48">
            <a:extLst>
              <a:ext uri="{FF2B5EF4-FFF2-40B4-BE49-F238E27FC236}">
                <a16:creationId xmlns:a16="http://schemas.microsoft.com/office/drawing/2014/main" id="{F667982E-FA64-C6ED-8EAE-AA7995F9236D}"/>
              </a:ext>
            </a:extLst>
          </p:cNvPr>
          <p:cNvSpPr txBox="1"/>
          <p:nvPr/>
        </p:nvSpPr>
        <p:spPr>
          <a:xfrm>
            <a:off x="2242458" y="3098368"/>
            <a:ext cx="3433856"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Agents and combinations fully enrolled and completed testing</a:t>
            </a:r>
          </a:p>
        </p:txBody>
      </p:sp>
      <p:sp>
        <p:nvSpPr>
          <p:cNvPr id="55" name="Rectangle: Rounded Corners 54">
            <a:extLst>
              <a:ext uri="{FF2B5EF4-FFF2-40B4-BE49-F238E27FC236}">
                <a16:creationId xmlns:a16="http://schemas.microsoft.com/office/drawing/2014/main" id="{5B126570-4769-E03B-7C91-EDB41F32933A}"/>
              </a:ext>
              <a:ext uri="{C183D7F6-B498-43B3-948B-1728B52AA6E4}">
                <adec:decorative xmlns:adec="http://schemas.microsoft.com/office/drawing/2017/decorative" val="1"/>
              </a:ext>
            </a:extLst>
          </p:cNvPr>
          <p:cNvSpPr/>
          <p:nvPr/>
        </p:nvSpPr>
        <p:spPr>
          <a:xfrm>
            <a:off x="406377" y="4016621"/>
            <a:ext cx="5668247" cy="801399"/>
          </a:xfrm>
          <a:prstGeom prst="roundRect">
            <a:avLst>
              <a:gd name="adj" fmla="val 5578"/>
            </a:avLst>
          </a:prstGeom>
          <a:solidFill>
            <a:srgbClr val="C6D9F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 Placeholder 7">
            <a:extLst>
              <a:ext uri="{FF2B5EF4-FFF2-40B4-BE49-F238E27FC236}">
                <a16:creationId xmlns:a16="http://schemas.microsoft.com/office/drawing/2014/main" id="{47977928-000C-DF71-50A9-A597D5379D93}"/>
              </a:ext>
            </a:extLst>
          </p:cNvPr>
          <p:cNvSpPr txBox="1">
            <a:spLocks/>
          </p:cNvSpPr>
          <p:nvPr/>
        </p:nvSpPr>
        <p:spPr>
          <a:xfrm>
            <a:off x="-3555" y="4173586"/>
            <a:ext cx="2616932" cy="537213"/>
          </a:xfrm>
          <a:prstGeom prst="rect">
            <a:avLst/>
          </a:prstGeom>
          <a:ln>
            <a:noFill/>
          </a:ln>
        </p:spPr>
        <p:txBody>
          <a:bodyPr lIns="91440" tIns="45720" rIns="91440" bIns="45720" anchor="ctr"/>
          <a:lstStyle>
            <a:lvl1pPr marL="228600" indent="-228600" algn="l" defTabSz="914400" rtl="0" eaLnBrk="1" latinLnBrk="0" hangingPunct="1">
              <a:lnSpc>
                <a:spcPct val="100000"/>
              </a:lnSpc>
              <a:spcBef>
                <a:spcPts val="1000"/>
              </a:spcBef>
              <a:buClr>
                <a:schemeClr val="accent5"/>
              </a:buClr>
              <a:buSzPct val="75000"/>
              <a:buFont typeface="Wingdings" charset="2"/>
              <a:buChar char="§"/>
              <a:defRPr sz="2000" kern="1200">
                <a:solidFill>
                  <a:srgbClr val="3F3F3F"/>
                </a:solidFill>
                <a:latin typeface="+mn-lt"/>
                <a:ea typeface="+mn-ea"/>
                <a:cs typeface="+mn-cs"/>
              </a:defRPr>
            </a:lvl1pPr>
            <a:lvl2pPr marL="685800" indent="-228600" algn="l" defTabSz="914400" rtl="0" eaLnBrk="1" latinLnBrk="0" hangingPunct="1">
              <a:lnSpc>
                <a:spcPct val="100000"/>
              </a:lnSpc>
              <a:spcBef>
                <a:spcPts val="500"/>
              </a:spcBef>
              <a:buClr>
                <a:schemeClr val="accent5"/>
              </a:buClr>
              <a:buSzPct val="75000"/>
              <a:buFont typeface="Wingdings" charset="2"/>
              <a:buChar char="§"/>
              <a:defRPr sz="1800" kern="1200">
                <a:solidFill>
                  <a:srgbClr val="3F3F3F"/>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SzPct val="75000"/>
              <a:buFont typeface="Wingdings" charset="2"/>
              <a:buChar char="§"/>
              <a:defRPr sz="1600" kern="1200">
                <a:solidFill>
                  <a:srgbClr val="3F3F3F"/>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SzPct val="75000"/>
              <a:buFont typeface="Wingdings" charset="2"/>
              <a:buChar char="§"/>
              <a:defRPr sz="1400" kern="1200">
                <a:solidFill>
                  <a:srgbClr val="3F3F3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rgbClr val="787878"/>
              </a:buClr>
              <a:buSzPct val="75000"/>
              <a:buFont typeface="Wingdings" charset="2"/>
              <a:buNone/>
              <a:tabLst/>
              <a:defRPr/>
            </a:pPr>
            <a:r>
              <a:rPr kumimoji="0" lang="en-US" sz="4800" b="1" i="0" u="none" strike="noStrike" kern="1200" cap="none" spc="0" normalizeH="0" baseline="0" noProof="0">
                <a:ln>
                  <a:noFill/>
                </a:ln>
                <a:solidFill>
                  <a:prstClr val="black"/>
                </a:solidFill>
                <a:effectLst/>
                <a:uLnTx/>
                <a:uFillTx/>
                <a:latin typeface="Calibri"/>
                <a:ea typeface="+mn-ea"/>
                <a:cs typeface="+mn-cs"/>
              </a:rPr>
              <a:t>6</a:t>
            </a:r>
          </a:p>
        </p:txBody>
      </p:sp>
      <p:sp>
        <p:nvSpPr>
          <p:cNvPr id="53" name="TextBox 52">
            <a:extLst>
              <a:ext uri="{FF2B5EF4-FFF2-40B4-BE49-F238E27FC236}">
                <a16:creationId xmlns:a16="http://schemas.microsoft.com/office/drawing/2014/main" id="{298DD058-0A60-E781-230B-5C3579C1A735}"/>
              </a:ext>
            </a:extLst>
          </p:cNvPr>
          <p:cNvSpPr txBox="1"/>
          <p:nvPr/>
        </p:nvSpPr>
        <p:spPr>
          <a:xfrm>
            <a:off x="2117782" y="4086427"/>
            <a:ext cx="3759238"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Agents proven efficacious against COVID-19</a:t>
            </a:r>
          </a:p>
        </p:txBody>
      </p:sp>
      <p:sp>
        <p:nvSpPr>
          <p:cNvPr id="56" name="Rectangle: Rounded Corners 55">
            <a:extLst>
              <a:ext uri="{FF2B5EF4-FFF2-40B4-BE49-F238E27FC236}">
                <a16:creationId xmlns:a16="http://schemas.microsoft.com/office/drawing/2014/main" id="{42CA4FC7-AAA8-D779-923F-93D8139C0789}"/>
              </a:ext>
              <a:ext uri="{C183D7F6-B498-43B3-948B-1728B52AA6E4}">
                <adec:decorative xmlns:adec="http://schemas.microsoft.com/office/drawing/2017/decorative" val="1"/>
              </a:ext>
            </a:extLst>
          </p:cNvPr>
          <p:cNvSpPr/>
          <p:nvPr/>
        </p:nvSpPr>
        <p:spPr>
          <a:xfrm>
            <a:off x="6324556" y="2012580"/>
            <a:ext cx="5668247" cy="3840975"/>
          </a:xfrm>
          <a:prstGeom prst="roundRect">
            <a:avLst>
              <a:gd name="adj" fmla="val 5578"/>
            </a:avLst>
          </a:prstGeom>
          <a:solidFill>
            <a:schemeClr val="bg1">
              <a:alpha val="70000"/>
            </a:schemeClr>
          </a:solid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
            <a:extLst>
              <a:ext uri="{FF2B5EF4-FFF2-40B4-BE49-F238E27FC236}">
                <a16:creationId xmlns:a16="http://schemas.microsoft.com/office/drawing/2014/main" id="{D74AFBBC-0414-FAFC-4476-9DA565939AD5}"/>
              </a:ext>
            </a:extLst>
          </p:cNvPr>
          <p:cNvSpPr>
            <a:spLocks/>
          </p:cNvSpPr>
          <p:nvPr/>
        </p:nvSpPr>
        <p:spPr bwMode="auto">
          <a:xfrm>
            <a:off x="6457609" y="2104742"/>
            <a:ext cx="5384729" cy="3846115"/>
          </a:xfrm>
          <a:prstGeom prst="rect">
            <a:avLst/>
          </a:prstGeom>
          <a:noFill/>
          <a:ln w="12700">
            <a:noFill/>
            <a:miter lim="800000"/>
            <a:headEnd/>
            <a:tailEnd/>
          </a:ln>
        </p:spPr>
        <p:txBody>
          <a:bodyPr lIns="0" tIns="0" rIns="0" bIns="0"/>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EUA ACHIEVEMENTS: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Lilly </a:t>
            </a:r>
            <a:r>
              <a:rPr kumimoji="0" lang="en-US" sz="2000" b="0" i="0" u="none" strike="noStrike" kern="0" cap="none" spc="0" normalizeH="0" baseline="0" noProof="0" dirty="0">
                <a:ln>
                  <a:noFill/>
                </a:ln>
                <a:solidFill>
                  <a:prstClr val="black"/>
                </a:solidFill>
                <a:effectLst/>
                <a:uLnTx/>
                <a:uFillTx/>
                <a:latin typeface="Calibri"/>
                <a:ea typeface="+mn-ea"/>
                <a:cs typeface="+mn-cs"/>
                <a:sym typeface="Gotham Book" charset="0"/>
              </a:rPr>
              <a:t>LY-CoV-555</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Brii Bio </a:t>
            </a:r>
            <a:r>
              <a:rPr kumimoji="0" lang="en-US" sz="2000" b="0" i="0" u="none" strike="noStrike" kern="0" cap="none" spc="0" normalizeH="0" baseline="0" noProof="0" dirty="0">
                <a:ln>
                  <a:noFill/>
                </a:ln>
                <a:solidFill>
                  <a:prstClr val="black"/>
                </a:solidFill>
                <a:effectLst/>
                <a:uLnTx/>
                <a:uFillTx/>
                <a:latin typeface="Calibri"/>
                <a:ea typeface="+mn-ea"/>
                <a:cs typeface="+mn-cs"/>
                <a:sym typeface="Gotham Book" charset="0"/>
              </a:rPr>
              <a:t>Brii-196/Brii-198 </a:t>
            </a:r>
          </a:p>
          <a:p>
            <a:pPr marL="800100" marR="0" lvl="1" indent="-342900" algn="l" defTabSz="914400" rtl="0" eaLnBrk="1" fontAlgn="auto" latinLnBrk="0" hangingPunct="1">
              <a:lnSpc>
                <a:spcPct val="100000"/>
              </a:lnSpc>
              <a:spcBef>
                <a:spcPts val="0"/>
              </a:spcBef>
              <a:spcAft>
                <a:spcPts val="18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AstraZeneca’s</a:t>
            </a:r>
            <a:r>
              <a:rPr kumimoji="0" lang="en-US" sz="2000" b="0" i="0" u="none" strike="noStrike" kern="0" cap="none" spc="0" normalizeH="0" baseline="0" noProof="0" dirty="0">
                <a:ln>
                  <a:noFill/>
                </a:ln>
                <a:solidFill>
                  <a:prstClr val="black"/>
                </a:solidFill>
                <a:effectLst/>
                <a:uLnTx/>
                <a:uFillTx/>
                <a:latin typeface="Calibri"/>
                <a:ea typeface="+mn-ea"/>
                <a:cs typeface="+mn-cs"/>
                <a:sym typeface="Gotham Book" charset="0"/>
              </a:rPr>
              <a:t> AZD7442 (IV) applied</a:t>
            </a:r>
            <a:r>
              <a:rPr kumimoji="0" lang="en-US" sz="2000" b="0" i="0" u="none" strike="noStrike" kern="1200" cap="none" spc="0" normalizeH="0" baseline="0" noProof="0" dirty="0">
                <a:ln>
                  <a:noFill/>
                </a:ln>
                <a:solidFill>
                  <a:srgbClr val="000000"/>
                </a:solidFill>
                <a:effectLst/>
                <a:uLnTx/>
                <a:uFillTx/>
                <a:latin typeface="Calibri"/>
                <a:ea typeface="+mn-ea"/>
                <a:cs typeface="+mn-cs"/>
              </a:rPr>
              <a:t> for EUA intending to have ACTIV outpatient data noted in the submission package</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000000"/>
                </a:solidFill>
                <a:effectLst/>
                <a:uLnTx/>
                <a:uFillTx/>
                <a:latin typeface="Calibri"/>
                <a:ea typeface="+mn-ea"/>
                <a:cs typeface="+mn-cs"/>
              </a:rPr>
              <a:t>Molnupiravir</a:t>
            </a:r>
            <a:r>
              <a:rPr kumimoji="0" lang="en-US" sz="2000" b="1" i="0" u="none" strike="noStrike" kern="1200" cap="none" spc="0" normalizeH="0" baseline="0" noProof="0" dirty="0">
                <a:ln>
                  <a:noFill/>
                </a:ln>
                <a:solidFill>
                  <a:srgbClr val="000000"/>
                </a:solidFill>
                <a:effectLst/>
                <a:uLnTx/>
                <a:uFillTx/>
                <a:latin typeface="Calibri"/>
                <a:ea typeface="+mn-ea"/>
                <a:cs typeface="+mn-cs"/>
              </a:rPr>
              <a:t> and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paxlovid</a:t>
            </a:r>
            <a:r>
              <a:rPr kumimoji="0" lang="en-US" sz="2000" b="0" i="0" u="none" strike="noStrike" kern="1200" cap="none" spc="0" normalizeH="0" baseline="0" noProof="0" dirty="0">
                <a:ln>
                  <a:noFill/>
                </a:ln>
                <a:solidFill>
                  <a:srgbClr val="000000"/>
                </a:solidFill>
                <a:effectLst/>
                <a:uLnTx/>
                <a:uFillTx/>
                <a:latin typeface="Calibri"/>
                <a:ea typeface="+mn-ea"/>
                <a:cs typeface="+mn-cs"/>
              </a:rPr>
              <a:t>, granted EUA, used the ACTIV protocols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ACTIV-4A work on heparin and other anticoagulants </a:t>
            </a:r>
            <a:r>
              <a:rPr kumimoji="0" lang="en-US" sz="2000" b="1" i="0" u="none" strike="noStrike" kern="1200" cap="none" spc="0" normalizeH="0" baseline="0" noProof="0" dirty="0">
                <a:ln>
                  <a:noFill/>
                </a:ln>
                <a:solidFill>
                  <a:srgbClr val="000000"/>
                </a:solidFill>
                <a:effectLst/>
                <a:uLnTx/>
                <a:uFillTx/>
                <a:latin typeface="Calibri"/>
                <a:ea typeface="+mn-ea"/>
                <a:cs typeface="+mn-cs"/>
              </a:rPr>
              <a:t>changed clinical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20287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901F2FB-6024-26CE-E403-B5C22421B3FE}"/>
              </a:ext>
            </a:extLst>
          </p:cNvPr>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br>
              <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rPr>
            </a:br>
            <a:r>
              <a:rPr kumimoji="0" lang="en-US" sz="36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rPr>
              <a:t>Initiatives updates</a:t>
            </a:r>
            <a:endPar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endParaRPr>
          </a:p>
        </p:txBody>
      </p:sp>
      <p:sp>
        <p:nvSpPr>
          <p:cNvPr id="12" name="Content Placeholder 2">
            <a:extLst>
              <a:ext uri="{FF2B5EF4-FFF2-40B4-BE49-F238E27FC236}">
                <a16:creationId xmlns:a16="http://schemas.microsoft.com/office/drawing/2014/main" id="{F6642EEA-D2FB-D37C-33CF-1958814E49A3}"/>
              </a:ext>
            </a:extLst>
          </p:cNvPr>
          <p:cNvSpPr txBox="1">
            <a:spLocks/>
          </p:cNvSpPr>
          <p:nvPr/>
        </p:nvSpPr>
        <p:spPr>
          <a:xfrm>
            <a:off x="609600" y="1166018"/>
            <a:ext cx="10972800" cy="3336057"/>
          </a:xfrm>
          <a:prstGeom prst="rect">
            <a:avLst/>
          </a:prstGeom>
        </p:spPr>
        <p:txBody>
          <a:bodyPr>
            <a:normAutofit fontScale="62500" lnSpcReduction="20000"/>
          </a:bodyPr>
          <a:lst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NIH Leadership Changes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Awards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SRLM Groundbreaking</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NIH Virtual Tour</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DEIA Strategic Plan</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UNITE Update</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Simplifying Review Criteria</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NRSA Update </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Times New Roman" panose="02020603050405020304" pitchFamily="18" charset="0"/>
                <a:cs typeface="+mn-cs"/>
              </a:rPr>
              <a:t>COVID Updates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Initiatives Updates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Times New Roman" panose="02020603050405020304" pitchFamily="18" charset="0"/>
                <a:cs typeface="+mn-cs"/>
              </a:rPr>
              <a:t>Budget and Legislative Updates </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Transitions</a:t>
            </a:r>
          </a:p>
        </p:txBody>
      </p:sp>
    </p:spTree>
    <p:extLst>
      <p:ext uri="{BB962C8B-B14F-4D97-AF65-F5344CB8AC3E}">
        <p14:creationId xmlns:p14="http://schemas.microsoft.com/office/powerpoint/2010/main" val="1831534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6C97E38-5D3A-5A7A-2A74-2277163883D0}"/>
              </a:ext>
            </a:extLst>
          </p:cNvPr>
          <p:cNvSpPr>
            <a:spLocks noGrp="1"/>
          </p:cNvSpPr>
          <p:nvPr>
            <p:ph type="title"/>
          </p:nvPr>
        </p:nvSpPr>
        <p:spPr/>
        <p:txBody>
          <a:bodyPr/>
          <a:lstStyle/>
          <a:p>
            <a:r>
              <a:rPr lang="en-US" sz="3200"/>
              <a:t>Cancer Moonshot</a:t>
            </a:r>
            <a:r>
              <a:rPr lang="en-US" sz="3200" b="0" baseline="30000"/>
              <a:t>SM</a:t>
            </a:r>
          </a:p>
        </p:txBody>
      </p:sp>
      <p:sp>
        <p:nvSpPr>
          <p:cNvPr id="24" name="Rectangle 23">
            <a:extLst>
              <a:ext uri="{FF2B5EF4-FFF2-40B4-BE49-F238E27FC236}">
                <a16:creationId xmlns:a16="http://schemas.microsoft.com/office/drawing/2014/main" id="{4A0DA22F-BA4B-EC62-E062-43E4ACD3F173}"/>
              </a:ext>
              <a:ext uri="{C183D7F6-B498-43B3-948B-1728B52AA6E4}">
                <adec:decorative xmlns:adec="http://schemas.microsoft.com/office/drawing/2017/decorative" val="1"/>
              </a:ext>
            </a:extLst>
          </p:cNvPr>
          <p:cNvSpPr/>
          <p:nvPr/>
        </p:nvSpPr>
        <p:spPr>
          <a:xfrm>
            <a:off x="322077" y="1631748"/>
            <a:ext cx="3419093" cy="3907858"/>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Arrow: Right 12">
            <a:extLst>
              <a:ext uri="{FF2B5EF4-FFF2-40B4-BE49-F238E27FC236}">
                <a16:creationId xmlns:a16="http://schemas.microsoft.com/office/drawing/2014/main" id="{07E49AF8-48EF-71A9-FDE4-919E6154CB5D}"/>
              </a:ext>
              <a:ext uri="{C183D7F6-B498-43B3-948B-1728B52AA6E4}">
                <adec:decorative xmlns:adec="http://schemas.microsoft.com/office/drawing/2017/decorative" val="1"/>
              </a:ext>
            </a:extLst>
          </p:cNvPr>
          <p:cNvSpPr/>
          <p:nvPr/>
        </p:nvSpPr>
        <p:spPr>
          <a:xfrm>
            <a:off x="452229" y="2941962"/>
            <a:ext cx="3650847" cy="1345616"/>
          </a:xfrm>
          <a:prstGeom prst="rightArrow">
            <a:avLst>
              <a:gd name="adj1" fmla="val 66642"/>
              <a:gd name="adj2" fmla="val 39418"/>
            </a:avLst>
          </a:prstGeom>
          <a:solidFill>
            <a:srgbClr val="E2EDEA"/>
          </a:solidFill>
          <a:ln w="9525">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F53CEE0-D015-BAFF-6896-64AFB175CEC9}"/>
              </a:ext>
            </a:extLst>
          </p:cNvPr>
          <p:cNvSpPr txBox="1"/>
          <p:nvPr/>
        </p:nvSpPr>
        <p:spPr>
          <a:xfrm>
            <a:off x="316053" y="1759541"/>
            <a:ext cx="3305369"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December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21st Century Cures Act</a:t>
            </a:r>
          </a:p>
        </p:txBody>
      </p:sp>
      <p:sp>
        <p:nvSpPr>
          <p:cNvPr id="11" name="TextBox 10">
            <a:extLst>
              <a:ext uri="{FF2B5EF4-FFF2-40B4-BE49-F238E27FC236}">
                <a16:creationId xmlns:a16="http://schemas.microsoft.com/office/drawing/2014/main" id="{5F0D7CD2-8533-8231-4424-81979A6402F0}"/>
              </a:ext>
            </a:extLst>
          </p:cNvPr>
          <p:cNvSpPr txBox="1"/>
          <p:nvPr/>
        </p:nvSpPr>
        <p:spPr>
          <a:xfrm>
            <a:off x="399432" y="2497979"/>
            <a:ext cx="3305369" cy="293926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Precision Medicine Initiative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$1.45 billion over 10 years</a:t>
            </a:r>
            <a:endPar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Beau Biden Cancer Moonshot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$1.8 billion over 7 years</a:t>
            </a:r>
            <a:endPar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BRAIN Initiative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$1.511 million over 10 years</a:t>
            </a:r>
            <a:endPar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Regenerative Medicines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$30 million over 4 years</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9" name="Arrow: Right 28">
            <a:extLst>
              <a:ext uri="{FF2B5EF4-FFF2-40B4-BE49-F238E27FC236}">
                <a16:creationId xmlns:a16="http://schemas.microsoft.com/office/drawing/2014/main" id="{9EC65B91-9C3F-C83D-FCD1-50012D9AD893}"/>
              </a:ext>
              <a:ext uri="{C183D7F6-B498-43B3-948B-1728B52AA6E4}">
                <adec:decorative xmlns:adec="http://schemas.microsoft.com/office/drawing/2017/decorative" val="1"/>
              </a:ext>
            </a:extLst>
          </p:cNvPr>
          <p:cNvSpPr/>
          <p:nvPr/>
        </p:nvSpPr>
        <p:spPr>
          <a:xfrm>
            <a:off x="4155250" y="2979328"/>
            <a:ext cx="4664514" cy="1345616"/>
          </a:xfrm>
          <a:prstGeom prst="rightArrow">
            <a:avLst>
              <a:gd name="adj1" fmla="val 66642"/>
              <a:gd name="adj2" fmla="val 39418"/>
            </a:avLst>
          </a:prstGeom>
          <a:solidFill>
            <a:srgbClr val="E2EDEA"/>
          </a:solidFill>
          <a:ln w="9525">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Cover of Cancer Moonshot Blue Ribbon Panel Report 2016">
            <a:extLst>
              <a:ext uri="{FF2B5EF4-FFF2-40B4-BE49-F238E27FC236}">
                <a16:creationId xmlns:a16="http://schemas.microsoft.com/office/drawing/2014/main" id="{162993F7-E13E-0392-3BEE-A0134C6C933B}"/>
              </a:ext>
            </a:extLst>
          </p:cNvPr>
          <p:cNvPicPr>
            <a:picLocks noChangeAspect="1"/>
          </p:cNvPicPr>
          <p:nvPr/>
        </p:nvPicPr>
        <p:blipFill>
          <a:blip r:embed="rId3"/>
          <a:stretch>
            <a:fillRect/>
          </a:stretch>
        </p:blipFill>
        <p:spPr>
          <a:xfrm>
            <a:off x="4155250" y="1363579"/>
            <a:ext cx="2111725" cy="2744901"/>
          </a:xfrm>
          <a:prstGeom prst="rect">
            <a:avLst/>
          </a:prstGeom>
          <a:ln>
            <a:solidFill>
              <a:schemeClr val="bg1">
                <a:lumMod val="50000"/>
              </a:schemeClr>
            </a:solidFill>
          </a:ln>
        </p:spPr>
      </p:pic>
      <p:sp>
        <p:nvSpPr>
          <p:cNvPr id="16" name="TextBox 15">
            <a:extLst>
              <a:ext uri="{FF2B5EF4-FFF2-40B4-BE49-F238E27FC236}">
                <a16:creationId xmlns:a16="http://schemas.microsoft.com/office/drawing/2014/main" id="{29A33704-8FD2-0FA1-135B-42A89E1545D0}"/>
              </a:ext>
            </a:extLst>
          </p:cNvPr>
          <p:cNvSpPr txBox="1"/>
          <p:nvPr/>
        </p:nvSpPr>
        <p:spPr>
          <a:xfrm>
            <a:off x="4039372" y="2186538"/>
            <a:ext cx="3144530" cy="707886"/>
          </a:xfrm>
          <a:prstGeom prst="rect">
            <a:avLst/>
          </a:prstGeom>
          <a:solidFill>
            <a:schemeClr val="bg1"/>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US" sz="2000" b="1" i="0" u="none" strike="noStrike" kern="1200" cap="none" spc="0" normalizeH="0" baseline="0" noProof="0" dirty="0">
                <a:ln>
                  <a:noFill/>
                </a:ln>
                <a:solidFill>
                  <a:srgbClr val="262261"/>
                </a:solidFill>
                <a:effectLst/>
                <a:uLnTx/>
                <a:uFillTx/>
                <a:latin typeface="Arial Narrow" panose="020B0606020202030204" pitchFamily="34" charset="0"/>
                <a:ea typeface="+mn-ea"/>
                <a:cs typeface="+mn-cs"/>
              </a:rPr>
              <a:t>Cancer Moonshot Blue Ribbon Panel Report</a:t>
            </a:r>
          </a:p>
        </p:txBody>
      </p:sp>
      <p:pic>
        <p:nvPicPr>
          <p:cNvPr id="10" name="Picture 9" descr="A sample flowchart illustrating the implementation of the cancer moonshot, fiscal years 2017 to 2021.">
            <a:extLst>
              <a:ext uri="{FF2B5EF4-FFF2-40B4-BE49-F238E27FC236}">
                <a16:creationId xmlns:a16="http://schemas.microsoft.com/office/drawing/2014/main" id="{2B166BCE-D5A2-FEE8-02F8-8FB76224E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907" y="3654037"/>
            <a:ext cx="3629926" cy="2554803"/>
          </a:xfrm>
          <a:prstGeom prst="rect">
            <a:avLst/>
          </a:prstGeom>
        </p:spPr>
      </p:pic>
      <p:sp>
        <p:nvSpPr>
          <p:cNvPr id="19" name="TextBox 18">
            <a:extLst>
              <a:ext uri="{FF2B5EF4-FFF2-40B4-BE49-F238E27FC236}">
                <a16:creationId xmlns:a16="http://schemas.microsoft.com/office/drawing/2014/main" id="{B8F2F971-2B86-AEC3-0336-1D5A6EF84827}"/>
              </a:ext>
            </a:extLst>
          </p:cNvPr>
          <p:cNvSpPr txBox="1"/>
          <p:nvPr/>
        </p:nvSpPr>
        <p:spPr>
          <a:xfrm>
            <a:off x="6487507" y="5575745"/>
            <a:ext cx="1931435" cy="400110"/>
          </a:xfrm>
          <a:prstGeom prst="rect">
            <a:avLst/>
          </a:prstGeom>
          <a:solidFill>
            <a:schemeClr val="bg1"/>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US" sz="2000" b="1" i="0" u="none" strike="noStrike" kern="1200" cap="none" spc="0" normalizeH="0" baseline="0" noProof="0" dirty="0">
                <a:ln>
                  <a:noFill/>
                </a:ln>
                <a:solidFill>
                  <a:srgbClr val="262261"/>
                </a:solidFill>
                <a:effectLst/>
                <a:uLnTx/>
                <a:uFillTx/>
                <a:latin typeface="Arial Narrow" panose="020B0606020202030204" pitchFamily="34" charset="0"/>
                <a:ea typeface="+mn-ea"/>
                <a:cs typeface="+mn-cs"/>
              </a:rPr>
              <a:t>Implementation</a:t>
            </a:r>
          </a:p>
        </p:txBody>
      </p:sp>
      <p:sp>
        <p:nvSpPr>
          <p:cNvPr id="30" name="Arrow: Right 29">
            <a:extLst>
              <a:ext uri="{FF2B5EF4-FFF2-40B4-BE49-F238E27FC236}">
                <a16:creationId xmlns:a16="http://schemas.microsoft.com/office/drawing/2014/main" id="{EC957AA5-A82A-8D2D-B212-CFD88DB74A9E}"/>
              </a:ext>
              <a:ext uri="{C183D7F6-B498-43B3-948B-1728B52AA6E4}">
                <adec:decorative xmlns:adec="http://schemas.microsoft.com/office/drawing/2017/decorative" val="1"/>
              </a:ext>
            </a:extLst>
          </p:cNvPr>
          <p:cNvSpPr/>
          <p:nvPr/>
        </p:nvSpPr>
        <p:spPr>
          <a:xfrm>
            <a:off x="8819764" y="2912869"/>
            <a:ext cx="3250316" cy="1345616"/>
          </a:xfrm>
          <a:prstGeom prst="rightArrow">
            <a:avLst>
              <a:gd name="adj1" fmla="val 66642"/>
              <a:gd name="adj2" fmla="val 39418"/>
            </a:avLst>
          </a:prstGeom>
          <a:solidFill>
            <a:srgbClr val="E2EDEA"/>
          </a:solidFill>
          <a:ln w="9525">
            <a:solidFill>
              <a:srgbClr val="727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descr="President Biden.">
            <a:extLst>
              <a:ext uri="{FF2B5EF4-FFF2-40B4-BE49-F238E27FC236}">
                <a16:creationId xmlns:a16="http://schemas.microsoft.com/office/drawing/2014/main" id="{8FD1B7FB-AF6A-F605-E370-E82A397FA3B8}"/>
              </a:ext>
            </a:extLst>
          </p:cNvPr>
          <p:cNvPicPr>
            <a:picLocks noChangeAspect="1"/>
          </p:cNvPicPr>
          <p:nvPr/>
        </p:nvPicPr>
        <p:blipFill>
          <a:blip r:embed="rId5"/>
          <a:stretch>
            <a:fillRect/>
          </a:stretch>
        </p:blipFill>
        <p:spPr>
          <a:xfrm>
            <a:off x="8819764" y="1812921"/>
            <a:ext cx="2531316" cy="3603697"/>
          </a:xfrm>
          <a:prstGeom prst="rect">
            <a:avLst/>
          </a:prstGeom>
          <a:ln>
            <a:solidFill>
              <a:schemeClr val="bg1">
                <a:lumMod val="50000"/>
              </a:schemeClr>
            </a:solidFill>
          </a:ln>
        </p:spPr>
      </p:pic>
      <p:sp>
        <p:nvSpPr>
          <p:cNvPr id="23" name="TextBox 22">
            <a:extLst>
              <a:ext uri="{FF2B5EF4-FFF2-40B4-BE49-F238E27FC236}">
                <a16:creationId xmlns:a16="http://schemas.microsoft.com/office/drawing/2014/main" id="{F77630A5-FA82-41A0-0409-CBBF544707A5}"/>
              </a:ext>
            </a:extLst>
          </p:cNvPr>
          <p:cNvSpPr txBox="1"/>
          <p:nvPr/>
        </p:nvSpPr>
        <p:spPr>
          <a:xfrm>
            <a:off x="8942556" y="4618921"/>
            <a:ext cx="2838332" cy="1323439"/>
          </a:xfrm>
          <a:prstGeom prst="rect">
            <a:avLst/>
          </a:prstGeom>
          <a:solidFill>
            <a:schemeClr val="bg1"/>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US" sz="2000" b="1" i="0" u="none" strike="noStrike" kern="1200" cap="none" spc="0" normalizeH="0" baseline="0" noProof="0" dirty="0">
                <a:ln>
                  <a:noFill/>
                </a:ln>
                <a:solidFill>
                  <a:srgbClr val="262261"/>
                </a:solidFill>
                <a:effectLst/>
                <a:uLnTx/>
                <a:uFillTx/>
                <a:latin typeface="Arial Narrow" panose="020B0606020202030204" pitchFamily="34" charset="0"/>
                <a:ea typeface="+mn-ea"/>
                <a:cs typeface="+mn-cs"/>
              </a:rPr>
              <a:t>February 2022</a:t>
            </a:r>
          </a:p>
          <a:p>
            <a:pPr marL="0" marR="0" lvl="0" indent="0" algn="l" defTabSz="914400" rtl="0" eaLnBrk="1" fontAlgn="auto" latinLnBrk="0" hangingPunct="1">
              <a:lnSpc>
                <a:spcPct val="100000"/>
              </a:lnSpc>
              <a:spcBef>
                <a:spcPts val="0"/>
              </a:spcBef>
              <a:spcAft>
                <a:spcPts val="0"/>
              </a:spcAft>
              <a:buClr>
                <a:srgbClr val="000000"/>
              </a:buClr>
              <a:buSzPts val="4000"/>
              <a:buFontTx/>
              <a:buNone/>
              <a:tabLst/>
              <a:defRPr/>
            </a:pPr>
            <a:r>
              <a:rPr kumimoji="0" lang="en-US" sz="2000" b="1" i="0" u="none" strike="noStrike" kern="1200" cap="none" spc="0" normalizeH="0" baseline="0" noProof="0" dirty="0">
                <a:ln>
                  <a:noFill/>
                </a:ln>
                <a:solidFill>
                  <a:srgbClr val="262261"/>
                </a:solidFill>
                <a:effectLst/>
                <a:uLnTx/>
                <a:uFillTx/>
                <a:latin typeface="Arial Narrow" panose="020B0606020202030204" pitchFamily="34" charset="0"/>
                <a:ea typeface="+mn-ea"/>
                <a:cs typeface="+mn-cs"/>
              </a:rPr>
              <a:t>President Biden Reignites the Cancer Moonshot with new goals</a:t>
            </a:r>
          </a:p>
        </p:txBody>
      </p:sp>
    </p:spTree>
    <p:extLst>
      <p:ext uri="{BB962C8B-B14F-4D97-AF65-F5344CB8AC3E}">
        <p14:creationId xmlns:p14="http://schemas.microsoft.com/office/powerpoint/2010/main" val="698223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3">
            <a:extLst>
              <a:ext uri="{FF2B5EF4-FFF2-40B4-BE49-F238E27FC236}">
                <a16:creationId xmlns:a16="http://schemas.microsoft.com/office/drawing/2014/main" id="{60B8B366-9F92-C8FB-B163-483A7C7FD59E}"/>
              </a:ext>
            </a:extLst>
          </p:cNvPr>
          <p:cNvSpPr txBox="1">
            <a:spLocks noGrp="1"/>
          </p:cNvSpPr>
          <p:nvPr>
            <p:ph type="title" idx="4294967295"/>
          </p:nvPr>
        </p:nvSpPr>
        <p:spPr bwMode="auto">
          <a:xfrm>
            <a:off x="443311" y="324264"/>
            <a:ext cx="11499455" cy="741871"/>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377" rtl="0" eaLnBrk="1" latinLnBrk="0" hangingPunct="1">
              <a:spcBef>
                <a:spcPct val="0"/>
              </a:spcBef>
              <a:buNone/>
              <a:defRPr sz="3200" b="1" kern="1200">
                <a:solidFill>
                  <a:schemeClr val="tx2"/>
                </a:solidFill>
                <a:latin typeface="+mj-lt"/>
                <a:ea typeface="+mj-ea"/>
                <a:cs typeface="Arial" panose="020B0604020202020204" pitchFamily="34" charset="0"/>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NIH is Addressing the Youth Mental Health Crisis</a:t>
            </a:r>
          </a:p>
        </p:txBody>
      </p:sp>
      <p:sp>
        <p:nvSpPr>
          <p:cNvPr id="47" name="TextBox 46">
            <a:extLst>
              <a:ext uri="{FF2B5EF4-FFF2-40B4-BE49-F238E27FC236}">
                <a16:creationId xmlns:a16="http://schemas.microsoft.com/office/drawing/2014/main" id="{79CBB07C-A006-DC1B-B0A3-F33E00DE1D10}"/>
              </a:ext>
            </a:extLst>
          </p:cNvPr>
          <p:cNvSpPr txBox="1"/>
          <p:nvPr/>
        </p:nvSpPr>
        <p:spPr>
          <a:xfrm>
            <a:off x="1179917" y="1098264"/>
            <a:ext cx="430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Crude Suicide Rates Among Youth in the </a:t>
            </a:r>
            <a:br>
              <a:rPr kumimoji="0" lang="en-US" sz="1600" b="1" i="0" u="none" strike="noStrike" kern="1200" cap="none" spc="0" normalizeH="0" baseline="0" noProof="0" dirty="0">
                <a:ln>
                  <a:noFill/>
                </a:ln>
                <a:solidFill>
                  <a:prstClr val="black"/>
                </a:solidFill>
                <a:effectLst/>
                <a:uLnTx/>
                <a:uFillTx/>
                <a:latin typeface="Calibri"/>
                <a:ea typeface="+mn-ea"/>
                <a:cs typeface="+mn-cs"/>
              </a:rPr>
            </a:br>
            <a:r>
              <a:rPr kumimoji="0" lang="en-US" sz="1600" b="1" i="0" u="none" strike="noStrike" kern="1200" cap="none" spc="0" normalizeH="0" baseline="0" noProof="0" dirty="0">
                <a:ln>
                  <a:noFill/>
                </a:ln>
                <a:solidFill>
                  <a:prstClr val="black"/>
                </a:solidFill>
                <a:effectLst/>
                <a:uLnTx/>
                <a:uFillTx/>
                <a:latin typeface="Calibri"/>
                <a:ea typeface="+mn-ea"/>
                <a:cs typeface="+mn-cs"/>
              </a:rPr>
              <a:t>United States (2001-2021)</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Data Courtesy of CDC</a:t>
            </a:r>
          </a:p>
        </p:txBody>
      </p:sp>
      <p:pic>
        <p:nvPicPr>
          <p:cNvPr id="48" name="Picture 47" descr="A graph comparing the rates of suicide (per 100,000) among youths ages 10 to 14, ages 15 to 19, and ages 20 to 24, from 2001 to 2021. For youths a ges 10 to 14, the rates remained relatively flat (starting at 1.3 in 2001) until 2010 or 2011, when they began to increase slightly. By 2021, the rate stood at 2.79. For youths ages 15 to 19, the rate was 7.88 in 2002, spiking at around 11 in 2017, and was 10.87 in 2021. Youths ages 20 to 24 had the highest suicide rates consistently, starting at 11.95 in 2001 and climbing to 19.44 by 2021.">
            <a:extLst>
              <a:ext uri="{FF2B5EF4-FFF2-40B4-BE49-F238E27FC236}">
                <a16:creationId xmlns:a16="http://schemas.microsoft.com/office/drawing/2014/main" id="{7787B3B9-C5C8-8E0E-1ADB-AD5C3D264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91" y="1321667"/>
            <a:ext cx="5112377" cy="2784791"/>
          </a:xfrm>
          <a:prstGeom prst="rect">
            <a:avLst/>
          </a:prstGeom>
        </p:spPr>
      </p:pic>
      <p:sp>
        <p:nvSpPr>
          <p:cNvPr id="49" name="TextBox 48">
            <a:extLst>
              <a:ext uri="{FF2B5EF4-FFF2-40B4-BE49-F238E27FC236}">
                <a16:creationId xmlns:a16="http://schemas.microsoft.com/office/drawing/2014/main" id="{C17FF895-A238-1DA9-BB68-8976E78A034F}"/>
              </a:ext>
            </a:extLst>
          </p:cNvPr>
          <p:cNvSpPr txBox="1"/>
          <p:nvPr/>
        </p:nvSpPr>
        <p:spPr>
          <a:xfrm>
            <a:off x="94617" y="4080899"/>
            <a:ext cx="320196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45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a:ea typeface="+mn-ea"/>
                <a:cs typeface="+mn-cs"/>
              </a:rPr>
              <a:t>Adolescents who spent more time on new media were more likely to report mental health issues</a:t>
            </a:r>
          </a:p>
        </p:txBody>
      </p:sp>
      <p:pic>
        <p:nvPicPr>
          <p:cNvPr id="50" name="Picture 49" descr="A line graph showing that symptoms of depression in adolescents were on the decline from 1991 to 2006 but began to increase when the iPhone was introduced in 2007, with a sharp jump beginning in 2012 through 2015. By 2015, 92% of teens owned a smartphone.">
            <a:extLst>
              <a:ext uri="{FF2B5EF4-FFF2-40B4-BE49-F238E27FC236}">
                <a16:creationId xmlns:a16="http://schemas.microsoft.com/office/drawing/2014/main" id="{4112B741-F6B1-A633-876D-C6E2025364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04" y="4534191"/>
            <a:ext cx="2765394" cy="2266626"/>
          </a:xfrm>
          <a:prstGeom prst="rect">
            <a:avLst/>
          </a:prstGeom>
        </p:spPr>
      </p:pic>
      <p:pic>
        <p:nvPicPr>
          <p:cNvPr id="51" name="Picture 50" descr="The cover of a 2021 U.S. Surgeon General’s Advisory report titled “Protecting Youth Mental Health&#10; and the cover of the U.S. Surgeon General’s Advisory report “Social Median and Youth Mental Health 2023.&#10;">
            <a:extLst>
              <a:ext uri="{FF2B5EF4-FFF2-40B4-BE49-F238E27FC236}">
                <a16:creationId xmlns:a16="http://schemas.microsoft.com/office/drawing/2014/main" id="{262D8D91-7393-B370-AE07-9E3614CA02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106" y="4106458"/>
            <a:ext cx="3036946" cy="2574200"/>
          </a:xfrm>
          <a:prstGeom prst="rect">
            <a:avLst/>
          </a:prstGeom>
        </p:spPr>
      </p:pic>
      <p:sp>
        <p:nvSpPr>
          <p:cNvPr id="52" name="TextBox 51">
            <a:extLst>
              <a:ext uri="{FF2B5EF4-FFF2-40B4-BE49-F238E27FC236}">
                <a16:creationId xmlns:a16="http://schemas.microsoft.com/office/drawing/2014/main" id="{6CB25832-A860-B6FE-DEAC-4DA00F9CBECA}"/>
              </a:ext>
            </a:extLst>
          </p:cNvPr>
          <p:cNvSpPr txBox="1"/>
          <p:nvPr/>
        </p:nvSpPr>
        <p:spPr>
          <a:xfrm>
            <a:off x="6789340" y="1224765"/>
            <a:ext cx="534907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NIH Youth Mental Health Activities and Initiatives</a:t>
            </a:r>
          </a:p>
        </p:txBody>
      </p:sp>
      <p:sp>
        <p:nvSpPr>
          <p:cNvPr id="53" name="TextBox 52">
            <a:extLst>
              <a:ext uri="{FF2B5EF4-FFF2-40B4-BE49-F238E27FC236}">
                <a16:creationId xmlns:a16="http://schemas.microsoft.com/office/drawing/2014/main" id="{1DC532FA-6608-B1A4-9D49-9CE5EEA313D3}"/>
              </a:ext>
            </a:extLst>
          </p:cNvPr>
          <p:cNvSpPr txBox="1"/>
          <p:nvPr/>
        </p:nvSpPr>
        <p:spPr>
          <a:xfrm>
            <a:off x="6575983" y="1569092"/>
            <a:ext cx="5477554" cy="2862322"/>
          </a:xfrm>
          <a:prstGeom prst="rect">
            <a:avLst/>
          </a:prstGeom>
          <a:noFill/>
        </p:spPr>
        <p:txBody>
          <a:bodyPr wrap="square" rtlCol="0">
            <a:spAutoFit/>
          </a:bodyPr>
          <a:lstStyle/>
          <a:p>
            <a:pPr marL="285750" marR="0" lvl="0" indent="-9144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B3B3B"/>
                </a:solidFill>
                <a:effectLst/>
                <a:uLnTx/>
                <a:uFillTx/>
                <a:latin typeface="Calibri"/>
                <a:ea typeface="+mn-ea"/>
                <a:cs typeface="+mn-cs"/>
              </a:rPr>
              <a:t>Bidirectional Influences Between Adolescent Social Media Use and Mental Health (RFA-MH-23-115/-116)</a:t>
            </a:r>
          </a:p>
          <a:p>
            <a:pPr marL="285750" marR="0" lvl="0" indent="-9144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Understanding Suicide Risk and Protective Factors among Black Youth (RFA-MH-22-140/141)</a:t>
            </a:r>
          </a:p>
          <a:p>
            <a:pPr marL="285750" marR="0" lvl="0" indent="-9144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Assessment of Suicide Thoughts and Behaviors among Children and Preteens (NOT-MH-22-086) </a:t>
            </a:r>
          </a:p>
          <a:p>
            <a:pPr marL="285750" marR="0" lvl="0" indent="-9144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School-Based Suicide Prevention: Promising Approaches and Opportunities for Research (January 2022 webinar)</a:t>
            </a:r>
          </a:p>
          <a:p>
            <a:pPr marL="285750" marR="0" lvl="0" indent="-9144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Four roundtables: Risk, Resilience, and Trajectories in Preteen Suicide (January-June 2021)</a:t>
            </a:r>
          </a:p>
        </p:txBody>
      </p:sp>
      <p:pic>
        <p:nvPicPr>
          <p:cNvPr id="54" name="Picture 53" descr="The cover of a report from the National Institute of Mental Health titled “Strategic Framework for Addressing Youth Mental Health Disparities.”">
            <a:extLst>
              <a:ext uri="{FF2B5EF4-FFF2-40B4-BE49-F238E27FC236}">
                <a16:creationId xmlns:a16="http://schemas.microsoft.com/office/drawing/2014/main" id="{70356D9F-0D48-21DD-CEBF-772BA7D83F62}"/>
              </a:ext>
            </a:extLst>
          </p:cNvPr>
          <p:cNvPicPr>
            <a:picLocks noChangeAspect="1"/>
          </p:cNvPicPr>
          <p:nvPr/>
        </p:nvPicPr>
        <p:blipFill>
          <a:blip r:embed="rId6"/>
          <a:stretch>
            <a:fillRect/>
          </a:stretch>
        </p:blipFill>
        <p:spPr>
          <a:xfrm>
            <a:off x="7051422" y="4463702"/>
            <a:ext cx="1706814" cy="2150699"/>
          </a:xfrm>
          <a:prstGeom prst="rect">
            <a:avLst/>
          </a:prstGeom>
          <a:effectLst>
            <a:outerShdw blurRad="63500" sx="102000" sy="102000" algn="ctr" rotWithShape="0">
              <a:prstClr val="black">
                <a:alpha val="40000"/>
              </a:prstClr>
            </a:outerShdw>
          </a:effectLst>
        </p:spPr>
      </p:pic>
      <p:grpSp>
        <p:nvGrpSpPr>
          <p:cNvPr id="55" name="Group 54" descr="A screen shot from a YouTube video of the N I H webinar “Responding to the Alarm: Addressing Black Youth Suicide.”">
            <a:extLst>
              <a:ext uri="{FF2B5EF4-FFF2-40B4-BE49-F238E27FC236}">
                <a16:creationId xmlns:a16="http://schemas.microsoft.com/office/drawing/2014/main" id="{9997F89E-166B-8D8D-6164-BC9D8CE539E5}"/>
              </a:ext>
            </a:extLst>
          </p:cNvPr>
          <p:cNvGrpSpPr/>
          <p:nvPr/>
        </p:nvGrpSpPr>
        <p:grpSpPr>
          <a:xfrm>
            <a:off x="9218293" y="4534191"/>
            <a:ext cx="2515592" cy="1646816"/>
            <a:chOff x="5413232" y="1239318"/>
            <a:chExt cx="4950653" cy="3484048"/>
          </a:xfrm>
        </p:grpSpPr>
        <p:pic>
          <p:nvPicPr>
            <p:cNvPr id="56" name="Picture 55">
              <a:extLst>
                <a:ext uri="{FF2B5EF4-FFF2-40B4-BE49-F238E27FC236}">
                  <a16:creationId xmlns:a16="http://schemas.microsoft.com/office/drawing/2014/main" id="{197A6298-266A-3A2C-5FD4-720AD29FCB2B}"/>
                </a:ext>
              </a:extLst>
            </p:cNvPr>
            <p:cNvPicPr>
              <a:picLocks noChangeAspect="1"/>
            </p:cNvPicPr>
            <p:nvPr/>
          </p:nvPicPr>
          <p:blipFill>
            <a:blip r:embed="rId7"/>
            <a:stretch>
              <a:fillRect/>
            </a:stretch>
          </p:blipFill>
          <p:spPr>
            <a:xfrm>
              <a:off x="5413232" y="1239318"/>
              <a:ext cx="4950653" cy="3484048"/>
            </a:xfrm>
            <a:prstGeom prst="rect">
              <a:avLst/>
            </a:prstGeom>
          </p:spPr>
        </p:pic>
        <p:sp>
          <p:nvSpPr>
            <p:cNvPr id="57" name="Rectangle 56">
              <a:extLst>
                <a:ext uri="{FF2B5EF4-FFF2-40B4-BE49-F238E27FC236}">
                  <a16:creationId xmlns:a16="http://schemas.microsoft.com/office/drawing/2014/main" id="{D9EBA41A-21A3-6E96-34F1-E55E45353619}"/>
                </a:ext>
              </a:extLst>
            </p:cNvPr>
            <p:cNvSpPr/>
            <p:nvPr/>
          </p:nvSpPr>
          <p:spPr>
            <a:xfrm>
              <a:off x="5413232" y="1239318"/>
              <a:ext cx="4950653" cy="296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Helvetica" panose="020B0604020202020204" pitchFamily="34" charset="0"/>
                </a:rPr>
                <a:t>Responding to the Alarm: Addressing Black Youth Suicide</a:t>
              </a:r>
            </a:p>
          </p:txBody>
        </p:sp>
        <p:pic>
          <p:nvPicPr>
            <p:cNvPr id="58" name="Picture 2">
              <a:extLst>
                <a:ext uri="{FF2B5EF4-FFF2-40B4-BE49-F238E27FC236}">
                  <a16:creationId xmlns:a16="http://schemas.microsoft.com/office/drawing/2014/main" id="{3B6568B4-01EA-B23F-7262-F720198386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0154" y="1662750"/>
              <a:ext cx="686942" cy="6869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9452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8">
            <a:extLst>
              <a:ext uri="{FF2B5EF4-FFF2-40B4-BE49-F238E27FC236}">
                <a16:creationId xmlns:a16="http://schemas.microsoft.com/office/drawing/2014/main" id="{AF5588A6-E1CB-911A-9D26-E5CD421BD60F}"/>
              </a:ext>
            </a:extLst>
          </p:cNvPr>
          <p:cNvSpPr txBox="1">
            <a:spLocks noGrp="1"/>
          </p:cNvSpPr>
          <p:nvPr>
            <p:ph type="title" idx="4294967295"/>
          </p:nvPr>
        </p:nvSpPr>
        <p:spPr>
          <a:xfrm>
            <a:off x="482431" y="367201"/>
            <a:ext cx="11522767" cy="579574"/>
          </a:xfrm>
          <a:prstGeom prst="rect">
            <a:avLst/>
          </a:prstGeom>
          <a:noFill/>
          <a:ln w="12700">
            <a:noFill/>
            <a:prstDash/>
            <a:miter lim="400000"/>
          </a:ln>
          <a:effectLst/>
        </p:spPr>
        <p:txBody>
          <a:bodyPr rot="0" spcFirstLastPara="0" vertOverflow="overflow" horzOverflow="overflow" vert="horz" wrap="square" lIns="0" tIns="10795" rIns="0" bIns="0" numCol="1" spcCol="0" rtlCol="0" fromWordArt="0" anchor="ctr" anchorCtr="0" forceAA="0" compatLnSpc="1">
            <a:prstTxWarp prst="textNoShape">
              <a:avLst/>
            </a:prstTxWarp>
            <a:noAutofit/>
          </a:bodyPr>
          <a:lstStyle>
            <a:lvl1pPr algn="ctr" defTabSz="914377" rtl="0" eaLnBrk="1" latinLnBrk="0" hangingPunct="1">
              <a:spcBef>
                <a:spcPct val="0"/>
              </a:spcBef>
              <a:buNone/>
              <a:defRPr sz="3600" b="1" kern="1200">
                <a:solidFill>
                  <a:schemeClr val="tx2"/>
                </a:solidFill>
                <a:latin typeface="+mj-lt"/>
                <a:ea typeface="+mj-ea"/>
                <a:cs typeface="Arial" panose="020B0604020202020204" pitchFamily="34" charset="0"/>
              </a:defRPr>
            </a:lvl1pPr>
          </a:lstStyle>
          <a:p>
            <a:pPr marL="12700" marR="5080" lvl="0" indent="0" algn="ctr" defTabSz="914377" rtl="0" eaLnBrk="1" fontAlgn="auto" latinLnBrk="0" hangingPunct="1">
              <a:lnSpc>
                <a:spcPct val="100800"/>
              </a:lnSpc>
              <a:spcBef>
                <a:spcPts val="85"/>
              </a:spcBef>
              <a:spcAft>
                <a:spcPts val="0"/>
              </a:spcAft>
              <a:buClrTx/>
              <a:buSzTx/>
              <a:buFontTx/>
              <a:buNone/>
              <a:tabLst/>
              <a:defRPr/>
            </a:pPr>
            <a:r>
              <a:rPr kumimoji="0" lang="en-US" sz="3400" b="1" i="0" u="none" strike="noStrike" kern="1200" cap="none" spc="0" normalizeH="0" baseline="0" noProof="0" dirty="0">
                <a:ln>
                  <a:noFill/>
                </a:ln>
                <a:solidFill>
                  <a:schemeClr val="tx2"/>
                </a:solidFill>
                <a:effectLst/>
                <a:uLnTx/>
                <a:uFillTx/>
                <a:latin typeface="Calibri heading"/>
                <a:ea typeface="Open Sans Semibold" panose="020B0706030804020204" pitchFamily="34" charset="0"/>
                <a:cs typeface="Arial" panose="020B0604020202020204" pitchFamily="34" charset="0"/>
              </a:rPr>
              <a:t>The Accelerating Medicines Partnership® (AMP®) By the Numbers</a:t>
            </a:r>
          </a:p>
        </p:txBody>
      </p:sp>
      <p:pic>
        <p:nvPicPr>
          <p:cNvPr id="30" name="Picture 29" descr="10 projects, 34 industry partners, 834 million dollars, 16 N I H institutes and cross-institute programs, 9 years, and 37 nonprofits.">
            <a:extLst>
              <a:ext uri="{FF2B5EF4-FFF2-40B4-BE49-F238E27FC236}">
                <a16:creationId xmlns:a16="http://schemas.microsoft.com/office/drawing/2014/main" id="{3A6BD62D-FED9-2A88-ABBB-05CD144CF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65" y="699543"/>
            <a:ext cx="11660099" cy="5791256"/>
          </a:xfrm>
          <a:prstGeom prst="rect">
            <a:avLst/>
          </a:prstGeom>
        </p:spPr>
      </p:pic>
      <p:sp>
        <p:nvSpPr>
          <p:cNvPr id="28" name="TextBox 27">
            <a:extLst>
              <a:ext uri="{FF2B5EF4-FFF2-40B4-BE49-F238E27FC236}">
                <a16:creationId xmlns:a16="http://schemas.microsoft.com/office/drawing/2014/main" id="{BD2A2173-D554-AE78-D93B-91AF25236398}"/>
              </a:ext>
            </a:extLst>
          </p:cNvPr>
          <p:cNvSpPr txBox="1"/>
          <p:nvPr/>
        </p:nvSpPr>
        <p:spPr>
          <a:xfrm flipH="1">
            <a:off x="9821387" y="6398479"/>
            <a:ext cx="1723073"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6393"/>
                </a:solidFill>
                <a:effectLst/>
                <a:uLnTx/>
                <a:uFillTx/>
                <a:latin typeface="Helvetica"/>
                <a:ea typeface="+mn-ea"/>
                <a:cs typeface="Helvetica"/>
                <a:sym typeface="Helvetica"/>
              </a:rPr>
              <a:t>As of May 2023</a:t>
            </a:r>
          </a:p>
        </p:txBody>
      </p:sp>
    </p:spTree>
    <p:extLst>
      <p:ext uri="{BB962C8B-B14F-4D97-AF65-F5344CB8AC3E}">
        <p14:creationId xmlns:p14="http://schemas.microsoft.com/office/powerpoint/2010/main" val="2689940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490092B7-9030-5981-3D7B-46C4C2BC06BC}"/>
              </a:ext>
            </a:extLst>
          </p:cNvPr>
          <p:cNvSpPr txBox="1">
            <a:spLocks/>
          </p:cNvSpPr>
          <p:nvPr/>
        </p:nvSpPr>
        <p:spPr>
          <a:xfrm>
            <a:off x="974841" y="336726"/>
            <a:ext cx="11082513" cy="579574"/>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10795" rIns="0" bIns="0" numCol="1" spcCol="0" rtlCol="0" fromWordArt="0" anchor="t" anchorCtr="0" forceAA="0" compatLnSpc="1">
            <a:prstTxWarp prst="textNoShape">
              <a:avLst/>
            </a:prstTxWarp>
            <a:noAutofit/>
          </a:bodyPr>
          <a:lstStyle>
            <a:lvl1pPr marL="0" marR="0" indent="0" algn="l" defTabSz="412708" rtl="0" eaLnBrk="1" latinLnBrk="0" hangingPunct="1">
              <a:lnSpc>
                <a:spcPct val="100000"/>
              </a:lnSpc>
              <a:spcBef>
                <a:spcPts val="0"/>
              </a:spcBef>
              <a:spcAft>
                <a:spcPts val="0"/>
              </a:spcAft>
              <a:buClrTx/>
              <a:buSzTx/>
              <a:buFontTx/>
              <a:buNone/>
              <a:tabLst/>
              <a:defRPr sz="5467" b="1" i="0" u="none" strike="noStrike" kern="1200" cap="none" spc="0" baseline="0">
                <a:ln>
                  <a:noFill/>
                </a:ln>
                <a:solidFill>
                  <a:schemeClr val="accent1"/>
                </a:solidFill>
                <a:uFillTx/>
                <a:latin typeface="Calibri"/>
                <a:ea typeface="Calibri"/>
                <a:cs typeface="Calibri"/>
                <a:sym typeface="Calibri"/>
              </a:defRPr>
            </a:lvl1pPr>
            <a:lvl2pPr marL="0" marR="0" indent="0" algn="l" defTabSz="412708" rtl="0" latinLnBrk="0">
              <a:lnSpc>
                <a:spcPct val="100000"/>
              </a:lnSpc>
              <a:spcBef>
                <a:spcPts val="0"/>
              </a:spcBef>
              <a:spcAft>
                <a:spcPts val="0"/>
              </a:spcAft>
              <a:buClrTx/>
              <a:buSzTx/>
              <a:buFontTx/>
              <a:buNone/>
              <a:tabLst/>
              <a:defRPr sz="5467" b="1" i="0" u="none" strike="noStrike" cap="none" spc="0" baseline="0">
                <a:ln>
                  <a:noFill/>
                </a:ln>
                <a:solidFill>
                  <a:schemeClr val="accent1"/>
                </a:solidFill>
                <a:uFillTx/>
                <a:latin typeface="Calibri"/>
                <a:ea typeface="Calibri"/>
                <a:cs typeface="Calibri"/>
                <a:sym typeface="Calibri"/>
              </a:defRPr>
            </a:lvl2pPr>
            <a:lvl3pPr marL="0" marR="0" indent="0" algn="l" defTabSz="412708" rtl="0" latinLnBrk="0">
              <a:lnSpc>
                <a:spcPct val="100000"/>
              </a:lnSpc>
              <a:spcBef>
                <a:spcPts val="0"/>
              </a:spcBef>
              <a:spcAft>
                <a:spcPts val="0"/>
              </a:spcAft>
              <a:buClrTx/>
              <a:buSzTx/>
              <a:buFontTx/>
              <a:buNone/>
              <a:tabLst/>
              <a:defRPr sz="5467" b="1" i="0" u="none" strike="noStrike" cap="none" spc="0" baseline="0">
                <a:ln>
                  <a:noFill/>
                </a:ln>
                <a:solidFill>
                  <a:schemeClr val="accent1"/>
                </a:solidFill>
                <a:uFillTx/>
                <a:latin typeface="Calibri"/>
                <a:ea typeface="Calibri"/>
                <a:cs typeface="Calibri"/>
                <a:sym typeface="Calibri"/>
              </a:defRPr>
            </a:lvl3pPr>
            <a:lvl4pPr marL="0" marR="0" indent="0" algn="l" defTabSz="412708" rtl="0" latinLnBrk="0">
              <a:lnSpc>
                <a:spcPct val="100000"/>
              </a:lnSpc>
              <a:spcBef>
                <a:spcPts val="0"/>
              </a:spcBef>
              <a:spcAft>
                <a:spcPts val="0"/>
              </a:spcAft>
              <a:buClrTx/>
              <a:buSzTx/>
              <a:buFontTx/>
              <a:buNone/>
              <a:tabLst/>
              <a:defRPr sz="5467" b="1" i="0" u="none" strike="noStrike" cap="none" spc="0" baseline="0">
                <a:ln>
                  <a:noFill/>
                </a:ln>
                <a:solidFill>
                  <a:schemeClr val="accent1"/>
                </a:solidFill>
                <a:uFillTx/>
                <a:latin typeface="Calibri"/>
                <a:ea typeface="Calibri"/>
                <a:cs typeface="Calibri"/>
                <a:sym typeface="Calibri"/>
              </a:defRPr>
            </a:lvl4pPr>
            <a:lvl5pPr marL="0" marR="0" indent="0" algn="l" defTabSz="412708" rtl="0" latinLnBrk="0">
              <a:lnSpc>
                <a:spcPct val="100000"/>
              </a:lnSpc>
              <a:spcBef>
                <a:spcPts val="0"/>
              </a:spcBef>
              <a:spcAft>
                <a:spcPts val="0"/>
              </a:spcAft>
              <a:buClrTx/>
              <a:buSzTx/>
              <a:buFontTx/>
              <a:buNone/>
              <a:tabLst/>
              <a:defRPr sz="5467" b="1" i="0" u="none" strike="noStrike" cap="none" spc="0" baseline="0">
                <a:ln>
                  <a:noFill/>
                </a:ln>
                <a:solidFill>
                  <a:schemeClr val="accent1"/>
                </a:solidFill>
                <a:uFillTx/>
                <a:latin typeface="Calibri"/>
                <a:ea typeface="Calibri"/>
                <a:cs typeface="Calibri"/>
                <a:sym typeface="Calibri"/>
              </a:defRPr>
            </a:lvl5pPr>
            <a:lvl6pPr marL="0" marR="0" indent="0" algn="l" defTabSz="412708" rtl="0" latinLnBrk="0">
              <a:lnSpc>
                <a:spcPct val="100000"/>
              </a:lnSpc>
              <a:spcBef>
                <a:spcPts val="0"/>
              </a:spcBef>
              <a:spcAft>
                <a:spcPts val="0"/>
              </a:spcAft>
              <a:buClrTx/>
              <a:buSzTx/>
              <a:buFontTx/>
              <a:buNone/>
              <a:tabLst/>
              <a:defRPr sz="5467" b="1" i="0" u="none" strike="noStrike" cap="none" spc="0" baseline="0">
                <a:ln>
                  <a:noFill/>
                </a:ln>
                <a:solidFill>
                  <a:schemeClr val="accent1"/>
                </a:solidFill>
                <a:uFillTx/>
                <a:latin typeface="Calibri"/>
                <a:ea typeface="Calibri"/>
                <a:cs typeface="Calibri"/>
                <a:sym typeface="Calibri"/>
              </a:defRPr>
            </a:lvl6pPr>
            <a:lvl7pPr marL="0" marR="0" indent="0" algn="l" defTabSz="412708" rtl="0" latinLnBrk="0">
              <a:lnSpc>
                <a:spcPct val="100000"/>
              </a:lnSpc>
              <a:spcBef>
                <a:spcPts val="0"/>
              </a:spcBef>
              <a:spcAft>
                <a:spcPts val="0"/>
              </a:spcAft>
              <a:buClrTx/>
              <a:buSzTx/>
              <a:buFontTx/>
              <a:buNone/>
              <a:tabLst/>
              <a:defRPr sz="5467" b="1" i="0" u="none" strike="noStrike" cap="none" spc="0" baseline="0">
                <a:ln>
                  <a:noFill/>
                </a:ln>
                <a:solidFill>
                  <a:schemeClr val="accent1"/>
                </a:solidFill>
                <a:uFillTx/>
                <a:latin typeface="Calibri"/>
                <a:ea typeface="Calibri"/>
                <a:cs typeface="Calibri"/>
                <a:sym typeface="Calibri"/>
              </a:defRPr>
            </a:lvl7pPr>
            <a:lvl8pPr marL="0" marR="0" indent="0" algn="l" defTabSz="412708" rtl="0" latinLnBrk="0">
              <a:lnSpc>
                <a:spcPct val="100000"/>
              </a:lnSpc>
              <a:spcBef>
                <a:spcPts val="0"/>
              </a:spcBef>
              <a:spcAft>
                <a:spcPts val="0"/>
              </a:spcAft>
              <a:buClrTx/>
              <a:buSzTx/>
              <a:buFontTx/>
              <a:buNone/>
              <a:tabLst/>
              <a:defRPr sz="5467" b="1" i="0" u="none" strike="noStrike" cap="none" spc="0" baseline="0">
                <a:ln>
                  <a:noFill/>
                </a:ln>
                <a:solidFill>
                  <a:schemeClr val="accent1"/>
                </a:solidFill>
                <a:uFillTx/>
                <a:latin typeface="Calibri"/>
                <a:ea typeface="Calibri"/>
                <a:cs typeface="Calibri"/>
                <a:sym typeface="Calibri"/>
              </a:defRPr>
            </a:lvl8pPr>
            <a:lvl9pPr marL="0" marR="0" indent="0" algn="l" defTabSz="412708" rtl="0" latinLnBrk="0">
              <a:lnSpc>
                <a:spcPct val="100000"/>
              </a:lnSpc>
              <a:spcBef>
                <a:spcPts val="0"/>
              </a:spcBef>
              <a:spcAft>
                <a:spcPts val="0"/>
              </a:spcAft>
              <a:buClrTx/>
              <a:buSzTx/>
              <a:buFontTx/>
              <a:buNone/>
              <a:tabLst/>
              <a:defRPr sz="5467" b="1" i="0" u="none" strike="noStrike" cap="none" spc="0" baseline="0">
                <a:ln>
                  <a:noFill/>
                </a:ln>
                <a:solidFill>
                  <a:schemeClr val="accent1"/>
                </a:solidFill>
                <a:uFillTx/>
                <a:latin typeface="Calibri"/>
                <a:ea typeface="Calibri"/>
                <a:cs typeface="Calibri"/>
                <a:sym typeface="Calibri"/>
              </a:defRPr>
            </a:lvl9pPr>
          </a:lstStyle>
          <a:p>
            <a:pPr marL="12700" marR="5080" lvl="0" indent="0" algn="l" defTabSz="412708" rtl="0" eaLnBrk="1" fontAlgn="auto" latinLnBrk="0" hangingPunct="1">
              <a:lnSpc>
                <a:spcPct val="100800"/>
              </a:lnSpc>
              <a:spcBef>
                <a:spcPts val="85"/>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Calibri heading"/>
                <a:ea typeface="Open Sans Semibold" panose="020B0706030804020204" pitchFamily="34" charset="0"/>
                <a:cs typeface="Arial" panose="020B0604020202020204" pitchFamily="34" charset="0"/>
                <a:sym typeface="Calibri"/>
              </a:rPr>
              <a:t>The Accelerating Medicines Partnership® (AMP®) Program timelines</a:t>
            </a:r>
          </a:p>
        </p:txBody>
      </p:sp>
      <p:sp>
        <p:nvSpPr>
          <p:cNvPr id="25" name="TextBox 24">
            <a:extLst>
              <a:ext uri="{FF2B5EF4-FFF2-40B4-BE49-F238E27FC236}">
                <a16:creationId xmlns:a16="http://schemas.microsoft.com/office/drawing/2014/main" id="{E58C6792-333B-457B-82A2-13725AB9628D}"/>
              </a:ext>
            </a:extLst>
          </p:cNvPr>
          <p:cNvSpPr txBox="1"/>
          <p:nvPr/>
        </p:nvSpPr>
        <p:spPr>
          <a:xfrm flipH="1">
            <a:off x="9821387" y="6398479"/>
            <a:ext cx="1723073"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309563" rtl="0" eaLnBrk="1"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6393"/>
                </a:solidFill>
                <a:effectLst/>
                <a:uLnTx/>
                <a:uFillTx/>
                <a:latin typeface="Helvetica"/>
                <a:ea typeface="+mn-ea"/>
                <a:cs typeface="Helvetica"/>
                <a:sym typeface="Helvetica"/>
              </a:rPr>
              <a:t>As of May 2023</a:t>
            </a:r>
          </a:p>
        </p:txBody>
      </p:sp>
      <p:pic>
        <p:nvPicPr>
          <p:cNvPr id="20" name="Picture 19" descr="2014 through 2020, AMP Alzheimer’s Disease 1.0 Project A: Biomarkers. Funding 185.2 million dollars, plus 40 in kind.">
            <a:extLst>
              <a:ext uri="{FF2B5EF4-FFF2-40B4-BE49-F238E27FC236}">
                <a16:creationId xmlns:a16="http://schemas.microsoft.com/office/drawing/2014/main" id="{D62BC0A6-8CD9-F0B5-C8DD-4107AD785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394" y="896070"/>
            <a:ext cx="7135160" cy="520936"/>
          </a:xfrm>
          <a:prstGeom prst="rect">
            <a:avLst/>
          </a:prstGeom>
        </p:spPr>
      </p:pic>
      <p:pic>
        <p:nvPicPr>
          <p:cNvPr id="22" name="Picture 21" descr="2014 to 2021, AMP Alzheimer’s Disease 1.0 Project B: Target Discovery and Preclinical Validation.">
            <a:extLst>
              <a:ext uri="{FF2B5EF4-FFF2-40B4-BE49-F238E27FC236}">
                <a16:creationId xmlns:a16="http://schemas.microsoft.com/office/drawing/2014/main" id="{F823C092-3453-8E08-37E2-CE14EC008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394" y="1437227"/>
            <a:ext cx="5758290" cy="506105"/>
          </a:xfrm>
          <a:prstGeom prst="rect">
            <a:avLst/>
          </a:prstGeom>
        </p:spPr>
      </p:pic>
      <p:pic>
        <p:nvPicPr>
          <p:cNvPr id="28" name="Picture 27" descr="2021 through 2025, AMP Alzheimer’s Disease 2.0. Total funding for AMP AD 1.0 and 2.0, 80.202 million dollars.">
            <a:extLst>
              <a:ext uri="{FF2B5EF4-FFF2-40B4-BE49-F238E27FC236}">
                <a16:creationId xmlns:a16="http://schemas.microsoft.com/office/drawing/2014/main" id="{6DAA16A0-2982-C82A-1626-B51832BDD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8381" y="1437227"/>
            <a:ext cx="4034483" cy="520936"/>
          </a:xfrm>
          <a:prstGeom prst="rect">
            <a:avLst/>
          </a:prstGeom>
        </p:spPr>
      </p:pic>
      <p:pic>
        <p:nvPicPr>
          <p:cNvPr id="30" name="Picture 29" descr="2014 to 2021, AMP Type 2 Diabetes. Funding 52.8 million dollars, plus 6.5 in kind.">
            <a:extLst>
              <a:ext uri="{FF2B5EF4-FFF2-40B4-BE49-F238E27FC236}">
                <a16:creationId xmlns:a16="http://schemas.microsoft.com/office/drawing/2014/main" id="{90E78C2D-40FC-631D-4F54-DC4517E505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394" y="1963553"/>
            <a:ext cx="6105752" cy="511306"/>
          </a:xfrm>
          <a:prstGeom prst="rect">
            <a:avLst/>
          </a:prstGeom>
        </p:spPr>
      </p:pic>
      <p:pic>
        <p:nvPicPr>
          <p:cNvPr id="32" name="Picture 31" descr="2021 through 2026, AMP Common Metabolic Disease. Funding 57 million dollars.">
            <a:extLst>
              <a:ext uri="{FF2B5EF4-FFF2-40B4-BE49-F238E27FC236}">
                <a16:creationId xmlns:a16="http://schemas.microsoft.com/office/drawing/2014/main" id="{5DB9055D-B9C5-4F02-0A61-AB938116A4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0376" y="1963553"/>
            <a:ext cx="4433498" cy="520936"/>
          </a:xfrm>
          <a:prstGeom prst="rect">
            <a:avLst/>
          </a:prstGeom>
        </p:spPr>
      </p:pic>
      <p:pic>
        <p:nvPicPr>
          <p:cNvPr id="34" name="Picture 33" descr="2014 through 2021, AMP Rheumatoid Arthritis/Lupus. Funding 53.2 million dollars.">
            <a:extLst>
              <a:ext uri="{FF2B5EF4-FFF2-40B4-BE49-F238E27FC236}">
                <a16:creationId xmlns:a16="http://schemas.microsoft.com/office/drawing/2014/main" id="{A1C2D500-B070-8651-234F-4278860E5B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394" y="2495080"/>
            <a:ext cx="6700733" cy="540660"/>
          </a:xfrm>
          <a:prstGeom prst="rect">
            <a:avLst/>
          </a:prstGeom>
        </p:spPr>
      </p:pic>
      <p:pic>
        <p:nvPicPr>
          <p:cNvPr id="36" name="Picture 35" descr="2022 through 2026, AMP Autoimmune and Immune-mediated Disease. Funding 70.825 million dollars.">
            <a:extLst>
              <a:ext uri="{FF2B5EF4-FFF2-40B4-BE49-F238E27FC236}">
                <a16:creationId xmlns:a16="http://schemas.microsoft.com/office/drawing/2014/main" id="{2495FBF0-2ED1-47D7-BADF-6DDDB96350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074" y="2495080"/>
            <a:ext cx="4239532" cy="520936"/>
          </a:xfrm>
          <a:prstGeom prst="rect">
            <a:avLst/>
          </a:prstGeom>
        </p:spPr>
      </p:pic>
      <p:pic>
        <p:nvPicPr>
          <p:cNvPr id="38" name="Picture 37" descr="2018 through 2023, AMP Parkinson’s Disease. Funding 28 million dollars, plus 4 in kind.">
            <a:extLst>
              <a:ext uri="{FF2B5EF4-FFF2-40B4-BE49-F238E27FC236}">
                <a16:creationId xmlns:a16="http://schemas.microsoft.com/office/drawing/2014/main" id="{E64C3D4A-FC4C-15EE-32DF-A0E4D1FFF1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4171" y="3055961"/>
            <a:ext cx="4971059" cy="520936"/>
          </a:xfrm>
          <a:prstGeom prst="rect">
            <a:avLst/>
          </a:prstGeom>
        </p:spPr>
      </p:pic>
      <p:pic>
        <p:nvPicPr>
          <p:cNvPr id="40" name="Picture 39" descr="2020 through 2025, AMP Schizophrenia. Funding 117.65 million dollars, plus 0.1 in kind.">
            <a:extLst>
              <a:ext uri="{FF2B5EF4-FFF2-40B4-BE49-F238E27FC236}">
                <a16:creationId xmlns:a16="http://schemas.microsoft.com/office/drawing/2014/main" id="{DD019FD7-D9C6-886B-069A-667ABDFAD8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2898" y="3597118"/>
            <a:ext cx="4228448" cy="520936"/>
          </a:xfrm>
          <a:prstGeom prst="rect">
            <a:avLst/>
          </a:prstGeom>
        </p:spPr>
      </p:pic>
      <p:pic>
        <p:nvPicPr>
          <p:cNvPr id="42" name="Picture 41" descr="2021 to 2027, AMP Bespoke Gene Therapy Consortium. Funding 75.225 million dollars, plus 26.715 million in kind.">
            <a:extLst>
              <a:ext uri="{FF2B5EF4-FFF2-40B4-BE49-F238E27FC236}">
                <a16:creationId xmlns:a16="http://schemas.microsoft.com/office/drawing/2014/main" id="{21DC936C-BC73-85B1-1C2B-E58D0E0AF4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10937" y="4138275"/>
            <a:ext cx="4899015" cy="520936"/>
          </a:xfrm>
          <a:prstGeom prst="rect">
            <a:avLst/>
          </a:prstGeom>
        </p:spPr>
      </p:pic>
      <p:pic>
        <p:nvPicPr>
          <p:cNvPr id="44" name="Picture 43" descr="2022 through 2027 AMP Heart Failure. Funding 37 million dollars. In kind TBD.">
            <a:extLst>
              <a:ext uri="{FF2B5EF4-FFF2-40B4-BE49-F238E27FC236}">
                <a16:creationId xmlns:a16="http://schemas.microsoft.com/office/drawing/2014/main" id="{4197EF04-D5B6-5B6B-CB43-323220EBF9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3909" y="4679432"/>
            <a:ext cx="4355911" cy="520936"/>
          </a:xfrm>
          <a:prstGeom prst="rect">
            <a:avLst/>
          </a:prstGeom>
        </p:spPr>
      </p:pic>
      <p:pic>
        <p:nvPicPr>
          <p:cNvPr id="18" name="Picture 17">
            <a:extLst>
              <a:ext uri="{FF2B5EF4-FFF2-40B4-BE49-F238E27FC236}">
                <a16:creationId xmlns:a16="http://schemas.microsoft.com/office/drawing/2014/main" id="{67B158D1-A145-67C0-DB5F-EF9210095281}"/>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554216" y="5658862"/>
            <a:ext cx="11446555" cy="588844"/>
          </a:xfrm>
          <a:prstGeom prst="rect">
            <a:avLst/>
          </a:prstGeom>
        </p:spPr>
      </p:pic>
    </p:spTree>
    <p:extLst>
      <p:ext uri="{BB962C8B-B14F-4D97-AF65-F5344CB8AC3E}">
        <p14:creationId xmlns:p14="http://schemas.microsoft.com/office/powerpoint/2010/main" val="3438679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3556-3F28-EB3F-DC02-FCDBF8B64571}"/>
              </a:ext>
            </a:extLst>
          </p:cNvPr>
          <p:cNvSpPr>
            <a:spLocks noGrp="1"/>
          </p:cNvSpPr>
          <p:nvPr>
            <p:ph type="title"/>
          </p:nvPr>
        </p:nvSpPr>
        <p:spPr/>
        <p:txBody>
          <a:bodyPr/>
          <a:lstStyle/>
          <a:p>
            <a:r>
              <a:rPr lang="en-US" dirty="0">
                <a:cs typeface="Arial"/>
              </a:rPr>
              <a:t>Nominee for NIH Director</a:t>
            </a:r>
          </a:p>
        </p:txBody>
      </p:sp>
      <p:pic>
        <p:nvPicPr>
          <p:cNvPr id="1026" name="Picture 2" descr="Monica Bertagnolli, MD">
            <a:extLst>
              <a:ext uri="{FF2B5EF4-FFF2-40B4-BE49-F238E27FC236}">
                <a16:creationId xmlns:a16="http://schemas.microsoft.com/office/drawing/2014/main" id="{78F73843-0746-B05E-26BB-3FC1E396555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p:blipFill>
        <p:spPr bwMode="auto">
          <a:xfrm>
            <a:off x="4578439" y="1744382"/>
            <a:ext cx="2926957" cy="36933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700462-37F2-A0A6-B4A4-8EA3EA19E899}"/>
              </a:ext>
            </a:extLst>
          </p:cNvPr>
          <p:cNvSpPr txBox="1"/>
          <p:nvPr/>
        </p:nvSpPr>
        <p:spPr>
          <a:xfrm>
            <a:off x="3047533" y="5580107"/>
            <a:ext cx="6095064" cy="461665"/>
          </a:xfrm>
          <a:prstGeom prst="rect">
            <a:avLst/>
          </a:prstGeom>
          <a:noFill/>
        </p:spPr>
        <p:txBody>
          <a:bodyPr wrap="square">
            <a:spAutoFit/>
          </a:bodyPr>
          <a:lstStyle/>
          <a:p>
            <a:pPr algn="ctr"/>
            <a:r>
              <a:rPr lang="en-US" sz="2400" b="1" dirty="0"/>
              <a:t>Monica </a:t>
            </a:r>
            <a:r>
              <a:rPr lang="en-US" sz="2400" b="1" dirty="0" err="1"/>
              <a:t>Bertagnolli</a:t>
            </a:r>
            <a:r>
              <a:rPr lang="en-US" sz="2400" b="1" dirty="0"/>
              <a:t>, MD</a:t>
            </a:r>
            <a:endParaRPr lang="en-US" sz="2400" dirty="0"/>
          </a:p>
        </p:txBody>
      </p:sp>
    </p:spTree>
    <p:extLst>
      <p:ext uri="{BB962C8B-B14F-4D97-AF65-F5344CB8AC3E}">
        <p14:creationId xmlns:p14="http://schemas.microsoft.com/office/powerpoint/2010/main" val="459283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7A0E-9A34-197C-C4DF-F67A0B14C3D2}"/>
              </a:ext>
            </a:extLst>
          </p:cNvPr>
          <p:cNvSpPr>
            <a:spLocks noGrp="1"/>
          </p:cNvSpPr>
          <p:nvPr>
            <p:ph type="title"/>
          </p:nvPr>
        </p:nvSpPr>
        <p:spPr>
          <a:xfrm>
            <a:off x="398462" y="891448"/>
            <a:ext cx="11395075" cy="730250"/>
          </a:xfrm>
        </p:spPr>
        <p:txBody>
          <a:bodyPr>
            <a:normAutofit fontScale="90000"/>
          </a:bodyPr>
          <a:lstStyle/>
          <a:p>
            <a:r>
              <a:rPr lang="en-US" dirty="0">
                <a:latin typeface="Calibri" panose="020F0502020204030204" pitchFamily="34" charset="0"/>
                <a:cs typeface="Calibri" panose="020F0502020204030204" pitchFamily="34" charset="0"/>
              </a:rPr>
              <a:t>NIH Wide Collaborative Initiative on Climate Change and Health</a:t>
            </a:r>
            <a:endParaRPr lang="en-US" dirty="0"/>
          </a:p>
        </p:txBody>
      </p:sp>
      <p:sp>
        <p:nvSpPr>
          <p:cNvPr id="3" name="Content Placeholder 2">
            <a:extLst>
              <a:ext uri="{FF2B5EF4-FFF2-40B4-BE49-F238E27FC236}">
                <a16:creationId xmlns:a16="http://schemas.microsoft.com/office/drawing/2014/main" id="{5994B03C-0F63-A998-0F56-8C0BB3527644}"/>
              </a:ext>
            </a:extLst>
          </p:cNvPr>
          <p:cNvSpPr>
            <a:spLocks noGrp="1"/>
          </p:cNvSpPr>
          <p:nvPr>
            <p:ph idx="1"/>
          </p:nvPr>
        </p:nvSpPr>
        <p:spPr>
          <a:xfrm>
            <a:off x="603194" y="1666240"/>
            <a:ext cx="10832593" cy="4456962"/>
          </a:xfrm>
        </p:spPr>
        <p:txBody>
          <a:bodyPr>
            <a:noAutofit/>
          </a:bodyPr>
          <a:lstStyle/>
          <a:p>
            <a:pPr>
              <a:spcBef>
                <a:spcPts val="1200"/>
              </a:spcBef>
              <a:buSzPct val="75000"/>
            </a:pPr>
            <a:r>
              <a:rPr lang="en-US" sz="1600" b="1" dirty="0">
                <a:solidFill>
                  <a:schemeClr val="tx2"/>
                </a:solidFill>
                <a:latin typeface="Calibri" panose="020F0502020204030204" pitchFamily="34" charset="0"/>
                <a:cs typeface="Calibri" panose="020F0502020204030204" pitchFamily="34" charset="0"/>
              </a:rPr>
              <a:t>Leadership from an Executive Committee of seven NIH IC Directors</a:t>
            </a:r>
          </a:p>
          <a:p>
            <a:pPr lvl="1">
              <a:spcBef>
                <a:spcPts val="1200"/>
              </a:spcBef>
              <a:buClr>
                <a:srgbClr val="3574C3"/>
              </a:buClr>
              <a:buSzPct val="75000"/>
            </a:pPr>
            <a:r>
              <a:rPr lang="en-US" sz="1400" dirty="0">
                <a:latin typeface="Calibri" panose="020F0502020204030204" pitchFamily="34" charset="0"/>
                <a:cs typeface="Calibri" panose="020F0502020204030204" pitchFamily="34" charset="0"/>
              </a:rPr>
              <a:t>NICHD, NHLBI, FIC, NIMH, NIMHD, NIEHS, NINR</a:t>
            </a:r>
          </a:p>
          <a:p>
            <a:pPr>
              <a:spcBef>
                <a:spcPts val="1200"/>
              </a:spcBef>
              <a:buSzPct val="75000"/>
            </a:pPr>
            <a:r>
              <a:rPr lang="en-US" sz="1600" b="1" dirty="0">
                <a:solidFill>
                  <a:schemeClr val="tx2"/>
                </a:solidFill>
                <a:latin typeface="Calibri" panose="020F0502020204030204" pitchFamily="34" charset="0"/>
                <a:cs typeface="Calibri" panose="020F0502020204030204" pitchFamily="34" charset="0"/>
              </a:rPr>
              <a:t>Goal: </a:t>
            </a:r>
            <a:r>
              <a:rPr lang="en-US" sz="1600" dirty="0">
                <a:latin typeface="Calibri"/>
                <a:ea typeface="MS PGothic"/>
                <a:cs typeface="Calibri"/>
              </a:rPr>
              <a:t>Reduce health threats across the lifespan and build health resilience in individuals, communities, and nations around the world, especially among those at highest risk. </a:t>
            </a:r>
          </a:p>
          <a:p>
            <a:pPr>
              <a:spcBef>
                <a:spcPts val="1200"/>
              </a:spcBef>
              <a:buSzPct val="75000"/>
            </a:pPr>
            <a:r>
              <a:rPr lang="en-US" sz="1600" b="1" dirty="0">
                <a:solidFill>
                  <a:schemeClr val="tx2"/>
                </a:solidFill>
                <a:latin typeface="Calibri"/>
                <a:ea typeface="MS PGothic"/>
                <a:cs typeface="Calibri"/>
              </a:rPr>
              <a:t>Research strategy focused on multidisciplinary approaches: </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Health Effects Research</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Health Equity</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Intervention Science</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Training and Capacity Building</a:t>
            </a:r>
          </a:p>
          <a:p>
            <a:pPr>
              <a:spcBef>
                <a:spcPts val="1200"/>
              </a:spcBef>
              <a:buSzPct val="75000"/>
            </a:pPr>
            <a:r>
              <a:rPr lang="en-US" sz="1600" b="1" dirty="0">
                <a:solidFill>
                  <a:schemeClr val="tx2"/>
                </a:solidFill>
                <a:latin typeface="Calibri"/>
                <a:ea typeface="MS PGothic"/>
                <a:cs typeface="Calibri"/>
              </a:rPr>
              <a:t>Broad assortment of supporting science ranging from:  </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Basic mechanistic research</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Data integration</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Behavioral and social sciences research</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Disaster research response</a:t>
            </a:r>
          </a:p>
          <a:p>
            <a:pPr lvl="1">
              <a:spcBef>
                <a:spcPts val="0"/>
              </a:spcBef>
              <a:buClr>
                <a:srgbClr val="3574C3"/>
              </a:buClr>
              <a:buSzPct val="75000"/>
            </a:pPr>
            <a:r>
              <a:rPr lang="en-US" sz="1400" dirty="0">
                <a:latin typeface="Calibri" panose="020F0502020204030204" pitchFamily="34" charset="0"/>
                <a:cs typeface="Calibri" panose="020F0502020204030204" pitchFamily="34" charset="0"/>
              </a:rPr>
              <a:t>Etc.</a:t>
            </a:r>
          </a:p>
        </p:txBody>
      </p:sp>
      <p:pic>
        <p:nvPicPr>
          <p:cNvPr id="4" name="Picture 3" descr="A graphic illustrating the N I H Climate Change and Health Initiative strategic framework. The graph is in the shape of a gear. The center of the gear is labeled Transdisciplinary Transformative Research. This label is surrounded by a circle divided into four equal sections, labeled health effects research, health equity, training and capacity building, and intervention science. This, in turn, is surrounded by a an arrow moving clockwise around the image and labeled global, cross-sector, interagency, and community partnerships. Finally, the cogs of the gear are labeled adaptation research, basic and mechanistic research, behavioral and social sciences research, data integration, disaster research response, dissemination and implementation science, epidemiology and predictive modeling, exposure and risk assessment, and systems science.">
            <a:extLst>
              <a:ext uri="{FF2B5EF4-FFF2-40B4-BE49-F238E27FC236}">
                <a16:creationId xmlns:a16="http://schemas.microsoft.com/office/drawing/2014/main" id="{98CF7CAC-E2D2-593D-CA32-71E46903F545}"/>
              </a:ext>
            </a:extLst>
          </p:cNvPr>
          <p:cNvPicPr>
            <a:picLocks noChangeAspect="1"/>
          </p:cNvPicPr>
          <p:nvPr/>
        </p:nvPicPr>
        <p:blipFill>
          <a:blip r:embed="rId3"/>
          <a:stretch>
            <a:fillRect/>
          </a:stretch>
        </p:blipFill>
        <p:spPr>
          <a:xfrm>
            <a:off x="7581531" y="2881520"/>
            <a:ext cx="3506547" cy="3473037"/>
          </a:xfrm>
          <a:prstGeom prst="rect">
            <a:avLst/>
          </a:prstGeom>
        </p:spPr>
      </p:pic>
      <p:sp>
        <p:nvSpPr>
          <p:cNvPr id="5" name="TextBox 4">
            <a:extLst>
              <a:ext uri="{FF2B5EF4-FFF2-40B4-BE49-F238E27FC236}">
                <a16:creationId xmlns:a16="http://schemas.microsoft.com/office/drawing/2014/main" id="{77503C2B-4303-30AF-BAA3-CC9A2F94A7E5}"/>
              </a:ext>
            </a:extLst>
          </p:cNvPr>
          <p:cNvSpPr txBox="1"/>
          <p:nvPr/>
        </p:nvSpPr>
        <p:spPr>
          <a:xfrm>
            <a:off x="7869088" y="6354557"/>
            <a:ext cx="3218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www.nih.gov/climateandhealth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906678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2280EC2-08D0-2F66-4B6E-74C9C20BFD68}"/>
              </a:ext>
            </a:extLst>
          </p:cNvPr>
          <p:cNvSpPr>
            <a:spLocks noGrp="1"/>
          </p:cNvSpPr>
          <p:nvPr>
            <p:ph type="title"/>
          </p:nvPr>
        </p:nvSpPr>
        <p:spPr>
          <a:xfrm>
            <a:off x="168442" y="-94597"/>
            <a:ext cx="12192000" cy="1325563"/>
          </a:xfrm>
        </p:spPr>
        <p:txBody>
          <a:bodyPr>
            <a:normAutofit/>
          </a:bodyPr>
          <a:lstStyle/>
          <a:p>
            <a:r>
              <a:rPr lang="en-US" sz="3600" dirty="0"/>
              <a:t>Many Institutes and Centers: One Mission</a:t>
            </a:r>
          </a:p>
        </p:txBody>
      </p:sp>
      <p:pic>
        <p:nvPicPr>
          <p:cNvPr id="11" name="Picture 10" descr="Banner of the N I H HEAL Initiative, Helping to End Addiction Long-term, and the acronyms of 18 N I H institutes and centers, including the National Institute on Drug Abuse (NIDA); the National Institute of Neurological Disorders and Stroke (NINDS); the National Cancer Institute (NCI); the National Eye Institute (NEI); the National Heart, Lung, and Blood Institute (NHLBI); the National Institute on Aging (NIA); the National Institute on Alcohol Abuse and Alcoholism (NIAAA); the National Institute of Allergy and Infectious Diseases (NIAID); the National Institute of Arthritis and Musculoskeletal and Skin Diseases (NIAMS); the National Institute of Biomedical Imaging and Bioengineering (NIBIB), the National Institute of Dental and Craniofacial Research (NIDCR); the National Institute of Diabetes and Digestive and Kidney Diseases (NIDDK); the National Institute of General Medical Sciences (NIGMS); the National Institute of Mental Health (NIHM); the National Institute of Nursing Research (NINR); the National Center for Complementary and Integrative Health (NCCIH); the National Center for Advancing Translational Sciences (NCATS); and the Eunice Kennedy Shriver National Institute of Child Health and Human Development (NICHD).">
            <a:extLst>
              <a:ext uri="{FF2B5EF4-FFF2-40B4-BE49-F238E27FC236}">
                <a16:creationId xmlns:a16="http://schemas.microsoft.com/office/drawing/2014/main" id="{ACD3FE9E-5C42-521E-070D-753855BBA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25" y="1040800"/>
            <a:ext cx="11369150" cy="4585899"/>
          </a:xfrm>
          <a:prstGeom prst="rect">
            <a:avLst/>
          </a:prstGeom>
        </p:spPr>
      </p:pic>
      <p:pic>
        <p:nvPicPr>
          <p:cNvPr id="12" name="Picture 11">
            <a:extLst>
              <a:ext uri="{FF2B5EF4-FFF2-40B4-BE49-F238E27FC236}">
                <a16:creationId xmlns:a16="http://schemas.microsoft.com/office/drawing/2014/main" id="{D6717EFF-4E6F-56D4-6913-963DA39528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333" y="5939417"/>
            <a:ext cx="1111837" cy="843911"/>
          </a:xfrm>
          <a:prstGeom prst="rect">
            <a:avLst/>
          </a:prstGeom>
        </p:spPr>
      </p:pic>
      <p:pic>
        <p:nvPicPr>
          <p:cNvPr id="13" name="Picture 12" descr="@NIHendaddiction">
            <a:extLst>
              <a:ext uri="{FF2B5EF4-FFF2-40B4-BE49-F238E27FC236}">
                <a16:creationId xmlns:a16="http://schemas.microsoft.com/office/drawing/2014/main" id="{1E7DA962-9895-9A6C-1797-5B4B589844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8540" y="6112517"/>
            <a:ext cx="2743200" cy="555171"/>
          </a:xfrm>
          <a:prstGeom prst="rect">
            <a:avLst/>
          </a:prstGeom>
        </p:spPr>
      </p:pic>
    </p:spTree>
    <p:extLst>
      <p:ext uri="{BB962C8B-B14F-4D97-AF65-F5344CB8AC3E}">
        <p14:creationId xmlns:p14="http://schemas.microsoft.com/office/powerpoint/2010/main" val="3890137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CDC737-378A-1255-C4ED-3008CA9FCD80}"/>
              </a:ext>
            </a:extLst>
          </p:cNvPr>
          <p:cNvSpPr>
            <a:spLocks noGrp="1"/>
          </p:cNvSpPr>
          <p:nvPr>
            <p:ph type="title"/>
          </p:nvPr>
        </p:nvSpPr>
        <p:spPr>
          <a:xfrm>
            <a:off x="776488" y="0"/>
            <a:ext cx="10515600" cy="1325563"/>
          </a:xfrm>
        </p:spPr>
        <p:txBody>
          <a:bodyPr>
            <a:normAutofit/>
          </a:bodyPr>
          <a:lstStyle/>
          <a:p>
            <a:pPr algn="ctr"/>
            <a:r>
              <a:rPr lang="en-US" dirty="0">
                <a:latin typeface="Arial" panose="020B0604020202020204" pitchFamily="34" charset="0"/>
                <a:cs typeface="Arial" panose="020B0604020202020204" pitchFamily="34" charset="0"/>
              </a:rPr>
              <a:t>NIH HEAL Initiative in 2023</a:t>
            </a:r>
          </a:p>
        </p:txBody>
      </p:sp>
      <p:sp>
        <p:nvSpPr>
          <p:cNvPr id="12" name="TextBox 11">
            <a:extLst>
              <a:ext uri="{FF2B5EF4-FFF2-40B4-BE49-F238E27FC236}">
                <a16:creationId xmlns:a16="http://schemas.microsoft.com/office/drawing/2014/main" id="{5692AFF7-0CAF-AF0C-E819-8E82BAA17E9E}"/>
              </a:ext>
            </a:extLst>
          </p:cNvPr>
          <p:cNvSpPr txBox="1"/>
          <p:nvPr/>
        </p:nvSpPr>
        <p:spPr>
          <a:xfrm>
            <a:off x="899911" y="1120142"/>
            <a:ext cx="1039217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2566"/>
                </a:solidFill>
                <a:effectLst/>
                <a:uLnTx/>
                <a:uFillTx/>
                <a:latin typeface="Arial" panose="020B0604020202020204"/>
                <a:ea typeface="+mn-ea"/>
                <a:cs typeface="+mn-cs"/>
              </a:rPr>
              <a:t>Supporting science-based solutions to the opioid crisis</a:t>
            </a:r>
          </a:p>
        </p:txBody>
      </p:sp>
      <p:sp>
        <p:nvSpPr>
          <p:cNvPr id="13" name="Content Placeholder 10">
            <a:extLst>
              <a:ext uri="{FF2B5EF4-FFF2-40B4-BE49-F238E27FC236}">
                <a16:creationId xmlns:a16="http://schemas.microsoft.com/office/drawing/2014/main" id="{F4729890-732A-7B5C-5A33-FE8866D7EFB9}"/>
              </a:ext>
            </a:extLst>
          </p:cNvPr>
          <p:cNvSpPr>
            <a:spLocks noGrp="1"/>
          </p:cNvSpPr>
          <p:nvPr>
            <p:ph idx="1"/>
          </p:nvPr>
        </p:nvSpPr>
        <p:spPr>
          <a:xfrm>
            <a:off x="647699" y="1962503"/>
            <a:ext cx="10827378" cy="3775356"/>
          </a:xfrm>
          <a:ln w="73025">
            <a:noFill/>
          </a:ln>
        </p:spPr>
        <p:txBody>
          <a:bodyPr vert="horz" lIns="91440" tIns="45720" rIns="91440" bIns="45720" rtlCol="0" anchor="t">
            <a:normAutofit fontScale="92500"/>
          </a:bodyPr>
          <a:lstStyle/>
          <a:p>
            <a:r>
              <a:rPr lang="en-US" dirty="0">
                <a:effectLst/>
                <a:latin typeface="Helvetica" pitchFamily="2" charset="0"/>
              </a:rPr>
              <a:t>Over </a:t>
            </a:r>
            <a:r>
              <a:rPr lang="en-US" b="1" dirty="0">
                <a:solidFill>
                  <a:srgbClr val="A62830"/>
                </a:solidFill>
                <a:effectLst/>
                <a:latin typeface="Helvetica" pitchFamily="2" charset="0"/>
              </a:rPr>
              <a:t>$2.5 billion </a:t>
            </a:r>
            <a:r>
              <a:rPr lang="en-US" dirty="0">
                <a:effectLst/>
                <a:latin typeface="Helvetica" pitchFamily="2" charset="0"/>
              </a:rPr>
              <a:t>in research, more than </a:t>
            </a:r>
            <a:r>
              <a:rPr lang="en-US" b="1" dirty="0">
                <a:solidFill>
                  <a:srgbClr val="A62830"/>
                </a:solidFill>
                <a:effectLst/>
                <a:latin typeface="Helvetica" pitchFamily="2" charset="0"/>
              </a:rPr>
              <a:t>1,000</a:t>
            </a:r>
            <a:r>
              <a:rPr lang="en-US" dirty="0">
                <a:effectLst/>
                <a:latin typeface="Helvetica" pitchFamily="2" charset="0"/>
              </a:rPr>
              <a:t> research projects</a:t>
            </a:r>
          </a:p>
          <a:p>
            <a:r>
              <a:rPr lang="en-US" b="1" dirty="0">
                <a:solidFill>
                  <a:srgbClr val="A62830"/>
                </a:solidFill>
                <a:effectLst/>
                <a:latin typeface="Helvetica" pitchFamily="2" charset="0"/>
              </a:rPr>
              <a:t>42</a:t>
            </a:r>
            <a:r>
              <a:rPr lang="en-US" dirty="0">
                <a:effectLst/>
                <a:latin typeface="Helvetica" pitchFamily="2" charset="0"/>
              </a:rPr>
              <a:t> research programs, projects in all </a:t>
            </a:r>
            <a:r>
              <a:rPr lang="en-US" b="1" dirty="0">
                <a:solidFill>
                  <a:srgbClr val="A62830"/>
                </a:solidFill>
                <a:effectLst/>
                <a:latin typeface="Helvetica" pitchFamily="2" charset="0"/>
              </a:rPr>
              <a:t>50</a:t>
            </a:r>
            <a:r>
              <a:rPr lang="en-US" dirty="0">
                <a:effectLst/>
                <a:latin typeface="Helvetica" pitchFamily="2" charset="0"/>
              </a:rPr>
              <a:t> states </a:t>
            </a:r>
          </a:p>
          <a:p>
            <a:r>
              <a:rPr kumimoji="0" lang="en-US" sz="2800" b="1" i="0" u="none" strike="noStrike" kern="1200" cap="none" spc="0" normalizeH="0" baseline="0" noProof="0" dirty="0">
                <a:ln>
                  <a:noFill/>
                </a:ln>
                <a:solidFill>
                  <a:srgbClr val="A62830"/>
                </a:solidFill>
                <a:effectLst/>
                <a:uLnTx/>
                <a:uFillTx/>
                <a:latin typeface="Arial" panose="020B0604020202020204" pitchFamily="34" charset="0"/>
                <a:ea typeface="+mn-ea"/>
                <a:cs typeface="Arial" panose="020B0604020202020204" pitchFamily="34" charset="0"/>
              </a:rPr>
              <a:t>314</a:t>
            </a:r>
            <a:r>
              <a:rPr kumimoji="0" lang="en-US" sz="28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clinical trials under way</a:t>
            </a:r>
          </a:p>
          <a:p>
            <a:r>
              <a:rPr kumimoji="0" lang="en-US" sz="28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More than </a:t>
            </a:r>
            <a:r>
              <a:rPr kumimoji="0" lang="en-US" sz="2800" b="1" i="0" u="none" strike="noStrike" kern="1200" cap="none" spc="0" normalizeH="0" baseline="0" noProof="0" dirty="0">
                <a:ln>
                  <a:noFill/>
                </a:ln>
                <a:solidFill>
                  <a:srgbClr val="A62830"/>
                </a:solidFill>
                <a:effectLst/>
                <a:uLnTx/>
                <a:uFillTx/>
                <a:latin typeface="Arial" panose="020B0604020202020204" pitchFamily="34" charset="0"/>
                <a:ea typeface="+mn-ea"/>
                <a:cs typeface="Arial" panose="020B0604020202020204" pitchFamily="34" charset="0"/>
              </a:rPr>
              <a:t>100</a:t>
            </a:r>
            <a:r>
              <a:rPr kumimoji="0" lang="en-US" sz="28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projects addressing back pain alone</a:t>
            </a:r>
          </a:p>
          <a:p>
            <a:r>
              <a:rPr kumimoji="0" lang="en-US" sz="28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More than </a:t>
            </a:r>
            <a:r>
              <a:rPr kumimoji="0" lang="en-US" sz="2800" b="1" i="0" u="none" strike="noStrike" kern="1200" cap="none" spc="0" normalizeH="0" baseline="0" noProof="0" dirty="0">
                <a:ln>
                  <a:noFill/>
                </a:ln>
                <a:solidFill>
                  <a:srgbClr val="A62830"/>
                </a:solidFill>
                <a:effectLst/>
                <a:uLnTx/>
                <a:uFillTx/>
                <a:latin typeface="Arial" panose="020B0604020202020204" pitchFamily="34" charset="0"/>
                <a:ea typeface="+mn-ea"/>
                <a:cs typeface="Arial" panose="020B0604020202020204" pitchFamily="34" charset="0"/>
              </a:rPr>
              <a:t>200</a:t>
            </a:r>
            <a:r>
              <a:rPr kumimoji="0" lang="en-US" sz="28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projects addressing medications for opioid use disorder</a:t>
            </a:r>
          </a:p>
          <a:p>
            <a:r>
              <a:rPr lang="en-US" b="1" dirty="0">
                <a:solidFill>
                  <a:srgbClr val="A62830"/>
                </a:solidFill>
                <a:latin typeface="Arial"/>
                <a:cs typeface="Arial"/>
              </a:rPr>
              <a:t>41 </a:t>
            </a:r>
            <a:r>
              <a:rPr lang="en-US" dirty="0">
                <a:latin typeface="Arial"/>
                <a:cs typeface="Arial"/>
              </a:rPr>
              <a:t>FDA</a:t>
            </a:r>
            <a:r>
              <a:rPr kumimoji="0" lang="en-US" sz="2800" i="0" u="none" strike="noStrike" kern="1200" cap="none" spc="0" normalizeH="0" baseline="0" noProof="0" dirty="0">
                <a:ln>
                  <a:noFill/>
                </a:ln>
                <a:effectLst/>
                <a:uLnTx/>
                <a:uFillTx/>
                <a:latin typeface="Arial"/>
                <a:cs typeface="Arial"/>
              </a:rPr>
              <a:t> approvals for investigational new drugs or devices</a:t>
            </a:r>
            <a:endParaRPr lang="en-US" sz="2800" i="0" u="none" strike="noStrike" kern="1200" cap="none" spc="0" normalizeH="0" baseline="0" noProof="0" dirty="0">
              <a:ln>
                <a:noFill/>
              </a:ln>
              <a:effectLst/>
              <a:uLnTx/>
              <a:uFillTx/>
              <a:latin typeface="Arial"/>
              <a:cs typeface="Arial"/>
            </a:endParaRPr>
          </a:p>
          <a:p>
            <a:r>
              <a:rPr kumimoji="0" lang="en-US" sz="28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Active, ongoing partnerships with federal agencies, private sector, academia, and communities</a:t>
            </a:r>
          </a:p>
        </p:txBody>
      </p:sp>
    </p:spTree>
    <p:extLst>
      <p:ext uri="{BB962C8B-B14F-4D97-AF65-F5344CB8AC3E}">
        <p14:creationId xmlns:p14="http://schemas.microsoft.com/office/powerpoint/2010/main" val="1496489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33E5FF7-C474-8880-EB16-A3D5070D5F1C}"/>
              </a:ext>
            </a:extLst>
          </p:cNvPr>
          <p:cNvSpPr txBox="1">
            <a:spLocks/>
          </p:cNvSpPr>
          <p:nvPr/>
        </p:nvSpPr>
        <p:spPr>
          <a:xfrm>
            <a:off x="563794" y="105516"/>
            <a:ext cx="11628206" cy="1052533"/>
          </a:xfrm>
          <a:prstGeom prst="rect">
            <a:avLst/>
          </a:prstGeom>
          <a:ln w="254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5000">
                      <a:srgbClr val="532565"/>
                    </a:gs>
                    <a:gs pos="34000">
                      <a:schemeClr val="accent5"/>
                    </a:gs>
                    <a:gs pos="59000">
                      <a:schemeClr val="accent2"/>
                    </a:gs>
                    <a:gs pos="83000">
                      <a:schemeClr val="accent3"/>
                    </a:gs>
                  </a:gsLst>
                  <a:lin ang="0" scaled="0"/>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gradFill>
                  <a:gsLst>
                    <a:gs pos="5000">
                      <a:srgbClr val="532565"/>
                    </a:gs>
                    <a:gs pos="34000">
                      <a:srgbClr val="982468"/>
                    </a:gs>
                    <a:gs pos="59000">
                      <a:srgbClr val="981F32"/>
                    </a:gs>
                    <a:gs pos="83000">
                      <a:srgbClr val="BF362E"/>
                    </a:gs>
                  </a:gsLst>
                  <a:lin ang="0" scaled="0"/>
                </a:gradFill>
                <a:effectLst/>
                <a:uLnTx/>
                <a:uFillTx/>
                <a:latin typeface="Arial" panose="020B0604020202020204" pitchFamily="34" charset="0"/>
                <a:ea typeface="+mj-ea"/>
                <a:cs typeface="Arial" panose="020B0604020202020204" pitchFamily="34" charset="0"/>
              </a:rPr>
              <a:t>HEAL is Making a Difference</a:t>
            </a:r>
          </a:p>
        </p:txBody>
      </p:sp>
      <p:sp>
        <p:nvSpPr>
          <p:cNvPr id="17" name="Content Placeholder 6">
            <a:extLst>
              <a:ext uri="{FF2B5EF4-FFF2-40B4-BE49-F238E27FC236}">
                <a16:creationId xmlns:a16="http://schemas.microsoft.com/office/drawing/2014/main" id="{0F715F08-9BA4-985C-0581-5D2617F44024}"/>
              </a:ext>
            </a:extLst>
          </p:cNvPr>
          <p:cNvSpPr txBox="1">
            <a:spLocks/>
          </p:cNvSpPr>
          <p:nvPr/>
        </p:nvSpPr>
        <p:spPr>
          <a:xfrm>
            <a:off x="501922" y="1320280"/>
            <a:ext cx="5339016" cy="38798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SzPct val="70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System Font Regular"/>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System Font Regular"/>
              <a:buChar char="&g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
                <a:srgbClr val="982468"/>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New standard of care for infants born dependent on opioids</a:t>
            </a:r>
          </a:p>
          <a:p>
            <a:pPr marL="228600" marR="0" lvl="0" indent="-228600" algn="l" defTabSz="914400" rtl="0" eaLnBrk="1" fontAlgn="auto" latinLnBrk="0" hangingPunct="1">
              <a:lnSpc>
                <a:spcPct val="110000"/>
              </a:lnSpc>
              <a:spcBef>
                <a:spcPts val="1000"/>
              </a:spcBef>
              <a:spcAft>
                <a:spcPts val="0"/>
              </a:spcAft>
              <a:buClr>
                <a:srgbClr val="982468"/>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Patient-specific chronic pain brain signature</a:t>
            </a:r>
          </a:p>
          <a:p>
            <a:pPr marL="228600" marR="0" lvl="0" indent="-228600" algn="l" defTabSz="914400" rtl="0" eaLnBrk="1" fontAlgn="auto" latinLnBrk="0" hangingPunct="1">
              <a:lnSpc>
                <a:spcPct val="110000"/>
              </a:lnSpc>
              <a:spcBef>
                <a:spcPts val="1000"/>
              </a:spcBef>
              <a:spcAft>
                <a:spcPts val="0"/>
              </a:spcAft>
              <a:buClr>
                <a:srgbClr val="982468"/>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Buprenorphine safe and effective in the emergency room in the era of fentanyl</a:t>
            </a:r>
          </a:p>
          <a:p>
            <a:pPr marL="228600" marR="0" lvl="0" indent="-228600" algn="l" defTabSz="914400" rtl="0" eaLnBrk="1" fontAlgn="auto" latinLnBrk="0" hangingPunct="1">
              <a:lnSpc>
                <a:spcPct val="110000"/>
              </a:lnSpc>
              <a:spcBef>
                <a:spcPts val="1000"/>
              </a:spcBef>
              <a:spcAft>
                <a:spcPts val="0"/>
              </a:spcAft>
              <a:buClr>
                <a:srgbClr val="982468"/>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Opioid addiction treatment in jail reduced recidivism by 30%</a:t>
            </a:r>
            <a:b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982468"/>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8" name="Picture 17" descr="The headline of an Associated Press article, “For Babies Born Dependent on Opioids, Doctors Try New Caregiving Approach,” dated April 20, 2023.&#10;The headline of an article from the Daily Hampshire Gazette, “Researchers find jailhouse opioid treatment cut recidivism,” dated January 18, 2022. The headline is accompanied by a photograph of a sign that reads “Hampshire County Jail and House of Correction.”&#10;The headline of an article from Healio, “Buprenorphine initiation in E D safe, effective among patients with O U D who use fentanyl,” dated March 30, 2023.&#10;The headline of an article from USA Today, “Study finds brain ‘signature’ for chronic pain, which could improve diagnosis, treatment,” dated May 22, 2023.&#10;">
            <a:extLst>
              <a:ext uri="{FF2B5EF4-FFF2-40B4-BE49-F238E27FC236}">
                <a16:creationId xmlns:a16="http://schemas.microsoft.com/office/drawing/2014/main" id="{327B8096-F92C-871F-930F-7023EB362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1541" y="795225"/>
            <a:ext cx="7129618" cy="5267549"/>
          </a:xfrm>
          <a:prstGeom prst="rect">
            <a:avLst/>
          </a:prstGeom>
        </p:spPr>
      </p:pic>
    </p:spTree>
    <p:extLst>
      <p:ext uri="{BB962C8B-B14F-4D97-AF65-F5344CB8AC3E}">
        <p14:creationId xmlns:p14="http://schemas.microsoft.com/office/powerpoint/2010/main" val="3059609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6FF9F86-7AAE-45E8-E160-038EF935DD47}"/>
              </a:ext>
            </a:extLst>
          </p:cNvPr>
          <p:cNvSpPr>
            <a:spLocks noGrp="1"/>
          </p:cNvSpPr>
          <p:nvPr>
            <p:ph type="title" idx="4294967295"/>
          </p:nvPr>
        </p:nvSpPr>
        <p:spPr>
          <a:xfrm>
            <a:off x="609600" y="369056"/>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377" rtl="0" eaLnBrk="1" fontAlgn="auto" latinLnBrk="0" hangingPunct="1">
              <a:lnSpc>
                <a:spcPct val="100000"/>
              </a:lnSpc>
              <a:spcBef>
                <a:spcPct val="0"/>
              </a:spcBef>
              <a:spcAft>
                <a:spcPts val="0"/>
              </a:spcAft>
              <a:buClr>
                <a:srgbClr val="1F497D"/>
              </a:buClr>
              <a:buSzTx/>
              <a:buFontTx/>
              <a:buNone/>
              <a:tabLst/>
              <a:defRPr/>
            </a:pPr>
            <a:r>
              <a:rPr kumimoji="0" lang="en-US" sz="3600" b="0"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0"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br>
              <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rPr>
            </a:br>
            <a:r>
              <a:rPr kumimoji="0" lang="en-US" sz="3600" b="1" i="0" u="none" strike="noStrike" kern="1200" cap="none" spc="0" normalizeH="0" baseline="0" noProof="0" dirty="0">
                <a:ln>
                  <a:noFill/>
                </a:ln>
                <a:solidFill>
                  <a:srgbClr val="1F497D"/>
                </a:solidFill>
                <a:effectLst/>
                <a:uLnTx/>
                <a:uFillTx/>
                <a:latin typeface="Calibri"/>
                <a:ea typeface="Times New Roman" panose="02020603050405020304" pitchFamily="18" charset="0"/>
                <a:cs typeface="Arial" panose="020B0604020202020204" pitchFamily="34" charset="0"/>
              </a:rPr>
              <a:t>Budget and Legislative Updates </a:t>
            </a:r>
            <a:endPar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endParaRPr>
          </a:p>
        </p:txBody>
      </p:sp>
      <p:sp>
        <p:nvSpPr>
          <p:cNvPr id="12" name="Content Placeholder 2">
            <a:extLst>
              <a:ext uri="{FF2B5EF4-FFF2-40B4-BE49-F238E27FC236}">
                <a16:creationId xmlns:a16="http://schemas.microsoft.com/office/drawing/2014/main" id="{B68634E3-FE0E-864A-1CEB-B30EA24DF3E9}"/>
              </a:ext>
            </a:extLst>
          </p:cNvPr>
          <p:cNvSpPr txBox="1">
            <a:spLocks/>
          </p:cNvSpPr>
          <p:nvPr/>
        </p:nvSpPr>
        <p:spPr>
          <a:xfrm>
            <a:off x="609600" y="1369218"/>
            <a:ext cx="10972800" cy="3336057"/>
          </a:xfrm>
          <a:prstGeom prst="rect">
            <a:avLst/>
          </a:prstGeom>
        </p:spPr>
        <p:txBody>
          <a:bodyPr>
            <a:normAutofit fontScale="62500" lnSpcReduction="20000"/>
          </a:bodyPr>
          <a:lst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NIH Leadership Changes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SRLM Groundbreaking</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NIH Virtual Tour</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DEIA Strategic Plan</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UNITE Update</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Simplifying Review Criteria</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NRSA Update </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Times New Roman" panose="02020603050405020304" pitchFamily="18" charset="0"/>
                <a:cs typeface="+mn-cs"/>
              </a:rPr>
              <a:t>COVID Updates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Initiatives Updates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Budget and Legislative Updates </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Transitions</a:t>
            </a:r>
          </a:p>
        </p:txBody>
      </p:sp>
    </p:spTree>
    <p:extLst>
      <p:ext uri="{BB962C8B-B14F-4D97-AF65-F5344CB8AC3E}">
        <p14:creationId xmlns:p14="http://schemas.microsoft.com/office/powerpoint/2010/main" val="2752619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D64219-AD02-7648-9C24-A81FE53B3F7F}"/>
              </a:ext>
            </a:extLst>
          </p:cNvPr>
          <p:cNvSpPr>
            <a:spLocks noGrp="1"/>
          </p:cNvSpPr>
          <p:nvPr>
            <p:ph type="title" idx="4294967295"/>
          </p:nvPr>
        </p:nvSpPr>
        <p:spPr>
          <a:xfrm>
            <a:off x="1069975" y="1960563"/>
            <a:ext cx="10323513" cy="1981200"/>
          </a:xfrm>
          <a:prstGeom prst="rect">
            <a:avLst/>
          </a:prstGeom>
          <a:noFill/>
          <a:ln>
            <a:noFill/>
            <a:prstDash/>
          </a:ln>
          <a:effectLst/>
        </p:spPr>
        <p:txBody>
          <a:bodyPr rot="0" spcFirstLastPara="1"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377" rtl="0" eaLnBrk="1" fontAlgn="auto" latinLnBrk="0" hangingPunct="1">
              <a:lnSpc>
                <a:spcPct val="114000"/>
              </a:lnSpc>
              <a:spcBef>
                <a:spcPts val="0"/>
              </a:spcBef>
              <a:spcAft>
                <a:spcPts val="0"/>
              </a:spcAft>
              <a:buClr>
                <a:schemeClr val="lt1"/>
              </a:buClr>
              <a:buSzPts val="4320"/>
              <a:buFont typeface="Wingdings" panose="05000000000000000000" pitchFamily="2" charset="2"/>
              <a:buNone/>
              <a:tabLst/>
              <a:defRPr/>
            </a:pPr>
            <a:r>
              <a:rPr kumimoji="0" lang="en-US" sz="5400" b="1" i="0" u="none" strike="noStrike" kern="1200" cap="none" spc="0" normalizeH="0" baseline="0" noProof="0" dirty="0">
                <a:ln>
                  <a:noFill/>
                </a:ln>
                <a:solidFill>
                  <a:schemeClr val="bg1"/>
                </a:solidFill>
                <a:effectLst/>
                <a:uLnTx/>
                <a:uFillTx/>
                <a:latin typeface="+mn-lt"/>
                <a:ea typeface="+mn-ea"/>
                <a:cs typeface="+mn-cs"/>
              </a:rPr>
              <a:t>Legislative Update</a:t>
            </a:r>
          </a:p>
        </p:txBody>
      </p:sp>
      <p:sp>
        <p:nvSpPr>
          <p:cNvPr id="3" name="Text Placeholder 2">
            <a:extLst>
              <a:ext uri="{FF2B5EF4-FFF2-40B4-BE49-F238E27FC236}">
                <a16:creationId xmlns:a16="http://schemas.microsoft.com/office/drawing/2014/main" id="{6023791B-E33D-A94B-A06E-5C6539040D37}"/>
              </a:ext>
            </a:extLst>
          </p:cNvPr>
          <p:cNvSpPr>
            <a:spLocks noGrp="1"/>
          </p:cNvSpPr>
          <p:nvPr>
            <p:ph type="body" idx="2"/>
          </p:nvPr>
        </p:nvSpPr>
        <p:spPr>
          <a:xfrm>
            <a:off x="1069490" y="4090483"/>
            <a:ext cx="8237348" cy="1157921"/>
          </a:xfrm>
        </p:spPr>
        <p:txBody>
          <a:bodyPr/>
          <a:lstStyle/>
          <a:p>
            <a:pPr>
              <a:lnSpc>
                <a:spcPct val="150000"/>
              </a:lnSpc>
            </a:pPr>
            <a:r>
              <a:rPr lang="en-US" sz="1800" dirty="0"/>
              <a:t>Lauren Higgins</a:t>
            </a:r>
          </a:p>
          <a:p>
            <a:pPr>
              <a:lnSpc>
                <a:spcPct val="150000"/>
              </a:lnSpc>
            </a:pPr>
            <a:r>
              <a:rPr lang="en-US" sz="1800" dirty="0"/>
              <a:t>Acting Director for Legislative Policy &amp; Analysis</a:t>
            </a:r>
          </a:p>
          <a:p>
            <a:pPr>
              <a:lnSpc>
                <a:spcPct val="150000"/>
              </a:lnSpc>
            </a:pPr>
            <a:r>
              <a:rPr lang="en-US" sz="1800" dirty="0"/>
              <a:t>June 8, 2023 </a:t>
            </a:r>
          </a:p>
        </p:txBody>
      </p:sp>
      <p:pic>
        <p:nvPicPr>
          <p:cNvPr id="4" name="Picture 3">
            <a:extLst>
              <a:ext uri="{FF2B5EF4-FFF2-40B4-BE49-F238E27FC236}">
                <a16:creationId xmlns:a16="http://schemas.microsoft.com/office/drawing/2014/main" id="{2D5B35B1-FC1C-6B0E-2234-248F1FC51A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07516" y="5821907"/>
            <a:ext cx="2807208" cy="664464"/>
          </a:xfrm>
          <a:prstGeom prst="rect">
            <a:avLst/>
          </a:prstGeom>
        </p:spPr>
      </p:pic>
    </p:spTree>
    <p:extLst>
      <p:ext uri="{BB962C8B-B14F-4D97-AF65-F5344CB8AC3E}">
        <p14:creationId xmlns:p14="http://schemas.microsoft.com/office/powerpoint/2010/main" val="2512157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DD77-2206-C444-94BA-80281D140F9F}"/>
              </a:ext>
            </a:extLst>
          </p:cNvPr>
          <p:cNvSpPr>
            <a:spLocks noGrp="1"/>
          </p:cNvSpPr>
          <p:nvPr>
            <p:ph type="title"/>
          </p:nvPr>
        </p:nvSpPr>
        <p:spPr/>
        <p:txBody>
          <a:bodyPr/>
          <a:lstStyle/>
          <a:p>
            <a:r>
              <a:rPr lang="en-US" dirty="0">
                <a:solidFill>
                  <a:schemeClr val="tx2">
                    <a:lumMod val="10000"/>
                  </a:schemeClr>
                </a:solidFill>
              </a:rPr>
              <a:t>Nominee for NIH Director </a:t>
            </a:r>
          </a:p>
        </p:txBody>
      </p:sp>
      <p:sp>
        <p:nvSpPr>
          <p:cNvPr id="3" name="Text Placeholder 2">
            <a:extLst>
              <a:ext uri="{FF2B5EF4-FFF2-40B4-BE49-F238E27FC236}">
                <a16:creationId xmlns:a16="http://schemas.microsoft.com/office/drawing/2014/main" id="{221487E2-7A8A-A648-ACDC-19D271930AFB}"/>
              </a:ext>
            </a:extLst>
          </p:cNvPr>
          <p:cNvSpPr>
            <a:spLocks noGrp="1"/>
          </p:cNvSpPr>
          <p:nvPr>
            <p:ph type="body" sz="quarter" idx="10"/>
          </p:nvPr>
        </p:nvSpPr>
        <p:spPr/>
        <p:txBody>
          <a:bodyPr/>
          <a:lstStyle/>
          <a:p>
            <a:r>
              <a:rPr lang="en-US" sz="1800" dirty="0">
                <a:solidFill>
                  <a:schemeClr val="tx2">
                    <a:lumMod val="10000"/>
                  </a:schemeClr>
                </a:solidFill>
              </a:rPr>
              <a:t>The Nomination Process – What to expect: </a:t>
            </a:r>
          </a:p>
          <a:p>
            <a:pPr marL="685731" lvl="1" indent="-342900">
              <a:spcBef>
                <a:spcPts val="1800"/>
              </a:spcBef>
              <a:buClr>
                <a:srgbClr val="4476B2"/>
              </a:buClr>
              <a:buAutoNum type="arabicPeriod"/>
            </a:pPr>
            <a:r>
              <a:rPr lang="en-US" sz="1800" dirty="0">
                <a:solidFill>
                  <a:schemeClr val="tx2">
                    <a:lumMod val="10000"/>
                  </a:schemeClr>
                </a:solidFill>
              </a:rPr>
              <a:t>President Announced Nomination in May</a:t>
            </a:r>
          </a:p>
          <a:p>
            <a:pPr marL="685731" lvl="1" indent="-342900">
              <a:spcBef>
                <a:spcPts val="1800"/>
              </a:spcBef>
              <a:buClr>
                <a:srgbClr val="4476B2"/>
              </a:buClr>
              <a:buFont typeface="Arial" panose="020B0604020202020204" pitchFamily="34" charset="0"/>
              <a:buAutoNum type="arabicPeriod"/>
            </a:pPr>
            <a:r>
              <a:rPr lang="en-US" sz="1800" dirty="0">
                <a:solidFill>
                  <a:schemeClr val="tx2">
                    <a:lumMod val="10000"/>
                  </a:schemeClr>
                </a:solidFill>
              </a:rPr>
              <a:t>Meetings with Senate Members</a:t>
            </a:r>
          </a:p>
          <a:p>
            <a:pPr marL="685731" lvl="1" indent="-342900">
              <a:spcBef>
                <a:spcPts val="1800"/>
              </a:spcBef>
              <a:buClr>
                <a:srgbClr val="4476B2"/>
              </a:buClr>
              <a:buAutoNum type="arabicPeriod"/>
            </a:pPr>
            <a:r>
              <a:rPr lang="en-US" sz="1800" dirty="0">
                <a:solidFill>
                  <a:schemeClr val="tx2">
                    <a:lumMod val="10000"/>
                  </a:schemeClr>
                </a:solidFill>
              </a:rPr>
              <a:t>Senate Confirmation Hearing with HELP Committee</a:t>
            </a:r>
          </a:p>
          <a:p>
            <a:pPr marL="685731" lvl="1" indent="-342900">
              <a:spcBef>
                <a:spcPts val="1800"/>
              </a:spcBef>
              <a:buClr>
                <a:srgbClr val="4476B2"/>
              </a:buClr>
              <a:buAutoNum type="arabicPeriod"/>
            </a:pPr>
            <a:r>
              <a:rPr lang="en-US" sz="1800" dirty="0">
                <a:solidFill>
                  <a:schemeClr val="tx2">
                    <a:lumMod val="10000"/>
                  </a:schemeClr>
                </a:solidFill>
              </a:rPr>
              <a:t>Senate HELP Committee Vote</a:t>
            </a:r>
          </a:p>
          <a:p>
            <a:pPr marL="685731" lvl="1" indent="-342900">
              <a:spcBef>
                <a:spcPts val="1800"/>
              </a:spcBef>
              <a:buClr>
                <a:srgbClr val="4476B2"/>
              </a:buClr>
              <a:buAutoNum type="arabicPeriod"/>
            </a:pPr>
            <a:r>
              <a:rPr lang="en-US" sz="1800" dirty="0">
                <a:solidFill>
                  <a:schemeClr val="tx2">
                    <a:lumMod val="10000"/>
                  </a:schemeClr>
                </a:solidFill>
              </a:rPr>
              <a:t>Full Senate Confirmation Floor Vote</a:t>
            </a:r>
            <a:endParaRPr lang="en-US" dirty="0">
              <a:solidFill>
                <a:schemeClr val="tx2">
                  <a:lumMod val="10000"/>
                </a:schemeClr>
              </a:solidFill>
            </a:endParaRPr>
          </a:p>
        </p:txBody>
      </p:sp>
      <p:sp>
        <p:nvSpPr>
          <p:cNvPr id="4" name="Rectangle 3">
            <a:extLst>
              <a:ext uri="{FF2B5EF4-FFF2-40B4-BE49-F238E27FC236}">
                <a16:creationId xmlns:a16="http://schemas.microsoft.com/office/drawing/2014/main" id="{5E16853E-A794-564A-9FE5-D9153AAB5610}"/>
              </a:ext>
              <a:ext uri="{C183D7F6-B498-43B3-948B-1728B52AA6E4}">
                <adec:decorative xmlns:adec="http://schemas.microsoft.com/office/drawing/2017/decorative" val="1"/>
              </a:ext>
            </a:extLst>
          </p:cNvPr>
          <p:cNvSpPr/>
          <p:nvPr/>
        </p:nvSpPr>
        <p:spPr>
          <a:xfrm>
            <a:off x="1494663" y="1397305"/>
            <a:ext cx="3758603" cy="40633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 b="0" i="0" u="none" strike="noStrike" kern="1200" cap="none" spc="0" normalizeH="0" baseline="0" noProof="0" dirty="0">
              <a:ln>
                <a:noFill/>
              </a:ln>
              <a:solidFill>
                <a:srgbClr val="1F497D">
                  <a:lumMod val="10000"/>
                </a:srgbClr>
              </a:solidFill>
              <a:effectLst/>
              <a:uLnTx/>
              <a:uFillTx/>
              <a:latin typeface="Calibri"/>
              <a:ea typeface="+mn-ea"/>
              <a:cs typeface="+mn-cs"/>
            </a:endParaRPr>
          </a:p>
        </p:txBody>
      </p:sp>
      <p:pic>
        <p:nvPicPr>
          <p:cNvPr id="7" name="Picture 6" descr="Doctor Monica Bertagnolli">
            <a:extLst>
              <a:ext uri="{FF2B5EF4-FFF2-40B4-BE49-F238E27FC236}">
                <a16:creationId xmlns:a16="http://schemas.microsoft.com/office/drawing/2014/main" id="{920A165B-8906-D5C5-446C-AF03D11E5FAD}"/>
              </a:ext>
            </a:extLst>
          </p:cNvPr>
          <p:cNvPicPr>
            <a:picLocks noChangeAspect="1"/>
          </p:cNvPicPr>
          <p:nvPr/>
        </p:nvPicPr>
        <p:blipFill>
          <a:blip r:embed="rId3"/>
          <a:stretch>
            <a:fillRect/>
          </a:stretch>
        </p:blipFill>
        <p:spPr>
          <a:xfrm>
            <a:off x="1895681" y="1563619"/>
            <a:ext cx="2956566" cy="3730760"/>
          </a:xfrm>
          <a:prstGeom prst="rect">
            <a:avLst/>
          </a:prstGeom>
          <a:ln w="127000" cap="sq">
            <a:no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21979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26F9-D157-4A4D-9AA4-5A2940BA0ED0}"/>
              </a:ext>
            </a:extLst>
          </p:cNvPr>
          <p:cNvSpPr>
            <a:spLocks noGrp="1"/>
          </p:cNvSpPr>
          <p:nvPr>
            <p:ph type="title"/>
          </p:nvPr>
        </p:nvSpPr>
        <p:spPr/>
        <p:txBody>
          <a:bodyPr/>
          <a:lstStyle/>
          <a:p>
            <a:r>
              <a:rPr lang="en-US" dirty="0">
                <a:solidFill>
                  <a:schemeClr val="tx2">
                    <a:lumMod val="10000"/>
                  </a:schemeClr>
                </a:solidFill>
              </a:rPr>
              <a:t>Congressional Leadership Updates </a:t>
            </a:r>
          </a:p>
        </p:txBody>
      </p:sp>
      <p:sp>
        <p:nvSpPr>
          <p:cNvPr id="3" name="Text Placeholder 2">
            <a:extLst>
              <a:ext uri="{FF2B5EF4-FFF2-40B4-BE49-F238E27FC236}">
                <a16:creationId xmlns:a16="http://schemas.microsoft.com/office/drawing/2014/main" id="{8ED313D5-B50E-624E-ADE9-358DDF26A044}"/>
              </a:ext>
            </a:extLst>
          </p:cNvPr>
          <p:cNvSpPr>
            <a:spLocks noGrp="1"/>
          </p:cNvSpPr>
          <p:nvPr>
            <p:ph type="body" sz="quarter" idx="10"/>
          </p:nvPr>
        </p:nvSpPr>
        <p:spPr/>
        <p:txBody>
          <a:bodyPr>
            <a:noAutofit/>
          </a:bodyPr>
          <a:lstStyle/>
          <a:p>
            <a:pPr marL="285750" indent="-285750">
              <a:lnSpc>
                <a:spcPct val="150000"/>
              </a:lnSpc>
              <a:buFont typeface="Arial" panose="020B0604020202020204" pitchFamily="34" charset="0"/>
              <a:buChar char="•"/>
            </a:pPr>
            <a:r>
              <a:rPr lang="en-US" dirty="0">
                <a:solidFill>
                  <a:schemeClr val="tx2">
                    <a:lumMod val="10000"/>
                  </a:schemeClr>
                </a:solidFill>
              </a:rPr>
              <a:t>Election for House Speaker – contentious first week of the 118</a:t>
            </a:r>
            <a:r>
              <a:rPr lang="en-US" baseline="30000" dirty="0">
                <a:solidFill>
                  <a:schemeClr val="tx2">
                    <a:lumMod val="10000"/>
                  </a:schemeClr>
                </a:solidFill>
              </a:rPr>
              <a:t>th</a:t>
            </a:r>
            <a:r>
              <a:rPr lang="en-US" dirty="0">
                <a:solidFill>
                  <a:schemeClr val="tx2">
                    <a:lumMod val="10000"/>
                  </a:schemeClr>
                </a:solidFill>
              </a:rPr>
              <a:t> Congress. </a:t>
            </a:r>
          </a:p>
          <a:p>
            <a:pPr marL="628581" lvl="1" indent="-285750">
              <a:lnSpc>
                <a:spcPct val="150000"/>
              </a:lnSpc>
              <a:buClr>
                <a:srgbClr val="4476B2"/>
              </a:buClr>
            </a:pPr>
            <a:r>
              <a:rPr lang="en-US" dirty="0">
                <a:solidFill>
                  <a:schemeClr val="tx2">
                    <a:lumMod val="10000"/>
                  </a:schemeClr>
                </a:solidFill>
              </a:rPr>
              <a:t>15 ballots cast over 4 days before Speaker Kevin McCarthy won. </a:t>
            </a:r>
          </a:p>
          <a:p>
            <a:pPr marL="285750" indent="-285750">
              <a:lnSpc>
                <a:spcPct val="150000"/>
              </a:lnSpc>
              <a:buFont typeface="Arial" panose="020B0604020202020204" pitchFamily="34" charset="0"/>
              <a:buChar char="•"/>
            </a:pPr>
            <a:r>
              <a:rPr lang="en-US" dirty="0">
                <a:solidFill>
                  <a:schemeClr val="tx2">
                    <a:lumMod val="10000"/>
                  </a:schemeClr>
                </a:solidFill>
              </a:rPr>
              <a:t>House Democratic leadership – generational shift. </a:t>
            </a:r>
          </a:p>
          <a:p>
            <a:pPr marL="628581" lvl="1" indent="-285750">
              <a:lnSpc>
                <a:spcPct val="150000"/>
              </a:lnSpc>
              <a:buClr>
                <a:srgbClr val="4476B2"/>
              </a:buClr>
            </a:pPr>
            <a:r>
              <a:rPr lang="en-US" dirty="0">
                <a:solidFill>
                  <a:schemeClr val="tx2">
                    <a:lumMod val="10000"/>
                  </a:schemeClr>
                </a:solidFill>
              </a:rPr>
              <a:t>Minority Leader Hakeem Jeffries replaces Rep. Nancy Pelosi.</a:t>
            </a:r>
          </a:p>
          <a:p>
            <a:pPr marL="285750" indent="-285750">
              <a:lnSpc>
                <a:spcPct val="150000"/>
              </a:lnSpc>
              <a:buFont typeface="Arial" panose="020B0604020202020204" pitchFamily="34" charset="0"/>
              <a:buChar char="•"/>
            </a:pPr>
            <a:r>
              <a:rPr lang="en-US" dirty="0">
                <a:solidFill>
                  <a:schemeClr val="tx2">
                    <a:lumMod val="10000"/>
                  </a:schemeClr>
                </a:solidFill>
              </a:rPr>
              <a:t>Both chambers have a narrow margin of control. </a:t>
            </a:r>
          </a:p>
          <a:p>
            <a:pPr marL="628581" lvl="1" indent="-285750">
              <a:lnSpc>
                <a:spcPct val="150000"/>
              </a:lnSpc>
              <a:buClr>
                <a:srgbClr val="4476B2"/>
              </a:buClr>
            </a:pPr>
            <a:r>
              <a:rPr lang="en-US" dirty="0">
                <a:solidFill>
                  <a:schemeClr val="tx2">
                    <a:lumMod val="10000"/>
                  </a:schemeClr>
                </a:solidFill>
              </a:rPr>
              <a:t>Sen. Chuck Schumer – Senate Majority Leader.</a:t>
            </a:r>
          </a:p>
          <a:p>
            <a:pPr marL="628581" lvl="1" indent="-285750">
              <a:lnSpc>
                <a:spcPct val="150000"/>
              </a:lnSpc>
              <a:buClr>
                <a:srgbClr val="4476B2"/>
              </a:buClr>
            </a:pPr>
            <a:r>
              <a:rPr lang="en-US" dirty="0">
                <a:solidFill>
                  <a:schemeClr val="tx2">
                    <a:lumMod val="10000"/>
                  </a:schemeClr>
                </a:solidFill>
              </a:rPr>
              <a:t>Sen. Mitch McConnell – Senate Minority Leader.</a:t>
            </a:r>
          </a:p>
        </p:txBody>
      </p:sp>
      <p:sp>
        <p:nvSpPr>
          <p:cNvPr id="4" name="Rectangle 3">
            <a:extLst>
              <a:ext uri="{FF2B5EF4-FFF2-40B4-BE49-F238E27FC236}">
                <a16:creationId xmlns:a16="http://schemas.microsoft.com/office/drawing/2014/main" id="{C80C11F3-A183-8D49-97A8-9A5216333867}"/>
              </a:ext>
              <a:ext uri="{C183D7F6-B498-43B3-948B-1728B52AA6E4}">
                <adec:decorative xmlns:adec="http://schemas.microsoft.com/office/drawing/2017/decorative" val="1"/>
              </a:ext>
            </a:extLst>
          </p:cNvPr>
          <p:cNvSpPr/>
          <p:nvPr/>
        </p:nvSpPr>
        <p:spPr>
          <a:xfrm>
            <a:off x="7944465" y="1525950"/>
            <a:ext cx="3480619" cy="3697576"/>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 b="0" i="0" u="none" strike="noStrike" kern="1200" cap="none" spc="0" normalizeH="0" baseline="0" noProof="0">
              <a:ln>
                <a:noFill/>
              </a:ln>
              <a:solidFill>
                <a:srgbClr val="1F497D">
                  <a:lumMod val="10000"/>
                </a:srgbClr>
              </a:solidFill>
              <a:effectLst/>
              <a:uLnTx/>
              <a:uFillTx/>
              <a:latin typeface="Calibri"/>
              <a:ea typeface="+mn-ea"/>
              <a:cs typeface="+mn-cs"/>
            </a:endParaRPr>
          </a:p>
        </p:txBody>
      </p:sp>
      <p:pic>
        <p:nvPicPr>
          <p:cNvPr id="7" name="Picture 6" descr="Speaker of the House Kevin McCarthy&#10;">
            <a:extLst>
              <a:ext uri="{FF2B5EF4-FFF2-40B4-BE49-F238E27FC236}">
                <a16:creationId xmlns:a16="http://schemas.microsoft.com/office/drawing/2014/main" id="{A3DFE99E-E6F3-66D0-5A48-893208BBC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210" y="1634474"/>
            <a:ext cx="2813420" cy="3438624"/>
          </a:xfrm>
          <a:prstGeom prst="rect">
            <a:avLst/>
          </a:prstGeom>
          <a:ln w="127000" cap="sq">
            <a:noFill/>
            <a:miter lim="800000"/>
          </a:ln>
          <a:effectLst>
            <a:outerShdw blurRad="57150" dist="50800" dir="2700000" algn="tl" rotWithShape="0">
              <a:srgbClr val="000000">
                <a:alpha val="40000"/>
              </a:srgbClr>
            </a:outerShdw>
          </a:effectLst>
        </p:spPr>
      </p:pic>
      <p:sp>
        <p:nvSpPr>
          <p:cNvPr id="6" name="Text Placeholder 2">
            <a:extLst>
              <a:ext uri="{FF2B5EF4-FFF2-40B4-BE49-F238E27FC236}">
                <a16:creationId xmlns:a16="http://schemas.microsoft.com/office/drawing/2014/main" id="{815CEB2D-E13D-FB8E-3ABF-D57778B032F9}"/>
              </a:ext>
            </a:extLst>
          </p:cNvPr>
          <p:cNvSpPr txBox="1">
            <a:spLocks/>
          </p:cNvSpPr>
          <p:nvPr/>
        </p:nvSpPr>
        <p:spPr>
          <a:xfrm>
            <a:off x="7489589" y="5464503"/>
            <a:ext cx="4386662" cy="39552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defTabSz="457109" rtl="0" eaLnBrk="1" fontAlgn="auto" latinLnBrk="0" hangingPunct="1">
              <a:lnSpc>
                <a:spcPct val="90000"/>
              </a:lnSpc>
              <a:spcBef>
                <a:spcPts val="500"/>
              </a:spcBef>
              <a:spcAft>
                <a:spcPts val="0"/>
              </a:spcAft>
              <a:buClrTx/>
              <a:buSzTx/>
              <a:buFontTx/>
              <a:buNone/>
              <a:tabLst/>
              <a:defRPr sz="1600" b="0" i="0" u="none" strike="noStrike" cap="none">
                <a:solidFill>
                  <a:srgbClr val="616265"/>
                </a:solidFill>
                <a:latin typeface="Arial"/>
                <a:ea typeface="Arial"/>
                <a:cs typeface="Arial"/>
                <a:sym typeface="Arial"/>
              </a:defRPr>
            </a:lvl1pPr>
            <a:lvl2pPr marL="342831" marR="0" lvl="1"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2pPr>
            <a:lvl3pPr marL="571386" marR="0" lvl="2"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3pPr>
            <a:lvl4pPr marL="799940" marR="0" lvl="3"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4pPr>
            <a:lvl5pPr marL="1028494" marR="0" lvl="4" indent="-114277" algn="l" defTabSz="457109" rtl="0" eaLnBrk="1" fontAlgn="auto" latinLnBrk="0" hangingPunct="1">
              <a:lnSpc>
                <a:spcPct val="90000"/>
              </a:lnSpc>
              <a:spcBef>
                <a:spcPts val="250"/>
              </a:spcBef>
              <a:spcAft>
                <a:spcPts val="0"/>
              </a:spcAft>
              <a:buClrTx/>
              <a:buSzTx/>
              <a:buFont typeface="Arial" panose="020B0604020202020204" pitchFamily="34" charset="0"/>
              <a:buChar char="•"/>
              <a:tabLst/>
              <a:defRPr sz="1600" b="0" i="0" u="none" strike="noStrike" cap="none" baseline="0">
                <a:solidFill>
                  <a:srgbClr val="26226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ctr" defTabSz="457109" rtl="0" eaLnBrk="1" fontAlgn="auto" latinLnBrk="0" hangingPunct="1">
              <a:lnSpc>
                <a:spcPct val="90000"/>
              </a:lnSpc>
              <a:spcBef>
                <a:spcPts val="500"/>
              </a:spcBef>
              <a:spcAft>
                <a:spcPts val="0"/>
              </a:spcAft>
              <a:buClrTx/>
              <a:buSzTx/>
              <a:buFontTx/>
              <a:buNone/>
              <a:tabLst/>
              <a:defRPr/>
            </a:pPr>
            <a:r>
              <a:rPr kumimoji="0" lang="en-US" sz="1800" b="1" i="0" u="none" strike="noStrike" kern="1200" cap="none" spc="0" normalizeH="0" baseline="0" noProof="0" dirty="0">
                <a:ln>
                  <a:noFill/>
                </a:ln>
                <a:solidFill>
                  <a:srgbClr val="1F497D">
                    <a:lumMod val="10000"/>
                  </a:srgbClr>
                </a:solidFill>
                <a:effectLst/>
                <a:uLnTx/>
                <a:uFillTx/>
                <a:latin typeface="Arial"/>
                <a:cs typeface="Arial"/>
                <a:sym typeface="Arial"/>
              </a:rPr>
              <a:t>Speaker of the House Kevin McCarthy</a:t>
            </a:r>
          </a:p>
        </p:txBody>
      </p:sp>
    </p:spTree>
    <p:extLst>
      <p:ext uri="{BB962C8B-B14F-4D97-AF65-F5344CB8AC3E}">
        <p14:creationId xmlns:p14="http://schemas.microsoft.com/office/powerpoint/2010/main" val="3403993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EEFB-253A-CD47-B329-4711DC3004B5}"/>
              </a:ext>
            </a:extLst>
          </p:cNvPr>
          <p:cNvSpPr>
            <a:spLocks noGrp="1"/>
          </p:cNvSpPr>
          <p:nvPr>
            <p:ph type="title"/>
          </p:nvPr>
        </p:nvSpPr>
        <p:spPr>
          <a:xfrm>
            <a:off x="192505" y="-1"/>
            <a:ext cx="12027110" cy="1159331"/>
          </a:xfrm>
        </p:spPr>
        <p:txBody>
          <a:bodyPr/>
          <a:lstStyle/>
          <a:p>
            <a:pPr>
              <a:lnSpc>
                <a:spcPct val="150000"/>
              </a:lnSpc>
            </a:pPr>
            <a:r>
              <a:rPr lang="en-US" dirty="0"/>
              <a:t>Congressional Leadership Updates</a:t>
            </a:r>
            <a:br>
              <a:rPr lang="en-US" sz="800" dirty="0"/>
            </a:br>
            <a:r>
              <a:rPr lang="en-US" sz="1800" dirty="0"/>
              <a:t>Senate HELP Committee</a:t>
            </a:r>
          </a:p>
        </p:txBody>
      </p:sp>
      <p:sp>
        <p:nvSpPr>
          <p:cNvPr id="3" name="Text Placeholder 2">
            <a:extLst>
              <a:ext uri="{FF2B5EF4-FFF2-40B4-BE49-F238E27FC236}">
                <a16:creationId xmlns:a16="http://schemas.microsoft.com/office/drawing/2014/main" id="{54850688-34C0-3848-9D0A-73DFB7C81A61}"/>
              </a:ext>
            </a:extLst>
          </p:cNvPr>
          <p:cNvSpPr>
            <a:spLocks noGrp="1"/>
          </p:cNvSpPr>
          <p:nvPr>
            <p:ph type="body" sz="quarter" idx="10"/>
          </p:nvPr>
        </p:nvSpPr>
        <p:spPr>
          <a:xfrm>
            <a:off x="493487" y="1408332"/>
            <a:ext cx="5292605" cy="612775"/>
          </a:xfrm>
        </p:spPr>
        <p:txBody>
          <a:bodyPr>
            <a:normAutofit/>
          </a:bodyPr>
          <a:lstStyle/>
          <a:p>
            <a:pPr algn="ctr"/>
            <a:r>
              <a:rPr lang="en-US" sz="2000" b="1" dirty="0">
                <a:solidFill>
                  <a:schemeClr val="tx2">
                    <a:lumMod val="10000"/>
                  </a:schemeClr>
                </a:solidFill>
              </a:rPr>
              <a:t>Chair Bernie Sanders </a:t>
            </a:r>
          </a:p>
        </p:txBody>
      </p:sp>
      <p:pic>
        <p:nvPicPr>
          <p:cNvPr id="8" name="Picture 7" descr="Senator Sanders">
            <a:extLst>
              <a:ext uri="{FF2B5EF4-FFF2-40B4-BE49-F238E27FC236}">
                <a16:creationId xmlns:a16="http://schemas.microsoft.com/office/drawing/2014/main" id="{917C49D2-0822-5696-A481-1E75F5D1C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603" y="1898597"/>
            <a:ext cx="2764373" cy="3502079"/>
          </a:xfrm>
          <a:prstGeom prst="rect">
            <a:avLst/>
          </a:prstGeom>
        </p:spPr>
      </p:pic>
      <p:sp>
        <p:nvSpPr>
          <p:cNvPr id="5" name="Rectangle 4">
            <a:extLst>
              <a:ext uri="{FF2B5EF4-FFF2-40B4-BE49-F238E27FC236}">
                <a16:creationId xmlns:a16="http://schemas.microsoft.com/office/drawing/2014/main" id="{ECD799A9-AB66-2C49-9EFA-7E2B3FEA43EA}"/>
              </a:ext>
            </a:extLst>
          </p:cNvPr>
          <p:cNvSpPr/>
          <p:nvPr/>
        </p:nvSpPr>
        <p:spPr>
          <a:xfrm>
            <a:off x="538229" y="5649676"/>
            <a:ext cx="5203120" cy="935421"/>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Priorities: Drug pricing, aging, and disability </a:t>
            </a:r>
          </a:p>
        </p:txBody>
      </p:sp>
      <p:sp>
        <p:nvSpPr>
          <p:cNvPr id="4" name="Text Placeholder 3">
            <a:extLst>
              <a:ext uri="{FF2B5EF4-FFF2-40B4-BE49-F238E27FC236}">
                <a16:creationId xmlns:a16="http://schemas.microsoft.com/office/drawing/2014/main" id="{CCB74EEF-EC64-A54D-B8C9-6A45D025530A}"/>
              </a:ext>
            </a:extLst>
          </p:cNvPr>
          <p:cNvSpPr>
            <a:spLocks noGrp="1"/>
          </p:cNvSpPr>
          <p:nvPr>
            <p:ph type="body" sz="quarter" idx="11"/>
          </p:nvPr>
        </p:nvSpPr>
        <p:spPr>
          <a:xfrm>
            <a:off x="6522659" y="1408332"/>
            <a:ext cx="5292605" cy="612775"/>
          </a:xfrm>
        </p:spPr>
        <p:txBody>
          <a:bodyPr>
            <a:normAutofit/>
          </a:bodyPr>
          <a:lstStyle/>
          <a:p>
            <a:pPr algn="ctr"/>
            <a:r>
              <a:rPr lang="en-US" sz="2000" b="1" dirty="0">
                <a:solidFill>
                  <a:schemeClr val="tx2">
                    <a:lumMod val="10000"/>
                  </a:schemeClr>
                </a:solidFill>
              </a:rPr>
              <a:t>Ranking Member Bill Cassidy </a:t>
            </a:r>
          </a:p>
        </p:txBody>
      </p:sp>
      <p:pic>
        <p:nvPicPr>
          <p:cNvPr id="9" name="Picture 2" descr="Senator Cassidy">
            <a:extLst>
              <a:ext uri="{FF2B5EF4-FFF2-40B4-BE49-F238E27FC236}">
                <a16:creationId xmlns:a16="http://schemas.microsoft.com/office/drawing/2014/main" id="{8549097B-30AE-0632-B932-B3D705DF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361" y="1898597"/>
            <a:ext cx="2743200" cy="34762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CC5929-2D23-534C-B54F-BA26181787A0}"/>
              </a:ext>
            </a:extLst>
          </p:cNvPr>
          <p:cNvSpPr/>
          <p:nvPr/>
        </p:nvSpPr>
        <p:spPr>
          <a:xfrm>
            <a:off x="6387661" y="5649676"/>
            <a:ext cx="5562601" cy="935421"/>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Priorities: Mental health, burden of disease, and hepatitis</a:t>
            </a:r>
          </a:p>
        </p:txBody>
      </p:sp>
    </p:spTree>
    <p:extLst>
      <p:ext uri="{BB962C8B-B14F-4D97-AF65-F5344CB8AC3E}">
        <p14:creationId xmlns:p14="http://schemas.microsoft.com/office/powerpoint/2010/main" val="2290415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EEFB-253A-CD47-B329-4711DC3004B5}"/>
              </a:ext>
            </a:extLst>
          </p:cNvPr>
          <p:cNvSpPr>
            <a:spLocks noGrp="1"/>
          </p:cNvSpPr>
          <p:nvPr>
            <p:ph type="title"/>
          </p:nvPr>
        </p:nvSpPr>
        <p:spPr>
          <a:xfrm>
            <a:off x="192505" y="-1"/>
            <a:ext cx="12027110" cy="1159331"/>
          </a:xfrm>
        </p:spPr>
        <p:txBody>
          <a:bodyPr/>
          <a:lstStyle/>
          <a:p>
            <a:pPr>
              <a:lnSpc>
                <a:spcPct val="150000"/>
              </a:lnSpc>
            </a:pPr>
            <a:r>
              <a:rPr lang="en-US" dirty="0"/>
              <a:t>Congressional Leadership Updates</a:t>
            </a:r>
            <a:br>
              <a:rPr lang="en-US" sz="800" dirty="0"/>
            </a:br>
            <a:r>
              <a:rPr lang="en-US" sz="1800" dirty="0"/>
              <a:t>House Energy and Commerce Committee</a:t>
            </a:r>
          </a:p>
        </p:txBody>
      </p:sp>
      <p:sp>
        <p:nvSpPr>
          <p:cNvPr id="3" name="Text Placeholder 2">
            <a:extLst>
              <a:ext uri="{FF2B5EF4-FFF2-40B4-BE49-F238E27FC236}">
                <a16:creationId xmlns:a16="http://schemas.microsoft.com/office/drawing/2014/main" id="{54850688-34C0-3848-9D0A-73DFB7C81A61}"/>
              </a:ext>
            </a:extLst>
          </p:cNvPr>
          <p:cNvSpPr>
            <a:spLocks noGrp="1"/>
          </p:cNvSpPr>
          <p:nvPr>
            <p:ph type="body" sz="quarter" idx="10"/>
          </p:nvPr>
        </p:nvSpPr>
        <p:spPr>
          <a:xfrm>
            <a:off x="493487" y="1408332"/>
            <a:ext cx="5292605" cy="612775"/>
          </a:xfrm>
        </p:spPr>
        <p:txBody>
          <a:bodyPr>
            <a:normAutofit/>
          </a:bodyPr>
          <a:lstStyle/>
          <a:p>
            <a:pPr algn="ctr"/>
            <a:r>
              <a:rPr lang="en-US" sz="2000" b="1" dirty="0">
                <a:solidFill>
                  <a:schemeClr val="tx2">
                    <a:lumMod val="10000"/>
                  </a:schemeClr>
                </a:solidFill>
              </a:rPr>
              <a:t>Chair Cathy McMorris Rodgers </a:t>
            </a:r>
          </a:p>
        </p:txBody>
      </p:sp>
      <p:pic>
        <p:nvPicPr>
          <p:cNvPr id="9" name="Picture 8" descr="Representative Rodgers">
            <a:extLst>
              <a:ext uri="{FF2B5EF4-FFF2-40B4-BE49-F238E27FC236}">
                <a16:creationId xmlns:a16="http://schemas.microsoft.com/office/drawing/2014/main" id="{26546137-1640-11F2-6EB5-CF139758E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070" y="1889196"/>
            <a:ext cx="2316480" cy="3474720"/>
          </a:xfrm>
          <a:prstGeom prst="rect">
            <a:avLst/>
          </a:prstGeom>
        </p:spPr>
      </p:pic>
      <p:sp>
        <p:nvSpPr>
          <p:cNvPr id="5" name="Rectangle 4">
            <a:extLst>
              <a:ext uri="{FF2B5EF4-FFF2-40B4-BE49-F238E27FC236}">
                <a16:creationId xmlns:a16="http://schemas.microsoft.com/office/drawing/2014/main" id="{ECD799A9-AB66-2C49-9EFA-7E2B3FEA43EA}"/>
              </a:ext>
            </a:extLst>
          </p:cNvPr>
          <p:cNvSpPr/>
          <p:nvPr/>
        </p:nvSpPr>
        <p:spPr>
          <a:xfrm>
            <a:off x="538229" y="5649676"/>
            <a:ext cx="5203120" cy="935421"/>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Priorities: Down Syndrome, NIH Reform, and Oversight of the COVID-19 Response </a:t>
            </a:r>
          </a:p>
        </p:txBody>
      </p:sp>
      <p:sp>
        <p:nvSpPr>
          <p:cNvPr id="4" name="Text Placeholder 3">
            <a:extLst>
              <a:ext uri="{FF2B5EF4-FFF2-40B4-BE49-F238E27FC236}">
                <a16:creationId xmlns:a16="http://schemas.microsoft.com/office/drawing/2014/main" id="{CCB74EEF-EC64-A54D-B8C9-6A45D025530A}"/>
              </a:ext>
            </a:extLst>
          </p:cNvPr>
          <p:cNvSpPr>
            <a:spLocks noGrp="1"/>
          </p:cNvSpPr>
          <p:nvPr>
            <p:ph type="body" sz="quarter" idx="11"/>
          </p:nvPr>
        </p:nvSpPr>
        <p:spPr>
          <a:xfrm>
            <a:off x="6522659" y="1408332"/>
            <a:ext cx="5292605" cy="612775"/>
          </a:xfrm>
        </p:spPr>
        <p:txBody>
          <a:bodyPr>
            <a:normAutofit/>
          </a:bodyPr>
          <a:lstStyle/>
          <a:p>
            <a:pPr algn="ctr"/>
            <a:r>
              <a:rPr lang="en-US" sz="2000" b="1" dirty="0">
                <a:solidFill>
                  <a:schemeClr val="tx2">
                    <a:lumMod val="10000"/>
                  </a:schemeClr>
                </a:solidFill>
              </a:rPr>
              <a:t>Ranking Member Frank Pallone </a:t>
            </a:r>
          </a:p>
        </p:txBody>
      </p:sp>
      <p:pic>
        <p:nvPicPr>
          <p:cNvPr id="10" name="Picture 4" descr="Representative Pallone ">
            <a:extLst>
              <a:ext uri="{FF2B5EF4-FFF2-40B4-BE49-F238E27FC236}">
                <a16:creationId xmlns:a16="http://schemas.microsoft.com/office/drawing/2014/main" id="{22EFD5E5-726B-BA80-17AB-AF0A5CA459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5145" y="1889195"/>
            <a:ext cx="2307632" cy="34747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CC5929-2D23-534C-B54F-BA26181787A0}"/>
              </a:ext>
            </a:extLst>
          </p:cNvPr>
          <p:cNvSpPr/>
          <p:nvPr/>
        </p:nvSpPr>
        <p:spPr>
          <a:xfrm>
            <a:off x="6387661" y="5649676"/>
            <a:ext cx="5562601" cy="935421"/>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Priorities: Sudden Infant Death Syndrome, Clinical Trials Reporting, and 21</a:t>
            </a:r>
            <a:r>
              <a:rPr kumimoji="0" lang="en-US" sz="1800" b="0" i="0" u="none" strike="noStrike" kern="1200" cap="none" spc="0" normalizeH="0" baseline="30000" noProof="0" dirty="0">
                <a:ln>
                  <a:noFill/>
                </a:ln>
                <a:solidFill>
                  <a:srgbClr val="1F497D">
                    <a:lumMod val="10000"/>
                  </a:srgbClr>
                </a:solidFill>
                <a:effectLst/>
                <a:uLnTx/>
                <a:uFillTx/>
                <a:latin typeface="Arial"/>
                <a:ea typeface="+mn-ea"/>
                <a:cs typeface="Arial"/>
              </a:rPr>
              <a:t>st</a:t>
            </a: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 </a:t>
            </a:r>
            <a:r>
              <a:rPr kumimoji="0" lang="en-US" sz="1800" b="0" i="0" u="none" strike="noStrike" kern="1200" cap="none" spc="0" normalizeH="0" baseline="0" noProof="0">
                <a:ln>
                  <a:noFill/>
                </a:ln>
                <a:solidFill>
                  <a:srgbClr val="1F497D">
                    <a:lumMod val="10000"/>
                  </a:srgbClr>
                </a:solidFill>
                <a:effectLst/>
                <a:uLnTx/>
                <a:uFillTx/>
                <a:latin typeface="Arial"/>
                <a:ea typeface="+mn-ea"/>
                <a:cs typeface="Arial"/>
              </a:rPr>
              <a:t>Century Cures</a:t>
            </a:r>
            <a:endPar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endParaRPr>
          </a:p>
        </p:txBody>
      </p:sp>
    </p:spTree>
    <p:extLst>
      <p:ext uri="{BB962C8B-B14F-4D97-AF65-F5344CB8AC3E}">
        <p14:creationId xmlns:p14="http://schemas.microsoft.com/office/powerpoint/2010/main" val="925134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3556-3F28-EB3F-DC02-FCDBF8B64571}"/>
              </a:ext>
            </a:extLst>
          </p:cNvPr>
          <p:cNvSpPr>
            <a:spLocks noGrp="1"/>
          </p:cNvSpPr>
          <p:nvPr>
            <p:ph type="title"/>
          </p:nvPr>
        </p:nvSpPr>
        <p:spPr/>
        <p:txBody>
          <a:bodyPr>
            <a:normAutofit fontScale="90000"/>
          </a:bodyPr>
          <a:lstStyle/>
          <a:p>
            <a:r>
              <a:rPr lang="en-US" dirty="0"/>
              <a:t>Acting Associate Director for Legislative Policy and Analysis</a:t>
            </a:r>
          </a:p>
        </p:txBody>
      </p:sp>
      <p:pic>
        <p:nvPicPr>
          <p:cNvPr id="3" name="Picture 2" descr="Lauren Higgins&#10;">
            <a:extLst>
              <a:ext uri="{FF2B5EF4-FFF2-40B4-BE49-F238E27FC236}">
                <a16:creationId xmlns:a16="http://schemas.microsoft.com/office/drawing/2014/main" id="{8DFAE7F0-8B75-3CC3-710A-0599BCD24C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6808" y="1742549"/>
            <a:ext cx="3316514" cy="3837558"/>
          </a:xfrm>
          <a:prstGeom prst="rect">
            <a:avLst/>
          </a:prstGeom>
        </p:spPr>
      </p:pic>
      <p:sp>
        <p:nvSpPr>
          <p:cNvPr id="4" name="TextBox 3">
            <a:extLst>
              <a:ext uri="{FF2B5EF4-FFF2-40B4-BE49-F238E27FC236}">
                <a16:creationId xmlns:a16="http://schemas.microsoft.com/office/drawing/2014/main" id="{B5700462-37F2-A0A6-B4A4-8EA3EA19E899}"/>
              </a:ext>
            </a:extLst>
          </p:cNvPr>
          <p:cNvSpPr txBox="1"/>
          <p:nvPr/>
        </p:nvSpPr>
        <p:spPr>
          <a:xfrm>
            <a:off x="3047533" y="5580107"/>
            <a:ext cx="6095064" cy="461665"/>
          </a:xfrm>
          <a:prstGeom prst="rect">
            <a:avLst/>
          </a:prstGeom>
          <a:noFill/>
        </p:spPr>
        <p:txBody>
          <a:bodyPr wrap="square">
            <a:spAutoFit/>
          </a:bodyPr>
          <a:lstStyle/>
          <a:p>
            <a:pPr algn="ctr"/>
            <a:r>
              <a:rPr lang="en-US" sz="2400" b="1" dirty="0"/>
              <a:t>Lauren Higgins</a:t>
            </a:r>
            <a:endParaRPr lang="en-US" sz="2400" dirty="0"/>
          </a:p>
        </p:txBody>
      </p:sp>
    </p:spTree>
    <p:extLst>
      <p:ext uri="{BB962C8B-B14F-4D97-AF65-F5344CB8AC3E}">
        <p14:creationId xmlns:p14="http://schemas.microsoft.com/office/powerpoint/2010/main" val="2802428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EEFB-253A-CD47-B329-4711DC3004B5}"/>
              </a:ext>
            </a:extLst>
          </p:cNvPr>
          <p:cNvSpPr>
            <a:spLocks noGrp="1"/>
          </p:cNvSpPr>
          <p:nvPr>
            <p:ph type="title"/>
          </p:nvPr>
        </p:nvSpPr>
        <p:spPr>
          <a:xfrm>
            <a:off x="224588" y="-43828"/>
            <a:ext cx="11967412" cy="1203158"/>
          </a:xfrm>
        </p:spPr>
        <p:txBody>
          <a:bodyPr/>
          <a:lstStyle/>
          <a:p>
            <a:pPr>
              <a:lnSpc>
                <a:spcPct val="150000"/>
              </a:lnSpc>
            </a:pPr>
            <a:r>
              <a:rPr lang="en-US" dirty="0"/>
              <a:t>Congressional Leadership Updates</a:t>
            </a:r>
            <a:br>
              <a:rPr lang="en-US" sz="800" dirty="0"/>
            </a:br>
            <a:r>
              <a:rPr lang="en-US" sz="1800" dirty="0"/>
              <a:t>Senate Appropriations - LHHS</a:t>
            </a:r>
          </a:p>
        </p:txBody>
      </p:sp>
      <p:sp>
        <p:nvSpPr>
          <p:cNvPr id="3" name="Text Placeholder 2">
            <a:extLst>
              <a:ext uri="{FF2B5EF4-FFF2-40B4-BE49-F238E27FC236}">
                <a16:creationId xmlns:a16="http://schemas.microsoft.com/office/drawing/2014/main" id="{54850688-34C0-3848-9D0A-73DFB7C81A61}"/>
              </a:ext>
            </a:extLst>
          </p:cNvPr>
          <p:cNvSpPr>
            <a:spLocks noGrp="1"/>
          </p:cNvSpPr>
          <p:nvPr>
            <p:ph type="body" sz="quarter" idx="10"/>
          </p:nvPr>
        </p:nvSpPr>
        <p:spPr>
          <a:xfrm>
            <a:off x="401864" y="1408332"/>
            <a:ext cx="5292605" cy="612775"/>
          </a:xfrm>
        </p:spPr>
        <p:txBody>
          <a:bodyPr>
            <a:normAutofit/>
          </a:bodyPr>
          <a:lstStyle/>
          <a:p>
            <a:pPr algn="ctr"/>
            <a:r>
              <a:rPr lang="en-US" sz="2000" b="1" dirty="0">
                <a:solidFill>
                  <a:schemeClr val="tx2">
                    <a:lumMod val="10000"/>
                  </a:schemeClr>
                </a:solidFill>
              </a:rPr>
              <a:t>Chair Tammy Baldwin</a:t>
            </a:r>
          </a:p>
        </p:txBody>
      </p:sp>
      <p:pic>
        <p:nvPicPr>
          <p:cNvPr id="8" name="Picture 2" descr="Senator Baldwin">
            <a:extLst>
              <a:ext uri="{FF2B5EF4-FFF2-40B4-BE49-F238E27FC236}">
                <a16:creationId xmlns:a16="http://schemas.microsoft.com/office/drawing/2014/main" id="{D7BC567E-A79A-707C-280A-0B9658F633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376" y="1912276"/>
            <a:ext cx="2743581" cy="34747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CD799A9-AB66-2C49-9EFA-7E2B3FEA43EA}"/>
              </a:ext>
            </a:extLst>
          </p:cNvPr>
          <p:cNvSpPr/>
          <p:nvPr/>
        </p:nvSpPr>
        <p:spPr>
          <a:xfrm>
            <a:off x="446606" y="5649676"/>
            <a:ext cx="5203120" cy="935421"/>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Priorities: Health disparities, LGBT, and Next Generation Research Initiative</a:t>
            </a:r>
          </a:p>
        </p:txBody>
      </p:sp>
      <p:sp>
        <p:nvSpPr>
          <p:cNvPr id="4" name="Text Placeholder 3">
            <a:extLst>
              <a:ext uri="{FF2B5EF4-FFF2-40B4-BE49-F238E27FC236}">
                <a16:creationId xmlns:a16="http://schemas.microsoft.com/office/drawing/2014/main" id="{CCB74EEF-EC64-A54D-B8C9-6A45D025530A}"/>
              </a:ext>
            </a:extLst>
          </p:cNvPr>
          <p:cNvSpPr>
            <a:spLocks noGrp="1"/>
          </p:cNvSpPr>
          <p:nvPr>
            <p:ph type="body" sz="quarter" idx="11"/>
          </p:nvPr>
        </p:nvSpPr>
        <p:spPr>
          <a:xfrm>
            <a:off x="6522659" y="1408332"/>
            <a:ext cx="5292605" cy="612775"/>
          </a:xfrm>
        </p:spPr>
        <p:txBody>
          <a:bodyPr/>
          <a:lstStyle/>
          <a:p>
            <a:pPr algn="ctr"/>
            <a:r>
              <a:rPr lang="en-US" sz="2000" b="1" dirty="0">
                <a:solidFill>
                  <a:schemeClr val="tx2">
                    <a:lumMod val="10000"/>
                  </a:schemeClr>
                </a:solidFill>
              </a:rPr>
              <a:t>Ranking Member Shelley Moore Capito</a:t>
            </a:r>
          </a:p>
        </p:txBody>
      </p:sp>
      <p:pic>
        <p:nvPicPr>
          <p:cNvPr id="7" name="Picture 4" descr="Senator Capito ">
            <a:extLst>
              <a:ext uri="{FF2B5EF4-FFF2-40B4-BE49-F238E27FC236}">
                <a16:creationId xmlns:a16="http://schemas.microsoft.com/office/drawing/2014/main" id="{49A4422D-5A1D-F03B-4B8B-34646DC722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7573" y="1912276"/>
            <a:ext cx="2742777" cy="34747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CC5929-2D23-534C-B54F-BA26181787A0}"/>
              </a:ext>
            </a:extLst>
          </p:cNvPr>
          <p:cNvSpPr/>
          <p:nvPr/>
        </p:nvSpPr>
        <p:spPr>
          <a:xfrm>
            <a:off x="6387661" y="5649676"/>
            <a:ext cx="5562601" cy="935421"/>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Priorities: Alzheimer’s Disease, Opioids, and </a:t>
            </a:r>
            <a:r>
              <a:rPr kumimoji="0" lang="en-US" sz="1800" b="0" i="0" u="none" strike="noStrike" kern="1200" cap="none" spc="0" normalizeH="0" baseline="0" noProof="0" dirty="0" err="1">
                <a:ln>
                  <a:noFill/>
                </a:ln>
                <a:solidFill>
                  <a:srgbClr val="1F497D">
                    <a:lumMod val="10000"/>
                  </a:srgbClr>
                </a:solidFill>
                <a:effectLst/>
                <a:uLnTx/>
                <a:uFillTx/>
                <a:latin typeface="Arial"/>
                <a:ea typeface="+mn-ea"/>
                <a:cs typeface="Arial"/>
              </a:rPr>
              <a:t>IDeA</a:t>
            </a: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 States</a:t>
            </a:r>
          </a:p>
        </p:txBody>
      </p:sp>
    </p:spTree>
    <p:extLst>
      <p:ext uri="{BB962C8B-B14F-4D97-AF65-F5344CB8AC3E}">
        <p14:creationId xmlns:p14="http://schemas.microsoft.com/office/powerpoint/2010/main" val="54017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EEFB-253A-CD47-B329-4711DC3004B5}"/>
              </a:ext>
            </a:extLst>
          </p:cNvPr>
          <p:cNvSpPr>
            <a:spLocks noGrp="1"/>
          </p:cNvSpPr>
          <p:nvPr>
            <p:ph type="title"/>
          </p:nvPr>
        </p:nvSpPr>
        <p:spPr>
          <a:xfrm>
            <a:off x="208911" y="-63189"/>
            <a:ext cx="11899060" cy="1235241"/>
          </a:xfrm>
        </p:spPr>
        <p:txBody>
          <a:bodyPr/>
          <a:lstStyle/>
          <a:p>
            <a:pPr>
              <a:lnSpc>
                <a:spcPct val="150000"/>
              </a:lnSpc>
            </a:pPr>
            <a:r>
              <a:rPr lang="en-US" dirty="0"/>
              <a:t>Congressional Leadership Updates</a:t>
            </a:r>
            <a:br>
              <a:rPr lang="en-US" sz="800" dirty="0"/>
            </a:br>
            <a:r>
              <a:rPr lang="en-US" sz="1800" dirty="0"/>
              <a:t>House Appropriations - LHHS</a:t>
            </a:r>
          </a:p>
        </p:txBody>
      </p:sp>
      <p:sp>
        <p:nvSpPr>
          <p:cNvPr id="3" name="Text Placeholder 2">
            <a:extLst>
              <a:ext uri="{FF2B5EF4-FFF2-40B4-BE49-F238E27FC236}">
                <a16:creationId xmlns:a16="http://schemas.microsoft.com/office/drawing/2014/main" id="{54850688-34C0-3848-9D0A-73DFB7C81A61}"/>
              </a:ext>
            </a:extLst>
          </p:cNvPr>
          <p:cNvSpPr>
            <a:spLocks noGrp="1"/>
          </p:cNvSpPr>
          <p:nvPr>
            <p:ph type="body" sz="quarter" idx="10"/>
          </p:nvPr>
        </p:nvSpPr>
        <p:spPr>
          <a:xfrm>
            <a:off x="493487" y="1408332"/>
            <a:ext cx="5292605" cy="612775"/>
          </a:xfrm>
        </p:spPr>
        <p:txBody>
          <a:bodyPr>
            <a:normAutofit/>
          </a:bodyPr>
          <a:lstStyle/>
          <a:p>
            <a:pPr algn="ctr"/>
            <a:r>
              <a:rPr lang="en-US" sz="2000" b="1" dirty="0">
                <a:solidFill>
                  <a:schemeClr val="tx2">
                    <a:lumMod val="10000"/>
                  </a:schemeClr>
                </a:solidFill>
              </a:rPr>
              <a:t>Chair Robert Aderholt</a:t>
            </a:r>
          </a:p>
        </p:txBody>
      </p:sp>
      <p:pic>
        <p:nvPicPr>
          <p:cNvPr id="11" name="Picture 10" descr="Representative Aderholt">
            <a:extLst>
              <a:ext uri="{FF2B5EF4-FFF2-40B4-BE49-F238E27FC236}">
                <a16:creationId xmlns:a16="http://schemas.microsoft.com/office/drawing/2014/main" id="{37F1B21D-54AD-26F9-D0BB-4BC726E5FD4D}"/>
              </a:ext>
            </a:extLst>
          </p:cNvPr>
          <p:cNvPicPr>
            <a:picLocks noChangeAspect="1"/>
          </p:cNvPicPr>
          <p:nvPr/>
        </p:nvPicPr>
        <p:blipFill>
          <a:blip r:embed="rId3"/>
          <a:srcRect/>
          <a:stretch/>
        </p:blipFill>
        <p:spPr>
          <a:xfrm>
            <a:off x="1738958" y="1935186"/>
            <a:ext cx="2801663" cy="3428900"/>
          </a:xfrm>
          <a:prstGeom prst="rect">
            <a:avLst/>
          </a:prstGeom>
        </p:spPr>
      </p:pic>
      <p:sp>
        <p:nvSpPr>
          <p:cNvPr id="5" name="Rectangle 4">
            <a:extLst>
              <a:ext uri="{FF2B5EF4-FFF2-40B4-BE49-F238E27FC236}">
                <a16:creationId xmlns:a16="http://schemas.microsoft.com/office/drawing/2014/main" id="{ECD799A9-AB66-2C49-9EFA-7E2B3FEA43EA}"/>
              </a:ext>
            </a:extLst>
          </p:cNvPr>
          <p:cNvSpPr/>
          <p:nvPr/>
        </p:nvSpPr>
        <p:spPr>
          <a:xfrm>
            <a:off x="538229" y="5649676"/>
            <a:ext cx="5203120" cy="935421"/>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Priorities: COVID-19 response</a:t>
            </a:r>
          </a:p>
        </p:txBody>
      </p:sp>
      <p:sp>
        <p:nvSpPr>
          <p:cNvPr id="4" name="Text Placeholder 3">
            <a:extLst>
              <a:ext uri="{FF2B5EF4-FFF2-40B4-BE49-F238E27FC236}">
                <a16:creationId xmlns:a16="http://schemas.microsoft.com/office/drawing/2014/main" id="{CCB74EEF-EC64-A54D-B8C9-6A45D025530A}"/>
              </a:ext>
            </a:extLst>
          </p:cNvPr>
          <p:cNvSpPr>
            <a:spLocks noGrp="1"/>
          </p:cNvSpPr>
          <p:nvPr>
            <p:ph type="body" sz="quarter" idx="11"/>
          </p:nvPr>
        </p:nvSpPr>
        <p:spPr>
          <a:xfrm>
            <a:off x="6522659" y="1408332"/>
            <a:ext cx="5292605" cy="612775"/>
          </a:xfrm>
        </p:spPr>
        <p:txBody>
          <a:bodyPr>
            <a:normAutofit/>
          </a:bodyPr>
          <a:lstStyle/>
          <a:p>
            <a:pPr algn="ctr"/>
            <a:r>
              <a:rPr lang="en-US" sz="2000" b="1" dirty="0">
                <a:solidFill>
                  <a:schemeClr val="tx2">
                    <a:lumMod val="10000"/>
                  </a:schemeClr>
                </a:solidFill>
              </a:rPr>
              <a:t>Ranking Member Rosa DeLauro</a:t>
            </a:r>
          </a:p>
        </p:txBody>
      </p:sp>
      <p:pic>
        <p:nvPicPr>
          <p:cNvPr id="7" name="Picture 2" descr="Representative DeLauro">
            <a:extLst>
              <a:ext uri="{FF2B5EF4-FFF2-40B4-BE49-F238E27FC236}">
                <a16:creationId xmlns:a16="http://schemas.microsoft.com/office/drawing/2014/main" id="{8C346B1C-5BBB-E259-A35A-C0B488054A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9685" y="1935186"/>
            <a:ext cx="2778972" cy="34747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CC5929-2D23-534C-B54F-BA26181787A0}"/>
              </a:ext>
            </a:extLst>
          </p:cNvPr>
          <p:cNvSpPr/>
          <p:nvPr/>
        </p:nvSpPr>
        <p:spPr>
          <a:xfrm>
            <a:off x="6387661" y="5649676"/>
            <a:ext cx="5562601" cy="935421"/>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10000"/>
                  </a:srgbClr>
                </a:solidFill>
                <a:effectLst/>
                <a:uLnTx/>
                <a:uFillTx/>
                <a:latin typeface="Arial"/>
                <a:ea typeface="+mn-ea"/>
                <a:cs typeface="Arial"/>
              </a:rPr>
              <a:t>Priorities: Firearms research, opioids, ALS</a:t>
            </a:r>
          </a:p>
        </p:txBody>
      </p:sp>
    </p:spTree>
    <p:extLst>
      <p:ext uri="{BB962C8B-B14F-4D97-AF65-F5344CB8AC3E}">
        <p14:creationId xmlns:p14="http://schemas.microsoft.com/office/powerpoint/2010/main" val="2053356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AC2ADB-AA9D-0E04-8DD7-5403C8DB529F}"/>
              </a:ext>
            </a:extLst>
          </p:cNvPr>
          <p:cNvSpPr>
            <a:spLocks noGrp="1"/>
          </p:cNvSpPr>
          <p:nvPr>
            <p:ph type="title"/>
          </p:nvPr>
        </p:nvSpPr>
        <p:spPr/>
        <p:txBody>
          <a:bodyPr/>
          <a:lstStyle/>
          <a:p>
            <a:r>
              <a:rPr lang="en-US" dirty="0"/>
              <a:t>Snapshot of Activities</a:t>
            </a:r>
          </a:p>
        </p:txBody>
      </p:sp>
      <p:sp>
        <p:nvSpPr>
          <p:cNvPr id="4" name="Rectangle 3">
            <a:extLst>
              <a:ext uri="{FF2B5EF4-FFF2-40B4-BE49-F238E27FC236}">
                <a16:creationId xmlns:a16="http://schemas.microsoft.com/office/drawing/2014/main" id="{5E16853E-A794-564A-9FE5-D9153AAB5610}"/>
              </a:ext>
              <a:ext uri="{C183D7F6-B498-43B3-948B-1728B52AA6E4}">
                <adec:decorative xmlns:adec="http://schemas.microsoft.com/office/drawing/2017/decorative" val="1"/>
              </a:ext>
            </a:extLst>
          </p:cNvPr>
          <p:cNvSpPr/>
          <p:nvPr/>
        </p:nvSpPr>
        <p:spPr>
          <a:xfrm>
            <a:off x="624211" y="1538625"/>
            <a:ext cx="5055566" cy="37807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 b="0" i="0" u="none" strike="noStrike" kern="1200" cap="none" spc="0" normalizeH="0" baseline="0" noProof="0" dirty="0">
              <a:ln>
                <a:noFill/>
              </a:ln>
              <a:solidFill>
                <a:srgbClr val="1F497D">
                  <a:lumMod val="10000"/>
                </a:srgb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D755B63-25CB-EF4C-A85E-681BD53C1AF5}"/>
              </a:ext>
            </a:extLst>
          </p:cNvPr>
          <p:cNvSpPr/>
          <p:nvPr/>
        </p:nvSpPr>
        <p:spPr>
          <a:xfrm>
            <a:off x="1556764" y="2828835"/>
            <a:ext cx="319046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lumMod val="10000"/>
                  </a:srgbClr>
                </a:solidFill>
                <a:effectLst/>
                <a:uLnTx/>
                <a:uFillTx/>
                <a:latin typeface="Calibri"/>
                <a:ea typeface="+mn-ea"/>
                <a:cs typeface="+mn-cs"/>
              </a:rPr>
              <a:t>NIH </a:t>
            </a:r>
            <a:br>
              <a:rPr kumimoji="0" lang="en-US" sz="2400" b="1" i="0" u="none" strike="noStrike" kern="1200" cap="none" spc="0" normalizeH="0" baseline="0" noProof="0" dirty="0">
                <a:ln>
                  <a:noFill/>
                </a:ln>
                <a:solidFill>
                  <a:srgbClr val="1F497D">
                    <a:lumMod val="10000"/>
                  </a:srgbClr>
                </a:solidFill>
                <a:effectLst/>
                <a:uLnTx/>
                <a:uFillTx/>
                <a:latin typeface="Calibri"/>
                <a:ea typeface="+mn-ea"/>
                <a:cs typeface="+mn-cs"/>
              </a:rPr>
            </a:br>
            <a:r>
              <a:rPr kumimoji="0" lang="en-US" sz="2400" b="1" i="0" u="none" strike="noStrike" kern="1200" cap="none" spc="0" normalizeH="0" baseline="0" noProof="0" dirty="0">
                <a:ln>
                  <a:noFill/>
                </a:ln>
                <a:solidFill>
                  <a:srgbClr val="1F497D">
                    <a:lumMod val="10000"/>
                  </a:srgbClr>
                </a:solidFill>
                <a:effectLst/>
                <a:uLnTx/>
                <a:uFillTx/>
                <a:latin typeface="Calibri"/>
                <a:ea typeface="+mn-ea"/>
                <a:cs typeface="+mn-cs"/>
              </a:rPr>
              <a:t>Office of Legislative Policy &amp; Analysis</a:t>
            </a:r>
          </a:p>
        </p:txBody>
      </p:sp>
      <p:sp>
        <p:nvSpPr>
          <p:cNvPr id="3" name="Text Placeholder 2">
            <a:extLst>
              <a:ext uri="{FF2B5EF4-FFF2-40B4-BE49-F238E27FC236}">
                <a16:creationId xmlns:a16="http://schemas.microsoft.com/office/drawing/2014/main" id="{221487E2-7A8A-A648-ACDC-19D271930AFB}"/>
              </a:ext>
            </a:extLst>
          </p:cNvPr>
          <p:cNvSpPr>
            <a:spLocks noGrp="1"/>
          </p:cNvSpPr>
          <p:nvPr>
            <p:ph type="body" sz="quarter" idx="10"/>
          </p:nvPr>
        </p:nvSpPr>
        <p:spPr>
          <a:xfrm>
            <a:off x="6528939" y="1978324"/>
            <a:ext cx="5399238" cy="4051415"/>
          </a:xfrm>
        </p:spPr>
        <p:txBody>
          <a:bodyPr/>
          <a:lstStyle/>
          <a:p>
            <a:pPr marL="342900" indent="-342900">
              <a:lnSpc>
                <a:spcPct val="150000"/>
              </a:lnSpc>
              <a:buFont typeface="Wingdings" panose="05000000000000000000" pitchFamily="2" charset="2"/>
              <a:buChar char="Ø"/>
            </a:pPr>
            <a:r>
              <a:rPr lang="en-US" sz="2000" dirty="0">
                <a:solidFill>
                  <a:schemeClr val="tx2">
                    <a:lumMod val="10000"/>
                  </a:schemeClr>
                </a:solidFill>
              </a:rPr>
              <a:t>3 Hearings </a:t>
            </a:r>
          </a:p>
          <a:p>
            <a:pPr marL="342900" indent="-342900">
              <a:lnSpc>
                <a:spcPct val="150000"/>
              </a:lnSpc>
              <a:buFont typeface="Wingdings" panose="05000000000000000000" pitchFamily="2" charset="2"/>
              <a:buChar char="Ø"/>
            </a:pPr>
            <a:r>
              <a:rPr lang="en-US" sz="2000" dirty="0">
                <a:solidFill>
                  <a:schemeClr val="tx2">
                    <a:lumMod val="10000"/>
                  </a:schemeClr>
                </a:solidFill>
              </a:rPr>
              <a:t>4 Campus Visits </a:t>
            </a:r>
          </a:p>
          <a:p>
            <a:pPr marL="342900" indent="-342900">
              <a:lnSpc>
                <a:spcPct val="150000"/>
              </a:lnSpc>
              <a:buFont typeface="Wingdings" panose="05000000000000000000" pitchFamily="2" charset="2"/>
              <a:buChar char="Ø"/>
            </a:pPr>
            <a:r>
              <a:rPr lang="en-US" sz="2000" dirty="0">
                <a:solidFill>
                  <a:schemeClr val="tx2">
                    <a:lumMod val="10000"/>
                  </a:schemeClr>
                </a:solidFill>
              </a:rPr>
              <a:t>5 Roundtables </a:t>
            </a:r>
          </a:p>
          <a:p>
            <a:pPr marL="342900" indent="-342900">
              <a:lnSpc>
                <a:spcPct val="150000"/>
              </a:lnSpc>
              <a:buFont typeface="Wingdings" panose="05000000000000000000" pitchFamily="2" charset="2"/>
              <a:buChar char="Ø"/>
            </a:pPr>
            <a:r>
              <a:rPr lang="en-US" sz="2000" dirty="0">
                <a:solidFill>
                  <a:schemeClr val="tx2">
                    <a:lumMod val="10000"/>
                  </a:schemeClr>
                </a:solidFill>
              </a:rPr>
              <a:t>79 Briefings </a:t>
            </a:r>
          </a:p>
          <a:p>
            <a:pPr marL="342900" indent="-342900">
              <a:lnSpc>
                <a:spcPct val="150000"/>
              </a:lnSpc>
              <a:buFont typeface="Wingdings" panose="05000000000000000000" pitchFamily="2" charset="2"/>
              <a:buChar char="Ø"/>
            </a:pPr>
            <a:r>
              <a:rPr lang="en-US" sz="2000" dirty="0">
                <a:solidFill>
                  <a:schemeClr val="tx2">
                    <a:lumMod val="10000"/>
                  </a:schemeClr>
                </a:solidFill>
              </a:rPr>
              <a:t>55 Requests for Information </a:t>
            </a:r>
          </a:p>
        </p:txBody>
      </p:sp>
    </p:spTree>
    <p:extLst>
      <p:ext uri="{BB962C8B-B14F-4D97-AF65-F5344CB8AC3E}">
        <p14:creationId xmlns:p14="http://schemas.microsoft.com/office/powerpoint/2010/main" val="2334163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26F9-D157-4A4D-9AA4-5A2940BA0ED0}"/>
              </a:ext>
            </a:extLst>
          </p:cNvPr>
          <p:cNvSpPr>
            <a:spLocks noGrp="1"/>
          </p:cNvSpPr>
          <p:nvPr>
            <p:ph type="title"/>
          </p:nvPr>
        </p:nvSpPr>
        <p:spPr/>
        <p:txBody>
          <a:bodyPr/>
          <a:lstStyle/>
          <a:p>
            <a:r>
              <a:rPr lang="en-US" dirty="0">
                <a:solidFill>
                  <a:schemeClr val="tx2">
                    <a:lumMod val="10000"/>
                  </a:schemeClr>
                </a:solidFill>
              </a:rPr>
              <a:t>FY 2024 Appropriations Hearings</a:t>
            </a:r>
          </a:p>
        </p:txBody>
      </p:sp>
      <p:sp>
        <p:nvSpPr>
          <p:cNvPr id="3" name="Text Placeholder 2">
            <a:extLst>
              <a:ext uri="{FF2B5EF4-FFF2-40B4-BE49-F238E27FC236}">
                <a16:creationId xmlns:a16="http://schemas.microsoft.com/office/drawing/2014/main" id="{8ED313D5-B50E-624E-ADE9-358DDF26A044}"/>
              </a:ext>
            </a:extLst>
          </p:cNvPr>
          <p:cNvSpPr>
            <a:spLocks noGrp="1"/>
          </p:cNvSpPr>
          <p:nvPr>
            <p:ph type="body" sz="quarter" idx="10"/>
          </p:nvPr>
        </p:nvSpPr>
        <p:spPr/>
        <p:txBody>
          <a:bodyPr>
            <a:normAutofit/>
          </a:bodyPr>
          <a:lstStyle/>
          <a:p>
            <a:pPr marL="285750" indent="-285750">
              <a:lnSpc>
                <a:spcPct val="150000"/>
              </a:lnSpc>
              <a:buFont typeface="Wingdings" panose="05000000000000000000" pitchFamily="2" charset="2"/>
              <a:buChar char="Ø"/>
            </a:pPr>
            <a:r>
              <a:rPr lang="en-US" sz="1800" dirty="0">
                <a:solidFill>
                  <a:schemeClr val="tx2">
                    <a:lumMod val="10000"/>
                  </a:schemeClr>
                </a:solidFill>
              </a:rPr>
              <a:t>Themes Discussed:</a:t>
            </a:r>
          </a:p>
          <a:p>
            <a:pPr marL="628581" lvl="1" indent="-285750">
              <a:lnSpc>
                <a:spcPct val="150000"/>
              </a:lnSpc>
              <a:buClr>
                <a:schemeClr val="tx2">
                  <a:lumMod val="75000"/>
                </a:schemeClr>
              </a:buClr>
            </a:pPr>
            <a:r>
              <a:rPr lang="en-US" sz="1800" dirty="0">
                <a:solidFill>
                  <a:schemeClr val="tx2">
                    <a:lumMod val="10000"/>
                  </a:schemeClr>
                </a:solidFill>
              </a:rPr>
              <a:t>Early-Stage Investigators</a:t>
            </a:r>
          </a:p>
          <a:p>
            <a:pPr marL="628581" lvl="1" indent="-285750">
              <a:lnSpc>
                <a:spcPct val="150000"/>
              </a:lnSpc>
              <a:buClr>
                <a:schemeClr val="tx2">
                  <a:lumMod val="75000"/>
                </a:schemeClr>
              </a:buClr>
            </a:pPr>
            <a:r>
              <a:rPr lang="en-US" sz="1800" dirty="0">
                <a:solidFill>
                  <a:schemeClr val="tx2">
                    <a:lumMod val="10000"/>
                  </a:schemeClr>
                </a:solidFill>
              </a:rPr>
              <a:t>Alzheimer’s Disease</a:t>
            </a:r>
          </a:p>
          <a:p>
            <a:pPr marL="628581" lvl="1" indent="-285750">
              <a:lnSpc>
                <a:spcPct val="150000"/>
              </a:lnSpc>
              <a:buClr>
                <a:schemeClr val="tx2">
                  <a:lumMod val="75000"/>
                </a:schemeClr>
              </a:buClr>
            </a:pPr>
            <a:r>
              <a:rPr lang="en-US" sz="1800" dirty="0">
                <a:solidFill>
                  <a:schemeClr val="tx2">
                    <a:lumMod val="10000"/>
                  </a:schemeClr>
                </a:solidFill>
              </a:rPr>
              <a:t>Youth Mental Health</a:t>
            </a:r>
          </a:p>
          <a:p>
            <a:pPr marL="628581" lvl="1" indent="-285750">
              <a:lnSpc>
                <a:spcPct val="150000"/>
              </a:lnSpc>
              <a:buClr>
                <a:schemeClr val="tx2">
                  <a:lumMod val="75000"/>
                </a:schemeClr>
              </a:buClr>
            </a:pPr>
            <a:r>
              <a:rPr lang="en-US" sz="1800" dirty="0">
                <a:solidFill>
                  <a:schemeClr val="tx2">
                    <a:lumMod val="10000"/>
                  </a:schemeClr>
                </a:solidFill>
              </a:rPr>
              <a:t>Childhood Cancer </a:t>
            </a:r>
          </a:p>
          <a:p>
            <a:pPr marL="628581" lvl="1" indent="-285750">
              <a:lnSpc>
                <a:spcPct val="150000"/>
              </a:lnSpc>
              <a:buClr>
                <a:schemeClr val="tx2">
                  <a:lumMod val="75000"/>
                </a:schemeClr>
              </a:buClr>
            </a:pPr>
            <a:r>
              <a:rPr lang="en-US" sz="1800" dirty="0">
                <a:solidFill>
                  <a:schemeClr val="tx2">
                    <a:lumMod val="10000"/>
                  </a:schemeClr>
                </a:solidFill>
              </a:rPr>
              <a:t>Fentanyl and Opioids</a:t>
            </a:r>
          </a:p>
          <a:p>
            <a:pPr marL="628581" lvl="1" indent="-285750">
              <a:lnSpc>
                <a:spcPct val="150000"/>
              </a:lnSpc>
              <a:buClr>
                <a:schemeClr val="tx2">
                  <a:lumMod val="75000"/>
                </a:schemeClr>
              </a:buClr>
            </a:pPr>
            <a:r>
              <a:rPr lang="en-US" sz="1800" dirty="0">
                <a:solidFill>
                  <a:schemeClr val="tx2">
                    <a:lumMod val="10000"/>
                  </a:schemeClr>
                </a:solidFill>
              </a:rPr>
              <a:t>ARPA-H Funding </a:t>
            </a:r>
          </a:p>
          <a:p>
            <a:pPr marL="628581" lvl="1" indent="-285750">
              <a:lnSpc>
                <a:spcPct val="150000"/>
              </a:lnSpc>
              <a:buClr>
                <a:schemeClr val="tx2">
                  <a:lumMod val="75000"/>
                </a:schemeClr>
              </a:buClr>
            </a:pPr>
            <a:r>
              <a:rPr lang="en-US" sz="1800" dirty="0">
                <a:solidFill>
                  <a:schemeClr val="tx2">
                    <a:lumMod val="10000"/>
                  </a:schemeClr>
                </a:solidFill>
              </a:rPr>
              <a:t>Children and technologies </a:t>
            </a:r>
          </a:p>
          <a:p>
            <a:pPr marL="628581" lvl="1" indent="-285750">
              <a:lnSpc>
                <a:spcPct val="150000"/>
              </a:lnSpc>
              <a:buClr>
                <a:schemeClr val="tx2">
                  <a:lumMod val="75000"/>
                </a:schemeClr>
              </a:buClr>
            </a:pPr>
            <a:r>
              <a:rPr lang="en-US" sz="1800" dirty="0">
                <a:solidFill>
                  <a:schemeClr val="tx2">
                    <a:lumMod val="10000"/>
                  </a:schemeClr>
                </a:solidFill>
              </a:rPr>
              <a:t>COVID-19 Response</a:t>
            </a:r>
          </a:p>
        </p:txBody>
      </p:sp>
      <p:pic>
        <p:nvPicPr>
          <p:cNvPr id="4" name="Picture 3" descr="Seals of the United States Senate and the U.S. House of Representatives.&#10;">
            <a:extLst>
              <a:ext uri="{FF2B5EF4-FFF2-40B4-BE49-F238E27FC236}">
                <a16:creationId xmlns:a16="http://schemas.microsoft.com/office/drawing/2014/main" id="{FFC00D40-99EA-B1F5-86BD-A8517F9A29F0}"/>
              </a:ext>
            </a:extLst>
          </p:cNvPr>
          <p:cNvPicPr>
            <a:picLocks noChangeAspect="1"/>
          </p:cNvPicPr>
          <p:nvPr/>
        </p:nvPicPr>
        <p:blipFill>
          <a:blip r:embed="rId2"/>
          <a:stretch>
            <a:fillRect/>
          </a:stretch>
        </p:blipFill>
        <p:spPr>
          <a:xfrm>
            <a:off x="8314028" y="753233"/>
            <a:ext cx="2462997" cy="5139373"/>
          </a:xfrm>
          <a:prstGeom prst="rect">
            <a:avLst/>
          </a:prstGeom>
        </p:spPr>
      </p:pic>
    </p:spTree>
    <p:extLst>
      <p:ext uri="{BB962C8B-B14F-4D97-AF65-F5344CB8AC3E}">
        <p14:creationId xmlns:p14="http://schemas.microsoft.com/office/powerpoint/2010/main" val="4230096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D5B73FA-9A9D-41FD-FF93-426BC1B7CDA1}"/>
              </a:ext>
            </a:extLst>
          </p:cNvPr>
          <p:cNvSpPr txBox="1">
            <a:spLocks noGrp="1"/>
          </p:cNvSpPr>
          <p:nvPr>
            <p:ph type="title" idx="4294967295"/>
          </p:nvPr>
        </p:nvSpPr>
        <p:spPr>
          <a:xfrm>
            <a:off x="618272" y="354420"/>
            <a:ext cx="11214394" cy="734661"/>
          </a:xfrm>
          <a:prstGeom prst="rect">
            <a:avLst/>
          </a:prstGeom>
          <a:noFill/>
          <a:ln>
            <a:noFill/>
            <a:prstDash/>
          </a:ln>
          <a:effectLst/>
        </p:spPr>
        <p:txBody>
          <a:bodyPr rot="0" spcFirstLastPara="1" vertOverflow="overflow" horzOverflow="overflow" vert="horz" wrap="square" lIns="0" tIns="0" rIns="0" bIns="0" numCol="1" spcCol="0" rtlCol="0" fromWordArt="0" anchor="b" anchorCtr="0" forceAA="0" compatLnSpc="1">
            <a:prstTxWarp prst="textNoShape">
              <a:avLst/>
            </a:prstTxWarp>
            <a:noAutofit/>
          </a:bodyPr>
          <a:lstStyle>
            <a:lvl1pPr marR="0" lvl="0" algn="l" defTabSz="914377" rtl="0" eaLnBrk="1" latinLnBrk="0" hangingPunct="1">
              <a:lnSpc>
                <a:spcPct val="100000"/>
              </a:lnSpc>
              <a:spcBef>
                <a:spcPts val="0"/>
              </a:spcBef>
              <a:spcAft>
                <a:spcPts val="0"/>
              </a:spcAft>
              <a:buClr>
                <a:schemeClr val="dk1"/>
              </a:buClr>
              <a:buSzPts val="2400"/>
              <a:buFont typeface="Arial"/>
              <a:buNone/>
              <a:defRPr sz="2400" b="1" i="0" u="none" strike="noStrike" kern="1200" cap="none">
                <a:solidFill>
                  <a:schemeClr val="bg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pPr marL="0" marR="0" lvl="0" indent="0" algn="l" defTabSz="914377" rtl="0" eaLnBrk="1" fontAlgn="auto" latinLnBrk="0" hangingPunct="1">
              <a:lnSpc>
                <a:spcPct val="100000"/>
              </a:lnSpc>
              <a:spcBef>
                <a:spcPts val="0"/>
              </a:spcBef>
              <a:spcAft>
                <a:spcPts val="0"/>
              </a:spcAft>
              <a:buClr>
                <a:schemeClr val="dk1"/>
              </a:buClr>
              <a:buSzPts val="2400"/>
              <a:buFont typeface="Arial"/>
              <a:buNone/>
              <a:tabLst/>
              <a:defRPr/>
            </a:pPr>
            <a:r>
              <a:rPr kumimoji="0" lang="en-US" sz="2400" b="1" i="0" u="none" strike="noStrike" kern="1200" cap="none" spc="0" normalizeH="0" baseline="0" noProof="0" dirty="0">
                <a:ln>
                  <a:noFill/>
                </a:ln>
                <a:solidFill>
                  <a:schemeClr val="bg1"/>
                </a:solidFill>
                <a:effectLst/>
                <a:uLnTx/>
                <a:uFillTx/>
                <a:latin typeface="Arial"/>
                <a:ea typeface="Arial"/>
                <a:cs typeface="Arial"/>
                <a:sym typeface="Arial"/>
              </a:rPr>
              <a:t>Looking Forward</a:t>
            </a:r>
          </a:p>
        </p:txBody>
      </p:sp>
      <p:sp>
        <p:nvSpPr>
          <p:cNvPr id="20" name="Text Placeholder 2">
            <a:extLst>
              <a:ext uri="{FF2B5EF4-FFF2-40B4-BE49-F238E27FC236}">
                <a16:creationId xmlns:a16="http://schemas.microsoft.com/office/drawing/2014/main" id="{6EBCFC5F-441D-587E-6374-7E59760E4F02}"/>
              </a:ext>
            </a:extLst>
          </p:cNvPr>
          <p:cNvSpPr txBox="1">
            <a:spLocks/>
          </p:cNvSpPr>
          <p:nvPr/>
        </p:nvSpPr>
        <p:spPr>
          <a:xfrm>
            <a:off x="257455" y="1564167"/>
            <a:ext cx="5292605" cy="612775"/>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Clr>
                <a:schemeClr val="tx2"/>
              </a:buClr>
              <a:buFont typeface="Wingdings" panose="05000000000000000000" pitchFamily="2" charset="2"/>
              <a:buNone/>
              <a:defRPr sz="1600" kern="1200">
                <a:solidFill>
                  <a:srgbClr val="616265"/>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16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16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16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16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None/>
              <a:tabLst/>
              <a:defRPr/>
            </a:pPr>
            <a:r>
              <a:rPr kumimoji="0" lang="en-US" sz="2000" b="1" i="0" u="none" strike="noStrike" kern="1200" cap="none" spc="0" normalizeH="0" baseline="0" noProof="0">
                <a:ln>
                  <a:noFill/>
                </a:ln>
                <a:solidFill>
                  <a:srgbClr val="1F497D">
                    <a:lumMod val="10000"/>
                  </a:srgbClr>
                </a:solidFill>
                <a:effectLst/>
                <a:uLnTx/>
                <a:uFillTx/>
                <a:latin typeface="Calibri"/>
                <a:ea typeface="+mn-ea"/>
                <a:cs typeface="+mn-cs"/>
              </a:rPr>
              <a:t>Must Pass Legislation </a:t>
            </a:r>
            <a:endParaRPr kumimoji="0" lang="en-US" sz="2000" b="1" i="0" u="none" strike="noStrike" kern="1200" cap="none" spc="0" normalizeH="0" baseline="0" noProof="0" dirty="0">
              <a:ln>
                <a:noFill/>
              </a:ln>
              <a:solidFill>
                <a:srgbClr val="1F497D">
                  <a:lumMod val="10000"/>
                </a:srgbClr>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8352474-8910-C38B-9F17-C86C772E1D7A}"/>
              </a:ext>
              <a:ext uri="{C183D7F6-B498-43B3-948B-1728B52AA6E4}">
                <adec:decorative xmlns:adec="http://schemas.microsoft.com/office/drawing/2017/decorative" val="0"/>
              </a:ext>
            </a:extLst>
          </p:cNvPr>
          <p:cNvSpPr/>
          <p:nvPr/>
        </p:nvSpPr>
        <p:spPr>
          <a:xfrm>
            <a:off x="257455" y="2429186"/>
            <a:ext cx="5292606" cy="3655673"/>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t>FDA User Fee Programs for Animal Drug and Animal Generic Drug </a:t>
            </a:r>
            <a:b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br>
            <a: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t>	Expires September 30, 2023</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t>Pandemic and All-Hazards Preparedness Act</a:t>
            </a:r>
            <a:b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br>
            <a: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t>	Expires September 30, 2023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t>Appropriations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t>NDAA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 b="0" i="0" u="none" strike="noStrike" kern="1200" cap="none" spc="0" normalizeH="0" baseline="0" noProof="0" dirty="0">
              <a:ln>
                <a:noFill/>
              </a:ln>
              <a:solidFill>
                <a:srgbClr val="1F497D">
                  <a:lumMod val="10000"/>
                </a:srgbClr>
              </a:solidFill>
              <a:effectLst/>
              <a:uLnTx/>
              <a:uFillTx/>
              <a:latin typeface="Calibri"/>
              <a:ea typeface="+mn-ea"/>
              <a:cs typeface="+mn-cs"/>
            </a:endParaRPr>
          </a:p>
        </p:txBody>
      </p:sp>
      <p:sp>
        <p:nvSpPr>
          <p:cNvPr id="22" name="Text Placeholder 3">
            <a:extLst>
              <a:ext uri="{FF2B5EF4-FFF2-40B4-BE49-F238E27FC236}">
                <a16:creationId xmlns:a16="http://schemas.microsoft.com/office/drawing/2014/main" id="{1BF8CC20-12E9-C0C5-9FC8-DFEEC6B6593B}"/>
              </a:ext>
            </a:extLst>
          </p:cNvPr>
          <p:cNvSpPr txBox="1">
            <a:spLocks/>
          </p:cNvSpPr>
          <p:nvPr/>
        </p:nvSpPr>
        <p:spPr>
          <a:xfrm>
            <a:off x="6387661" y="1575425"/>
            <a:ext cx="5292605" cy="612775"/>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Clr>
                <a:schemeClr val="tx2"/>
              </a:buClr>
              <a:buFont typeface="Wingdings" panose="05000000000000000000" pitchFamily="2" charset="2"/>
              <a:buNone/>
              <a:defRPr sz="1600" kern="1200">
                <a:solidFill>
                  <a:srgbClr val="616265"/>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16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16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16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16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1F497D">
                    <a:lumMod val="10000"/>
                  </a:srgbClr>
                </a:solidFill>
                <a:effectLst/>
                <a:uLnTx/>
                <a:uFillTx/>
                <a:latin typeface="Calibri"/>
                <a:ea typeface="+mn-ea"/>
                <a:cs typeface="+mn-cs"/>
              </a:rPr>
              <a:t>Possible Activities </a:t>
            </a:r>
          </a:p>
        </p:txBody>
      </p:sp>
      <p:sp>
        <p:nvSpPr>
          <p:cNvPr id="23" name="Rectangle 22">
            <a:extLst>
              <a:ext uri="{FF2B5EF4-FFF2-40B4-BE49-F238E27FC236}">
                <a16:creationId xmlns:a16="http://schemas.microsoft.com/office/drawing/2014/main" id="{0D296342-1C04-DF6C-FFF4-0AE205B38517}"/>
              </a:ext>
            </a:extLst>
          </p:cNvPr>
          <p:cNvSpPr/>
          <p:nvPr/>
        </p:nvSpPr>
        <p:spPr>
          <a:xfrm>
            <a:off x="6387660" y="2429186"/>
            <a:ext cx="5292606" cy="3655673"/>
          </a:xfrm>
          <a:prstGeom prst="rect">
            <a:avLst/>
          </a:prstGeom>
          <a:solidFill>
            <a:schemeClr val="bg1"/>
          </a:solidFill>
          <a:ln w="9525">
            <a:solidFill>
              <a:srgbClr val="6162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t>House focuses on waste, fraud, abuse, and oversight of federal programs. Focus on COVID-19 response and government spending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1F497D">
                    <a:lumMod val="10000"/>
                  </a:srgbClr>
                </a:solidFill>
                <a:effectLst/>
                <a:uLnTx/>
                <a:uFillTx/>
                <a:latin typeface="Calibri"/>
                <a:ea typeface="+mn-ea"/>
                <a:cs typeface="+mn-cs"/>
              </a:rPr>
              <a:t>Oversight Hearings </a:t>
            </a:r>
          </a:p>
        </p:txBody>
      </p:sp>
    </p:spTree>
    <p:extLst>
      <p:ext uri="{BB962C8B-B14F-4D97-AF65-F5344CB8AC3E}">
        <p14:creationId xmlns:p14="http://schemas.microsoft.com/office/powerpoint/2010/main" val="3865858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D64219-AD02-7648-9C24-A81FE53B3F7F}"/>
              </a:ext>
            </a:extLst>
          </p:cNvPr>
          <p:cNvSpPr>
            <a:spLocks noGrp="1"/>
          </p:cNvSpPr>
          <p:nvPr>
            <p:ph type="title" idx="4294967295"/>
          </p:nvPr>
        </p:nvSpPr>
        <p:spPr>
          <a:xfrm>
            <a:off x="1069975" y="1960563"/>
            <a:ext cx="10323513" cy="1981200"/>
          </a:xfrm>
          <a:prstGeom prst="rect">
            <a:avLst/>
          </a:prstGeom>
          <a:noFill/>
          <a:ln>
            <a:noFill/>
            <a:prstDash/>
          </a:ln>
          <a:effectLst/>
        </p:spPr>
        <p:txBody>
          <a:bodyPr rot="0" spcFirstLastPara="1"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377" rtl="0" eaLnBrk="1" fontAlgn="auto" latinLnBrk="0" hangingPunct="1">
              <a:lnSpc>
                <a:spcPct val="114000"/>
              </a:lnSpc>
              <a:spcBef>
                <a:spcPts val="0"/>
              </a:spcBef>
              <a:spcAft>
                <a:spcPts val="0"/>
              </a:spcAft>
              <a:buClr>
                <a:schemeClr val="lt1"/>
              </a:buClr>
              <a:buSzPts val="4320"/>
              <a:buFont typeface="Wingdings" panose="05000000000000000000" pitchFamily="2" charset="2"/>
              <a:buNone/>
              <a:tabLst/>
              <a:defRPr/>
            </a:pPr>
            <a:r>
              <a:rPr kumimoji="0" lang="en-US" sz="5400" b="1" i="0" u="none" strike="noStrike" kern="1200" cap="none" spc="0" normalizeH="0" baseline="0" noProof="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281529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D80928-2BBC-2B3A-0329-E838AD368562}"/>
              </a:ext>
            </a:extLst>
          </p:cNvPr>
          <p:cNvSpPr>
            <a:spLocks noGrp="1"/>
          </p:cNvSpPr>
          <p:nvPr>
            <p:ph type="title" idx="4294967295"/>
          </p:nvPr>
        </p:nvSpPr>
        <p:spPr>
          <a:xfrm>
            <a:off x="609600" y="136520"/>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mj-lt"/>
                <a:ea typeface="+mj-ea"/>
                <a:cs typeface="Arial" panose="020B0604020202020204" pitchFamily="34" charset="0"/>
              </a:rPr>
              <a:t>Topics</a:t>
            </a:r>
            <a:r>
              <a:rPr kumimoji="0" lang="en-US" sz="3600" b="1" i="0" u="none" strike="noStrike" kern="1200" cap="none" spc="0" normalizeH="0" baseline="0" noProof="0" dirty="0">
                <a:ln>
                  <a:noFill/>
                </a:ln>
                <a:solidFill>
                  <a:schemeClr val="tx2"/>
                </a:solidFill>
                <a:effectLst/>
                <a:uLnTx/>
                <a:uFillTx/>
                <a:latin typeface="+mj-lt"/>
                <a:ea typeface="+mj-ea"/>
                <a:cs typeface="Arial" panose="020B0604020202020204" pitchFamily="34" charset="0"/>
              </a:rPr>
              <a:t> for Today</a:t>
            </a:r>
          </a:p>
        </p:txBody>
      </p:sp>
      <p:sp>
        <p:nvSpPr>
          <p:cNvPr id="12" name="Content Placeholder 2">
            <a:extLst>
              <a:ext uri="{FF2B5EF4-FFF2-40B4-BE49-F238E27FC236}">
                <a16:creationId xmlns:a16="http://schemas.microsoft.com/office/drawing/2014/main" id="{4D9624E3-0CEE-A4EE-96E9-4E6495E9F83F}"/>
              </a:ext>
            </a:extLst>
          </p:cNvPr>
          <p:cNvSpPr txBox="1">
            <a:spLocks/>
          </p:cNvSpPr>
          <p:nvPr/>
        </p:nvSpPr>
        <p:spPr>
          <a:xfrm>
            <a:off x="609600" y="1166018"/>
            <a:ext cx="10972800" cy="3336057"/>
          </a:xfrm>
          <a:prstGeom prst="rect">
            <a:avLst/>
          </a:prstGeom>
        </p:spPr>
        <p:txBody>
          <a:bodyPr>
            <a:normAutofit fontScale="62500" lnSpcReduction="20000"/>
          </a:bodyPr>
          <a:lst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NIH Leadership Changes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Awards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SRLM Groundbreaking</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NIH Virtual Tour</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DEIA Strategic Plan</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UNITE Update</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Simplifying Review Criteria</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Times New Roman" panose="02020603050405020304" pitchFamily="18" charset="0"/>
                <a:cs typeface="+mn-cs"/>
              </a:rPr>
              <a:t>COVID Updates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mn-ea"/>
                <a:cs typeface="+mn-cs"/>
              </a:rPr>
              <a:t>Initiatives updates</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727272"/>
                </a:solidFill>
                <a:effectLst/>
                <a:uLnTx/>
                <a:uFillTx/>
                <a:latin typeface="Calibri"/>
                <a:ea typeface="Times New Roman" panose="02020603050405020304" pitchFamily="18" charset="0"/>
                <a:cs typeface="+mn-cs"/>
              </a:rPr>
              <a:t>Budget and Legislative Updates </a:t>
            </a:r>
          </a:p>
          <a:p>
            <a:pPr marL="342891" marR="0" lvl="0" indent="-342891" algn="l" defTabSz="914377" rtl="0" eaLnBrk="1" fontAlgn="auto" latinLnBrk="0" hangingPunct="1">
              <a:lnSpc>
                <a:spcPct val="100000"/>
              </a:lnSpc>
              <a:spcBef>
                <a:spcPct val="20000"/>
              </a:spcBef>
              <a:spcAft>
                <a:spcPts val="0"/>
              </a:spcAft>
              <a:buClr>
                <a:srgbClr val="1F497D"/>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Transitions</a:t>
            </a:r>
          </a:p>
        </p:txBody>
      </p:sp>
    </p:spTree>
    <p:extLst>
      <p:ext uri="{BB962C8B-B14F-4D97-AF65-F5344CB8AC3E}">
        <p14:creationId xmlns:p14="http://schemas.microsoft.com/office/powerpoint/2010/main" val="2426079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D79CB79D-00C8-FB72-3CF8-5932F1BF6228}"/>
              </a:ext>
            </a:extLst>
          </p:cNvPr>
          <p:cNvSpPr>
            <a:spLocks noChangeArrowheads="1"/>
          </p:cNvSpPr>
          <p:nvPr/>
        </p:nvSpPr>
        <p:spPr bwMode="auto">
          <a:xfrm>
            <a:off x="462987" y="2493964"/>
            <a:ext cx="4929739" cy="882650"/>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600" b="1" i="0" u="none" strike="noStrike" kern="1200" cap="none" spc="0" normalizeH="0" baseline="0" noProof="0" dirty="0">
                <a:ln>
                  <a:noFill/>
                </a:ln>
                <a:solidFill>
                  <a:srgbClr val="4476B2">
                    <a:lumMod val="75000"/>
                  </a:srgbClr>
                </a:solidFill>
                <a:effectLst/>
                <a:uLnTx/>
                <a:uFillTx/>
                <a:latin typeface="Arial"/>
                <a:ea typeface="+mn-ea"/>
                <a:cs typeface="+mn-cs"/>
              </a:rPr>
            </a:br>
            <a:r>
              <a:rPr kumimoji="0" lang="en-US" sz="9600" b="1" i="0" u="none" strike="noStrike" kern="1200" cap="none" spc="0" normalizeH="0" baseline="0" noProof="0" dirty="0">
                <a:ln>
                  <a:noFill/>
                </a:ln>
                <a:solidFill>
                  <a:srgbClr val="4476B2">
                    <a:lumMod val="75000"/>
                  </a:srgbClr>
                </a:solidFill>
                <a:effectLst/>
                <a:uLnTx/>
                <a:uFillTx/>
                <a:latin typeface="Arial"/>
                <a:ea typeface="+mn-ea"/>
                <a:cs typeface="+mn-cs"/>
              </a:rPr>
              <a:t>NIH</a:t>
            </a:r>
            <a:r>
              <a:rPr kumimoji="0" lang="en-US" sz="8800" b="1" i="0" u="none" strike="noStrike" kern="1200" cap="none" spc="0" normalizeH="0" baseline="0" noProof="0" dirty="0">
                <a:ln>
                  <a:noFill/>
                </a:ln>
                <a:solidFill>
                  <a:srgbClr val="4476B2">
                    <a:lumMod val="75000"/>
                  </a:srgbClr>
                </a:solidFill>
                <a:effectLst/>
                <a:uLnTx/>
                <a:uFillTx/>
                <a:latin typeface="Arial"/>
                <a:ea typeface="+mn-ea"/>
                <a:cs typeface="+mn-cs"/>
              </a:rPr>
              <a:t>…</a:t>
            </a:r>
            <a:br>
              <a:rPr kumimoji="0" lang="en-US" sz="9600" b="1" i="0" u="none" strike="noStrike" kern="1200" cap="none" spc="0" normalizeH="0" baseline="0" noProof="0" dirty="0">
                <a:ln>
                  <a:noFill/>
                </a:ln>
                <a:solidFill>
                  <a:srgbClr val="4476B2">
                    <a:lumMod val="75000"/>
                  </a:srgbClr>
                </a:solidFill>
                <a:effectLst/>
                <a:uLnTx/>
                <a:uFillTx/>
                <a:latin typeface="Arial"/>
                <a:ea typeface="+mn-ea"/>
                <a:cs typeface="+mn-cs"/>
              </a:rPr>
            </a:br>
            <a:endParaRPr kumimoji="0" lang="en-US" sz="9600" b="1" i="0" u="none" strike="noStrike" kern="1200" cap="none" spc="0" normalizeH="0" baseline="0" noProof="0" dirty="0">
              <a:ln>
                <a:noFill/>
              </a:ln>
              <a:solidFill>
                <a:srgbClr val="4476B2">
                  <a:lumMod val="75000"/>
                </a:srgbClr>
              </a:solidFill>
              <a:effectLst/>
              <a:uLnTx/>
              <a:uFillTx/>
              <a:latin typeface="Arial"/>
              <a:ea typeface="+mn-ea"/>
              <a:cs typeface="+mn-cs"/>
            </a:endParaRPr>
          </a:p>
        </p:txBody>
      </p:sp>
      <p:sp>
        <p:nvSpPr>
          <p:cNvPr id="18" name="Text Box 4">
            <a:extLst>
              <a:ext uri="{FF2B5EF4-FFF2-40B4-BE49-F238E27FC236}">
                <a16:creationId xmlns:a16="http://schemas.microsoft.com/office/drawing/2014/main" id="{8C720485-71E1-9C35-0785-C9EAECF7D8A1}"/>
              </a:ext>
            </a:extLst>
          </p:cNvPr>
          <p:cNvSpPr txBox="1">
            <a:spLocks noGrp="1" noChangeArrowheads="1"/>
          </p:cNvSpPr>
          <p:nvPr>
            <p:ph type="title" idx="4294967295"/>
          </p:nvPr>
        </p:nvSpPr>
        <p:spPr bwMode="auto">
          <a:xfrm>
            <a:off x="462987" y="3570289"/>
            <a:ext cx="10149105" cy="77098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377" rtl="0" eaLnBrk="1" latinLnBrk="0" hangingPunct="1">
              <a:spcBef>
                <a:spcPct val="0"/>
              </a:spcBef>
              <a:buNone/>
              <a:defRPr sz="3600" b="1" kern="1200">
                <a:solidFill>
                  <a:schemeClr val="tx2"/>
                </a:solidFill>
                <a:latin typeface="+mj-lt"/>
                <a:ea typeface="+mj-ea"/>
                <a:cs typeface="Arial" panose="020B0604020202020204" pitchFamily="34" charset="0"/>
              </a:defRPr>
            </a:lvl1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US" sz="4900" b="0" i="0" u="none" strike="noStrike" kern="1200" cap="none" spc="70" normalizeH="0" baseline="0" noProof="0" dirty="0">
                <a:ln>
                  <a:noFill/>
                </a:ln>
                <a:solidFill>
                  <a:schemeClr val="accent1">
                    <a:lumMod val="75000"/>
                  </a:schemeClr>
                </a:solidFill>
                <a:effectLst/>
                <a:uLnTx/>
                <a:uFillTx/>
                <a:latin typeface="Arial"/>
                <a:ea typeface="+mn-ea"/>
                <a:cs typeface="+mn-cs"/>
              </a:rPr>
              <a:t>Turning Discovery Into Health</a:t>
            </a:r>
            <a:endParaRPr kumimoji="0" lang="en-US" sz="4900" b="0" i="0" u="none" strike="noStrike" kern="1200" cap="none" spc="70" normalizeH="0" baseline="30000" noProof="0" dirty="0">
              <a:ln>
                <a:noFill/>
              </a:ln>
              <a:solidFill>
                <a:schemeClr val="accent1">
                  <a:lumMod val="75000"/>
                </a:schemeClr>
              </a:solidFill>
              <a:effectLst/>
              <a:uLnTx/>
              <a:uFillTx/>
              <a:latin typeface="Arial"/>
              <a:ea typeface="+mn-ea"/>
              <a:cs typeface="+mn-cs"/>
            </a:endParaRPr>
          </a:p>
        </p:txBody>
      </p:sp>
      <p:sp>
        <p:nvSpPr>
          <p:cNvPr id="19" name="TextBox 12">
            <a:extLst>
              <a:ext uri="{FF2B5EF4-FFF2-40B4-BE49-F238E27FC236}">
                <a16:creationId xmlns:a16="http://schemas.microsoft.com/office/drawing/2014/main" id="{5FED3B39-7081-CC43-2C86-6535DACB0E18}"/>
              </a:ext>
            </a:extLst>
          </p:cNvPr>
          <p:cNvSpPr txBox="1">
            <a:spLocks noChangeArrowheads="1"/>
          </p:cNvSpPr>
          <p:nvPr/>
        </p:nvSpPr>
        <p:spPr bwMode="auto">
          <a:xfrm>
            <a:off x="7767480" y="2780954"/>
            <a:ext cx="3961533" cy="70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Lawrence.Tabak@nih.gov</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376092"/>
                </a:solidFill>
                <a:effectLst/>
                <a:uLnTx/>
                <a:uFillTx/>
                <a:latin typeface="Arial" pitchFamily="34" charset="0"/>
                <a:ea typeface="ＭＳ Ｐゴシック" pitchFamily="34" charset="-128"/>
                <a:cs typeface="+mn-cs"/>
              </a:rPr>
              <a:t>@NIHDirector</a:t>
            </a:r>
            <a:r>
              <a:rPr kumimoji="0" lang="en-US" sz="1550" b="0" i="0" u="none" strike="noStrike" kern="1200" cap="none" spc="0" normalizeH="0" baseline="0" noProof="0" dirty="0">
                <a:ln>
                  <a:noFill/>
                </a:ln>
                <a:solidFill>
                  <a:srgbClr val="376092"/>
                </a:solidFill>
                <a:effectLst/>
                <a:uLnTx/>
                <a:uFillTx/>
                <a:latin typeface="Arial" pitchFamily="34" charset="0"/>
                <a:ea typeface="ＭＳ Ｐゴシック" pitchFamily="34" charset="-128"/>
                <a:cs typeface="+mn-cs"/>
              </a:rPr>
              <a:t>/Twitter</a:t>
            </a:r>
          </a:p>
        </p:txBody>
      </p:sp>
      <p:pic>
        <p:nvPicPr>
          <p:cNvPr id="15" name="Picture 14" descr="People and scientists">
            <a:extLst>
              <a:ext uri="{FF2B5EF4-FFF2-40B4-BE49-F238E27FC236}">
                <a16:creationId xmlns:a16="http://schemas.microsoft.com/office/drawing/2014/main" id="{AF25979D-D842-6241-6819-A2F584A08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87" y="217945"/>
            <a:ext cx="10995074" cy="2116995"/>
          </a:xfrm>
          <a:prstGeom prst="rect">
            <a:avLst/>
          </a:prstGeom>
        </p:spPr>
      </p:pic>
      <p:pic>
        <p:nvPicPr>
          <p:cNvPr id="20" name="Picture 19" descr="Microscopy of NIH science">
            <a:extLst>
              <a:ext uri="{FF2B5EF4-FFF2-40B4-BE49-F238E27FC236}">
                <a16:creationId xmlns:a16="http://schemas.microsoft.com/office/drawing/2014/main" id="{40C8C293-7E00-024D-A79B-D5162DFD75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13" y="4430412"/>
            <a:ext cx="10995074" cy="2122537"/>
          </a:xfrm>
          <a:prstGeom prst="rect">
            <a:avLst/>
          </a:prstGeom>
        </p:spPr>
      </p:pic>
    </p:spTree>
    <p:extLst>
      <p:ext uri="{BB962C8B-B14F-4D97-AF65-F5344CB8AC3E}">
        <p14:creationId xmlns:p14="http://schemas.microsoft.com/office/powerpoint/2010/main" val="4107996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3556-3F28-EB3F-DC02-FCDBF8B64571}"/>
              </a:ext>
            </a:extLst>
          </p:cNvPr>
          <p:cNvSpPr>
            <a:spLocks noGrp="1"/>
          </p:cNvSpPr>
          <p:nvPr>
            <p:ph type="title"/>
          </p:nvPr>
        </p:nvSpPr>
        <p:spPr/>
        <p:txBody>
          <a:bodyPr/>
          <a:lstStyle/>
          <a:p>
            <a:r>
              <a:rPr lang="en-US">
                <a:cs typeface="Arial"/>
              </a:rPr>
              <a:t>Director, Office of Dietary Supplements</a:t>
            </a:r>
          </a:p>
        </p:txBody>
      </p:sp>
      <p:pic>
        <p:nvPicPr>
          <p:cNvPr id="3" name="Picture 4" descr="Stefan M. Pasiakos, PhD, FACSM&#10;">
            <a:extLst>
              <a:ext uri="{FF2B5EF4-FFF2-40B4-BE49-F238E27FC236}">
                <a16:creationId xmlns:a16="http://schemas.microsoft.com/office/drawing/2014/main" id="{686CC48B-A92A-3F5C-E38F-119321B8410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702126" y="1691523"/>
            <a:ext cx="3105192" cy="3888584"/>
          </a:xfrm>
          <a:prstGeom prst="rect">
            <a:avLst/>
          </a:prstGeom>
        </p:spPr>
      </p:pic>
      <p:sp>
        <p:nvSpPr>
          <p:cNvPr id="4" name="TextBox 3">
            <a:extLst>
              <a:ext uri="{FF2B5EF4-FFF2-40B4-BE49-F238E27FC236}">
                <a16:creationId xmlns:a16="http://schemas.microsoft.com/office/drawing/2014/main" id="{B5700462-37F2-A0A6-B4A4-8EA3EA19E899}"/>
              </a:ext>
            </a:extLst>
          </p:cNvPr>
          <p:cNvSpPr txBox="1"/>
          <p:nvPr/>
        </p:nvSpPr>
        <p:spPr>
          <a:xfrm>
            <a:off x="3207190" y="5580107"/>
            <a:ext cx="6095064"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lt"/>
                <a:cs typeface="Calibri"/>
              </a:rPr>
              <a:t>Stefan M. </a:t>
            </a:r>
            <a:r>
              <a:rPr kumimoji="0" lang="en-US" sz="2400" b="1" i="0" u="none" strike="noStrike" kern="1200" cap="none" spc="0" normalizeH="0" baseline="0" noProof="0" dirty="0" err="1">
                <a:ln>
                  <a:noFill/>
                </a:ln>
                <a:solidFill>
                  <a:prstClr val="black"/>
                </a:solidFill>
                <a:effectLst/>
                <a:uLnTx/>
                <a:uFillTx/>
                <a:latin typeface="Calibri"/>
                <a:ea typeface="+mn-lt"/>
                <a:cs typeface="Calibri"/>
              </a:rPr>
              <a:t>Pasiakos</a:t>
            </a:r>
            <a:r>
              <a:rPr kumimoji="0" lang="en-US" sz="2400" b="1" i="0" u="none" strike="noStrike" kern="1200" cap="none" spc="0" normalizeH="0" baseline="0" noProof="0" dirty="0">
                <a:ln>
                  <a:noFill/>
                </a:ln>
                <a:solidFill>
                  <a:prstClr val="black"/>
                </a:solidFill>
                <a:effectLst/>
                <a:uLnTx/>
                <a:uFillTx/>
                <a:latin typeface="Calibri"/>
                <a:ea typeface="+mn-lt"/>
                <a:cs typeface="Calibri"/>
              </a:rPr>
              <a:t>, PhD, FACSM</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666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3556-3F28-EB3F-DC02-FCDBF8B64571}"/>
              </a:ext>
            </a:extLst>
          </p:cNvPr>
          <p:cNvSpPr>
            <a:spLocks noGrp="1"/>
          </p:cNvSpPr>
          <p:nvPr>
            <p:ph type="title"/>
          </p:nvPr>
        </p:nvSpPr>
        <p:spPr/>
        <p:txBody>
          <a:bodyPr>
            <a:normAutofit/>
          </a:bodyPr>
          <a:lstStyle/>
          <a:p>
            <a:r>
              <a:rPr lang="en-US" dirty="0"/>
              <a:t>Acting Associate Director for AIDS Research</a:t>
            </a:r>
          </a:p>
        </p:txBody>
      </p:sp>
      <p:pic>
        <p:nvPicPr>
          <p:cNvPr id="3" name="Picture 2" descr="Bill G. Kapogiannis, MD&#10;">
            <a:extLst>
              <a:ext uri="{FF2B5EF4-FFF2-40B4-BE49-F238E27FC236}">
                <a16:creationId xmlns:a16="http://schemas.microsoft.com/office/drawing/2014/main" id="{8DFAE7F0-8B75-3CC3-710A-0599BCD24C5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428344" y="1417638"/>
            <a:ext cx="3335311" cy="4162469"/>
          </a:xfrm>
          <a:prstGeom prst="rect">
            <a:avLst/>
          </a:prstGeom>
        </p:spPr>
      </p:pic>
      <p:sp>
        <p:nvSpPr>
          <p:cNvPr id="4" name="TextBox 3">
            <a:extLst>
              <a:ext uri="{FF2B5EF4-FFF2-40B4-BE49-F238E27FC236}">
                <a16:creationId xmlns:a16="http://schemas.microsoft.com/office/drawing/2014/main" id="{B5700462-37F2-A0A6-B4A4-8EA3EA19E899}"/>
              </a:ext>
            </a:extLst>
          </p:cNvPr>
          <p:cNvSpPr txBox="1"/>
          <p:nvPr/>
        </p:nvSpPr>
        <p:spPr>
          <a:xfrm>
            <a:off x="3141877" y="5580107"/>
            <a:ext cx="6095064" cy="461665"/>
          </a:xfrm>
          <a:prstGeom prst="rect">
            <a:avLst/>
          </a:prstGeom>
          <a:noFill/>
        </p:spPr>
        <p:txBody>
          <a:bodyPr wrap="square">
            <a:spAutoFit/>
          </a:bodyPr>
          <a:lstStyle/>
          <a:p>
            <a:pPr algn="ctr"/>
            <a:r>
              <a:rPr lang="en-US" sz="2400" b="1" dirty="0"/>
              <a:t>Bill G. </a:t>
            </a:r>
            <a:r>
              <a:rPr lang="en-US" sz="2400" b="1" dirty="0" err="1"/>
              <a:t>Kapogiannis</a:t>
            </a:r>
            <a:r>
              <a:rPr lang="en-US" sz="2400" b="1" dirty="0"/>
              <a:t>, MD</a:t>
            </a:r>
          </a:p>
        </p:txBody>
      </p:sp>
    </p:spTree>
    <p:extLst>
      <p:ext uri="{BB962C8B-B14F-4D97-AF65-F5344CB8AC3E}">
        <p14:creationId xmlns:p14="http://schemas.microsoft.com/office/powerpoint/2010/main" val="2738985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3556-3F28-EB3F-DC02-FCDBF8B64571}"/>
              </a:ext>
            </a:extLst>
          </p:cNvPr>
          <p:cNvSpPr>
            <a:spLocks noGrp="1"/>
          </p:cNvSpPr>
          <p:nvPr>
            <p:ph type="title"/>
          </p:nvPr>
        </p:nvSpPr>
        <p:spPr>
          <a:xfrm>
            <a:off x="1427172" y="274637"/>
            <a:ext cx="9524474" cy="1143000"/>
          </a:xfrm>
        </p:spPr>
        <p:txBody>
          <a:bodyPr>
            <a:noAutofit/>
          </a:bodyPr>
          <a:lstStyle/>
          <a:p>
            <a:r>
              <a:rPr lang="en-US" dirty="0">
                <a:effectLst/>
                <a:latin typeface="Calibri" panose="020F0502020204030204" pitchFamily="34" charset="0"/>
                <a:ea typeface="Times New Roman" panose="02020603050405020304" pitchFamily="18" charset="0"/>
              </a:rPr>
              <a:t>Acting Associate Director for Behavioral and Social Sciences Research</a:t>
            </a:r>
            <a:endParaRPr lang="en-US" dirty="0"/>
          </a:p>
        </p:txBody>
      </p:sp>
      <p:pic>
        <p:nvPicPr>
          <p:cNvPr id="3" name="Picture 2" descr="Wendy Smith, PhD">
            <a:extLst>
              <a:ext uri="{FF2B5EF4-FFF2-40B4-BE49-F238E27FC236}">
                <a16:creationId xmlns:a16="http://schemas.microsoft.com/office/drawing/2014/main" id="{1B97C33D-1585-E8F5-B79E-F1159DFE700D}"/>
              </a:ext>
            </a:extLst>
          </p:cNvPr>
          <p:cNvPicPr>
            <a:picLocks noChangeAspect="1"/>
          </p:cNvPicPr>
          <p:nvPr/>
        </p:nvPicPr>
        <p:blipFill>
          <a:blip r:embed="rId3"/>
          <a:stretch>
            <a:fillRect/>
          </a:stretch>
        </p:blipFill>
        <p:spPr>
          <a:xfrm>
            <a:off x="4727448" y="1498680"/>
            <a:ext cx="2737104" cy="4000383"/>
          </a:xfrm>
          <a:prstGeom prst="rect">
            <a:avLst/>
          </a:prstGeom>
        </p:spPr>
      </p:pic>
      <p:sp>
        <p:nvSpPr>
          <p:cNvPr id="4" name="TextBox 3">
            <a:extLst>
              <a:ext uri="{FF2B5EF4-FFF2-40B4-BE49-F238E27FC236}">
                <a16:creationId xmlns:a16="http://schemas.microsoft.com/office/drawing/2014/main" id="{B5700462-37F2-A0A6-B4A4-8EA3EA19E899}"/>
              </a:ext>
            </a:extLst>
          </p:cNvPr>
          <p:cNvSpPr txBox="1"/>
          <p:nvPr/>
        </p:nvSpPr>
        <p:spPr>
          <a:xfrm>
            <a:off x="3141877" y="5580107"/>
            <a:ext cx="6095064" cy="461665"/>
          </a:xfrm>
          <a:prstGeom prst="rect">
            <a:avLst/>
          </a:prstGeom>
          <a:noFill/>
        </p:spPr>
        <p:txBody>
          <a:bodyPr wrap="square">
            <a:spAutoFit/>
          </a:bodyPr>
          <a:lstStyle/>
          <a:p>
            <a:pPr algn="ctr"/>
            <a:r>
              <a:rPr lang="en-US" sz="2400" b="1" dirty="0"/>
              <a:t>Wendy Smith, PhD</a:t>
            </a:r>
          </a:p>
        </p:txBody>
      </p:sp>
    </p:spTree>
    <p:extLst>
      <p:ext uri="{BB962C8B-B14F-4D97-AF65-F5344CB8AC3E}">
        <p14:creationId xmlns:p14="http://schemas.microsoft.com/office/powerpoint/2010/main" val="66564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3556-3F28-EB3F-DC02-FCDBF8B64571}"/>
              </a:ext>
            </a:extLst>
          </p:cNvPr>
          <p:cNvSpPr>
            <a:spLocks noGrp="1"/>
          </p:cNvSpPr>
          <p:nvPr>
            <p:ph type="title"/>
          </p:nvPr>
        </p:nvSpPr>
        <p:spPr/>
        <p:txBody>
          <a:bodyPr/>
          <a:lstStyle/>
          <a:p>
            <a:r>
              <a:rPr lang="en-US"/>
              <a:t>Director, NIH Tribal Health Research Office (THRO)</a:t>
            </a:r>
          </a:p>
        </p:txBody>
      </p:sp>
      <p:pic>
        <p:nvPicPr>
          <p:cNvPr id="1026" name="Picture 2" descr="Karina L. Walters, PhD, MSW&#10;">
            <a:extLst>
              <a:ext uri="{FF2B5EF4-FFF2-40B4-BE49-F238E27FC236}">
                <a16:creationId xmlns:a16="http://schemas.microsoft.com/office/drawing/2014/main" id="{78F73843-0746-B05E-26BB-3FC1E3965554}"/>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869895" y="1659715"/>
            <a:ext cx="2452209" cy="3678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700462-37F2-A0A6-B4A4-8EA3EA19E899}"/>
              </a:ext>
            </a:extLst>
          </p:cNvPr>
          <p:cNvSpPr txBox="1"/>
          <p:nvPr/>
        </p:nvSpPr>
        <p:spPr>
          <a:xfrm>
            <a:off x="3047533" y="5580107"/>
            <a:ext cx="6095064" cy="461665"/>
          </a:xfrm>
          <a:prstGeom prst="rect">
            <a:avLst/>
          </a:prstGeom>
          <a:noFill/>
        </p:spPr>
        <p:txBody>
          <a:bodyPr wrap="square">
            <a:spAutoFit/>
          </a:bodyPr>
          <a:lstStyle/>
          <a:p>
            <a:pPr algn="ctr"/>
            <a:r>
              <a:rPr lang="en-US" sz="2400" b="1" dirty="0"/>
              <a:t>Karina L. Walters, PhD, MSW</a:t>
            </a:r>
            <a:endParaRPr lang="en-US" sz="2400" dirty="0"/>
          </a:p>
        </p:txBody>
      </p:sp>
    </p:spTree>
    <p:extLst>
      <p:ext uri="{BB962C8B-B14F-4D97-AF65-F5344CB8AC3E}">
        <p14:creationId xmlns:p14="http://schemas.microsoft.com/office/powerpoint/2010/main" val="1880303844"/>
      </p:ext>
    </p:extLst>
  </p:cSld>
  <p:clrMapOvr>
    <a:masterClrMapping/>
  </p:clrMapOvr>
</p:sld>
</file>

<file path=ppt/theme/theme1.xml><?xml version="1.0" encoding="utf-8"?>
<a:theme xmlns:a="http://schemas.openxmlformats.org/drawingml/2006/main" name="1_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Custom 2">
      <a:dk1>
        <a:srgbClr val="000000"/>
      </a:dk1>
      <a:lt1>
        <a:srgbClr val="FFFFFF"/>
      </a:lt1>
      <a:dk2>
        <a:srgbClr val="314260"/>
      </a:dk2>
      <a:lt2>
        <a:srgbClr val="E7E6E6"/>
      </a:lt2>
      <a:accent1>
        <a:srgbClr val="2A6C81"/>
      </a:accent1>
      <a:accent2>
        <a:srgbClr val="EEA03F"/>
      </a:accent2>
      <a:accent3>
        <a:srgbClr val="5F763F"/>
      </a:accent3>
      <a:accent4>
        <a:srgbClr val="A84F44"/>
      </a:accent4>
      <a:accent5>
        <a:srgbClr val="62508B"/>
      </a:accent5>
      <a:accent6>
        <a:srgbClr val="3F4731"/>
      </a:accent6>
      <a:hlink>
        <a:srgbClr val="5B4A81"/>
      </a:hlink>
      <a:folHlink>
        <a:srgbClr val="5647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Custom 29">
      <a:dk1>
        <a:sysClr val="windowText" lastClr="000000"/>
      </a:dk1>
      <a:lt1>
        <a:sysClr val="window" lastClr="FFFFFF"/>
      </a:lt1>
      <a:dk2>
        <a:srgbClr val="1F497D"/>
      </a:dk2>
      <a:lt2>
        <a:srgbClr val="EEECE1"/>
      </a:lt2>
      <a:accent1>
        <a:srgbClr val="4476B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HEAL">
      <a:dk1>
        <a:srgbClr val="982468"/>
      </a:dk1>
      <a:lt1>
        <a:srgbClr val="FFFFFF"/>
      </a:lt1>
      <a:dk2>
        <a:srgbClr val="000000"/>
      </a:dk2>
      <a:lt2>
        <a:srgbClr val="DDDDDD"/>
      </a:lt2>
      <a:accent1>
        <a:srgbClr val="532465"/>
      </a:accent1>
      <a:accent2>
        <a:srgbClr val="981F32"/>
      </a:accent2>
      <a:accent3>
        <a:srgbClr val="BF362E"/>
      </a:accent3>
      <a:accent4>
        <a:srgbClr val="E07C3E"/>
      </a:accent4>
      <a:accent5>
        <a:srgbClr val="982468"/>
      </a:accent5>
      <a:accent6>
        <a:srgbClr val="373A3C"/>
      </a:accent6>
      <a:hlink>
        <a:srgbClr val="1C7CD5"/>
      </a:hlink>
      <a:folHlink>
        <a:srgbClr val="5324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CC06CFD4FCA46BE9F1217B21D8D5F" ma:contentTypeVersion="15" ma:contentTypeDescription="Create a new document." ma:contentTypeScope="" ma:versionID="d2d5b421bb5e47070724a5fff94789ea">
  <xsd:schema xmlns:xsd="http://www.w3.org/2001/XMLSchema" xmlns:xs="http://www.w3.org/2001/XMLSchema" xmlns:p="http://schemas.microsoft.com/office/2006/metadata/properties" xmlns:ns2="78b0e6f9-2b32-412d-b2d8-493f4bf84486" xmlns:ns3="0efb701c-8ab4-4e14-ab35-d36ba1fc296a" targetNamespace="http://schemas.microsoft.com/office/2006/metadata/properties" ma:root="true" ma:fieldsID="d371d48c206d3f816734c7f7ce64408b" ns2:_="" ns3:_="">
    <xsd:import namespace="78b0e6f9-2b32-412d-b2d8-493f4bf84486"/>
    <xsd:import namespace="0efb701c-8ab4-4e14-ab35-d36ba1fc296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Caption" minOccurs="0"/>
                <xsd:element ref="ns3:Credit" minOccurs="0"/>
                <xsd:element ref="ns3:daytaken_x0028_ifrelevant_x0029_"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b0e6f9-2b32-412d-b2d8-493f4bf844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fe126a6-d2bd-4b80-b967-31e8c131e0d4}" ma:internalName="TaxCatchAll" ma:showField="CatchAllData" ma:web="78b0e6f9-2b32-412d-b2d8-493f4bf8448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fb701c-8ab4-4e14-ab35-d36ba1fc296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Caption" ma:index="12" nillable="true" ma:displayName="Caption" ma:format="Dropdown" ma:internalName="Caption">
      <xsd:simpleType>
        <xsd:restriction base="dms:Note">
          <xsd:maxLength value="255"/>
        </xsd:restriction>
      </xsd:simpleType>
    </xsd:element>
    <xsd:element name="Credit" ma:index="13" nillable="true" ma:displayName="Credit" ma:format="Dropdown" ma:internalName="Credit">
      <xsd:simpleType>
        <xsd:restriction base="dms:Text">
          <xsd:maxLength value="255"/>
        </xsd:restriction>
      </xsd:simpleType>
    </xsd:element>
    <xsd:element name="daytaken_x0028_ifrelevant_x0029_" ma:index="14" nillable="true" ma:displayName="date taken" ma:format="DateTime" ma:internalName="daytaken_x0028_ifrelevant_x0029_">
      <xsd:simpleType>
        <xsd:restriction base="dms:DateTim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ytaken_x0028_ifrelevant_x0029_ xmlns="0efb701c-8ab4-4e14-ab35-d36ba1fc296a" xsi:nil="true"/>
    <TaxCatchAll xmlns="78b0e6f9-2b32-412d-b2d8-493f4bf84486" xsi:nil="true"/>
    <Credit xmlns="0efb701c-8ab4-4e14-ab35-d36ba1fc296a" xsi:nil="true"/>
    <lcf76f155ced4ddcb4097134ff3c332f xmlns="0efb701c-8ab4-4e14-ab35-d36ba1fc296a">
      <Terms xmlns="http://schemas.microsoft.com/office/infopath/2007/PartnerControls"/>
    </lcf76f155ced4ddcb4097134ff3c332f>
    <Caption xmlns="0efb701c-8ab4-4e14-ab35-d36ba1fc296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2DCF16-F7BC-4AEA-B880-16D1630ADF8F}">
  <ds:schemaRefs>
    <ds:schemaRef ds:uri="0efb701c-8ab4-4e14-ab35-d36ba1fc296a"/>
    <ds:schemaRef ds:uri="78b0e6f9-2b32-412d-b2d8-493f4bf844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C099E86-B0EC-40B2-8BD5-5FBE72C0F97E}">
  <ds:schemaRefs>
    <ds:schemaRef ds:uri="http://www.w3.org/XML/1998/namespace"/>
    <ds:schemaRef ds:uri="http://schemas.microsoft.com/office/infopath/2007/PartnerControls"/>
    <ds:schemaRef ds:uri="http://purl.org/dc/terms/"/>
    <ds:schemaRef ds:uri="0efb701c-8ab4-4e14-ab35-d36ba1fc296a"/>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78b0e6f9-2b32-412d-b2d8-493f4bf84486"/>
    <ds:schemaRef ds:uri="http://purl.org/dc/dcmitype/"/>
  </ds:schemaRefs>
</ds:datastoreItem>
</file>

<file path=customXml/itemProps3.xml><?xml version="1.0" encoding="utf-8"?>
<ds:datastoreItem xmlns:ds="http://schemas.openxmlformats.org/officeDocument/2006/customXml" ds:itemID="{051505AF-A149-4659-AB96-B1D4DF7E1804}">
  <ds:schemaRefs>
    <ds:schemaRef ds:uri="http://schemas.microsoft.com/sharepoint/v3/contenttype/form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3200</TotalTime>
  <Words>2732</Words>
  <Application>Microsoft Macintosh PowerPoint</Application>
  <PresentationFormat>Widescreen</PresentationFormat>
  <Paragraphs>501</Paragraphs>
  <Slides>57</Slides>
  <Notes>53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57</vt:i4>
      </vt:variant>
    </vt:vector>
  </HeadingPairs>
  <TitlesOfParts>
    <vt:vector size="74" baseType="lpstr">
      <vt:lpstr>Arial</vt:lpstr>
      <vt:lpstr>Arial Narrow</vt:lpstr>
      <vt:lpstr>Calibri</vt:lpstr>
      <vt:lpstr>Calibri heading</vt:lpstr>
      <vt:lpstr>Calibri Light</vt:lpstr>
      <vt:lpstr>Century Gothic</vt:lpstr>
      <vt:lpstr>Courier New</vt:lpstr>
      <vt:lpstr>Helvetica</vt:lpstr>
      <vt:lpstr>Symbol</vt:lpstr>
      <vt:lpstr>System Font Regular</vt:lpstr>
      <vt:lpstr>Verdana</vt:lpstr>
      <vt:lpstr>Wingdings</vt:lpstr>
      <vt:lpstr>1_Custom Design</vt:lpstr>
      <vt:lpstr>3_Office Theme</vt:lpstr>
      <vt:lpstr>8_Custom Design</vt:lpstr>
      <vt:lpstr>2_Custom Design</vt:lpstr>
      <vt:lpstr>2_Office Theme</vt:lpstr>
      <vt:lpstr>Director’s Update</vt:lpstr>
      <vt:lpstr>Topics for Today</vt:lpstr>
      <vt:lpstr>Topics for Today  NIH Leadership Changes</vt:lpstr>
      <vt:lpstr>Nominee for NIH Director</vt:lpstr>
      <vt:lpstr>Acting Associate Director for Legislative Policy and Analysis</vt:lpstr>
      <vt:lpstr>Director, Office of Dietary Supplements</vt:lpstr>
      <vt:lpstr>Acting Associate Director for AIDS Research</vt:lpstr>
      <vt:lpstr>Acting Associate Director for Behavioral and Social Sciences Research</vt:lpstr>
      <vt:lpstr>Director, NIH Tribal Health Research Office (THRO)</vt:lpstr>
      <vt:lpstr>Topics for Today Awards</vt:lpstr>
      <vt:lpstr>Service to America Awards 2023 Finalists</vt:lpstr>
      <vt:lpstr>Service to America Awards 2023 Paul A. Volcker Career Achievement Finalist</vt:lpstr>
      <vt:lpstr>Topics for Today SRLM Groundbreaking</vt:lpstr>
      <vt:lpstr>Surgery, Radiology and Laboratory Medicine Wing of the Clinical Center</vt:lpstr>
      <vt:lpstr>Topics for Today NIH Virtual Tour</vt:lpstr>
      <vt:lpstr>NIH Virtual Tour</vt:lpstr>
      <vt:lpstr>Topics for Today DEIA Strategic Plan</vt:lpstr>
      <vt:lpstr>New NIH DEIA Strategic Plan</vt:lpstr>
      <vt:lpstr>Topics for Today UNITE Update</vt:lpstr>
      <vt:lpstr>ComPASS</vt:lpstr>
      <vt:lpstr>Recently Enhanced/Released NOFOs</vt:lpstr>
      <vt:lpstr>NIH INSTITUTIONAL EXCELLENCE IN DEIA PRIZE COMPETITION</vt:lpstr>
      <vt:lpstr>NIH INSTITUTIONAL EXCELLENCE IN DEIA PRIZE COMPETITION</vt:lpstr>
      <vt:lpstr>New UNITE Reports</vt:lpstr>
      <vt:lpstr>Topics for Today Simplifying Review Criteria</vt:lpstr>
      <vt:lpstr>Simplified Review Framework for RPGs</vt:lpstr>
      <vt:lpstr>Simplifying Review: NRSA Fellowships</vt:lpstr>
      <vt:lpstr>Topics for Today COVID Updates</vt:lpstr>
      <vt:lpstr>COVID-19 Pandemic: NIH-Wide Review of Lessons Learned</vt:lpstr>
      <vt:lpstr>RECOVER: Researching COVID to Enhance Recovery</vt:lpstr>
      <vt:lpstr>RECOVER Achievements and Future Directions</vt:lpstr>
      <vt:lpstr>Accelerating COVID-19 Therapeutic Interventions and Vaccines (ACTIV)</vt:lpstr>
      <vt:lpstr>ACTIV Status and Outputs</vt:lpstr>
      <vt:lpstr>Agent Reviews &amp; Authorizations</vt:lpstr>
      <vt:lpstr>Topics for Today Initiatives updates</vt:lpstr>
      <vt:lpstr>Cancer MoonshotSM</vt:lpstr>
      <vt:lpstr>NIH is Addressing the Youth Mental Health Crisis</vt:lpstr>
      <vt:lpstr>The Accelerating Medicines Partnership® (AMP®) By the Numbers</vt:lpstr>
      <vt:lpstr>PowerPoint Presentation</vt:lpstr>
      <vt:lpstr>NIH Wide Collaborative Initiative on Climate Change and Health</vt:lpstr>
      <vt:lpstr>Many Institutes and Centers: One Mission</vt:lpstr>
      <vt:lpstr>NIH HEAL Initiative in 2023</vt:lpstr>
      <vt:lpstr>PowerPoint Presentation</vt:lpstr>
      <vt:lpstr>Topics for Today Budget and Legislative Updates </vt:lpstr>
      <vt:lpstr>Legislative Update</vt:lpstr>
      <vt:lpstr>Nominee for NIH Director </vt:lpstr>
      <vt:lpstr>Congressional Leadership Updates </vt:lpstr>
      <vt:lpstr>Congressional Leadership Updates Senate HELP Committee</vt:lpstr>
      <vt:lpstr>Congressional Leadership Updates House Energy and Commerce Committee</vt:lpstr>
      <vt:lpstr>Congressional Leadership Updates Senate Appropriations - LHHS</vt:lpstr>
      <vt:lpstr>Congressional Leadership Updates House Appropriations - LHHS</vt:lpstr>
      <vt:lpstr>Snapshot of Activities</vt:lpstr>
      <vt:lpstr>FY 2024 Appropriations Hearings</vt:lpstr>
      <vt:lpstr>Looking Forward</vt:lpstr>
      <vt:lpstr>Thank you</vt:lpstr>
      <vt:lpstr>Topics for Today</vt:lpstr>
      <vt:lpstr>Turning Discovery Into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The View from 10,000 Feet</dc:title>
  <dc:creator>Schwetz, Tara (NIH/OD) [E]</dc:creator>
  <cp:lastModifiedBy>Temitope Munoz</cp:lastModifiedBy>
  <cp:revision>12</cp:revision>
  <dcterms:created xsi:type="dcterms:W3CDTF">2015-10-29T21:39:51Z</dcterms:created>
  <dcterms:modified xsi:type="dcterms:W3CDTF">2023-06-08T14:57:16Z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0x010100679CC06CFD4FCA46BE9F1217B21D8D5F</vt:lpwstr>
  </property>
  <property fmtid="{D5CDD505-2E9C-101B-9397-08002B2CF9AE}" pid="3" name="MediaServiceImageTags">
    <vt:lpwstr/>
  </property>
</Properties>
</file>