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2" r:id="rId1"/>
    <p:sldMasterId id="2147483944" r:id="rId2"/>
  </p:sldMasterIdLst>
  <p:notesMasterIdLst>
    <p:notesMasterId r:id="rId14"/>
  </p:notesMasterIdLst>
  <p:handoutMasterIdLst>
    <p:handoutMasterId r:id="rId15"/>
  </p:handoutMasterIdLst>
  <p:sldIdLst>
    <p:sldId id="2330" r:id="rId3"/>
    <p:sldId id="2352" r:id="rId4"/>
    <p:sldId id="2363" r:id="rId5"/>
    <p:sldId id="2265" r:id="rId6"/>
    <p:sldId id="2365" r:id="rId7"/>
    <p:sldId id="2357" r:id="rId8"/>
    <p:sldId id="2359" r:id="rId9"/>
    <p:sldId id="2355" r:id="rId10"/>
    <p:sldId id="2266" r:id="rId11"/>
    <p:sldId id="2366" r:id="rId12"/>
    <p:sldId id="2361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h/FMwPeHOm4/TELC9rSoqMyWglo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sey Sugrue" initials="" lastIdx="8" clrIdx="0"/>
  <p:cmAuthor id="1" name="Joshua Denny" initials="" lastIdx="1" clrIdx="1"/>
  <p:cmAuthor id="2" name="Denny, Joshua (NIH/OD) [E]" initials="DJ([" lastIdx="8" clrIdx="2">
    <p:extLst>
      <p:ext uri="{19B8F6BF-5375-455C-9EA6-DF929625EA0E}">
        <p15:presenceInfo xmlns:p15="http://schemas.microsoft.com/office/powerpoint/2012/main" userId="S::dennyjc@nih.gov::6cefbf8f-ec0e-4b92-8fc3-f11680c06ca0" providerId="AD"/>
      </p:ext>
    </p:extLst>
  </p:cmAuthor>
  <p:cmAuthor id="3" name="Kelsey Sugrue" initials="KS" lastIdx="39" clrIdx="3">
    <p:extLst>
      <p:ext uri="{19B8F6BF-5375-455C-9EA6-DF929625EA0E}">
        <p15:presenceInfo xmlns:p15="http://schemas.microsoft.com/office/powerpoint/2012/main" userId="S::ksugrue@palladianpartners.com::83120b22-f8fd-4f16-a661-b5db75ef5198" providerId="AD"/>
      </p:ext>
    </p:extLst>
  </p:cmAuthor>
  <p:cmAuthor id="4" name="Saara Khadir" initials="SK" lastIdx="2" clrIdx="4">
    <p:extLst>
      <p:ext uri="{19B8F6BF-5375-455C-9EA6-DF929625EA0E}">
        <p15:presenceInfo xmlns:p15="http://schemas.microsoft.com/office/powerpoint/2012/main" userId="S::skhadir@Palladianpartners.com::90f93b1d-7f4e-40a4-80c1-9f80f1438188" providerId="AD"/>
      </p:ext>
    </p:extLst>
  </p:cmAuthor>
  <p:cmAuthor id="5" name="Adam Goldfine" initials="AG" lastIdx="2" clrIdx="5">
    <p:extLst>
      <p:ext uri="{19B8F6BF-5375-455C-9EA6-DF929625EA0E}">
        <p15:presenceInfo xmlns:p15="http://schemas.microsoft.com/office/powerpoint/2012/main" userId="S::agoldfine@palladianpartners.com::80fda019-7bcc-41ba-b7f8-fe584dfb1870" providerId="AD"/>
      </p:ext>
    </p:extLst>
  </p:cmAuthor>
  <p:cmAuthor id="6" name="Meran Elsayed | WONDROS" initials="ME|W" lastIdx="23" clrIdx="6">
    <p:extLst>
      <p:ext uri="{19B8F6BF-5375-455C-9EA6-DF929625EA0E}">
        <p15:presenceInfo xmlns:p15="http://schemas.microsoft.com/office/powerpoint/2012/main" userId="S::meran@wondros.onmicrosoft.com::0cb4ab17-a69d-401f-91bf-394cef5fa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265"/>
    <a:srgbClr val="20558A"/>
    <a:srgbClr val="000000"/>
    <a:srgbClr val="719500"/>
    <a:srgbClr val="E57200"/>
    <a:srgbClr val="5F9BAF"/>
    <a:srgbClr val="6C3A77"/>
    <a:srgbClr val="C0143C"/>
    <a:srgbClr val="262261"/>
    <a:srgbClr val="FF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3BA0F-C790-4188-8478-032920E6B33C}" v="2" dt="2023-06-07T16:35:58.541"/>
  </p1510:revLst>
</p1510:revInfo>
</file>

<file path=ppt/tableStyles.xml><?xml version="1.0" encoding="utf-8"?>
<a:tblStyleLst xmlns:a="http://schemas.openxmlformats.org/drawingml/2006/main" def="{67F91A34-3F59-437A-B90D-DBF2DF7D7F41}">
  <a:tblStyle styleId="{67F91A34-3F59-437A-B90D-DBF2DF7D7F4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8" autoAdjust="0"/>
    <p:restoredTop sz="86402" autoAdjust="0"/>
  </p:normalViewPr>
  <p:slideViewPr>
    <p:cSldViewPr snapToGrid="0">
      <p:cViewPr varScale="1">
        <p:scale>
          <a:sx n="61" d="100"/>
          <a:sy n="61" d="100"/>
        </p:scale>
        <p:origin x="90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85" Type="http://schemas.openxmlformats.org/officeDocument/2006/relationships/commentAuthors" Target="commentAuthors.xml"/><Relationship Id="rId93" Type="http://schemas.openxmlformats.org/officeDocument/2006/relationships/customXml" Target="../customXml/item2.xml"/><Relationship Id="rId3" Type="http://schemas.openxmlformats.org/officeDocument/2006/relationships/slide" Target="slides/slide1.xml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92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90" Type="http://schemas.microsoft.com/office/2016/11/relationships/changesInfo" Target="changesInfos/changesInfo1.xml"/><Relationship Id="rId10" Type="http://schemas.openxmlformats.org/officeDocument/2006/relationships/slide" Target="slides/slide8.xml"/><Relationship Id="rId86" Type="http://schemas.openxmlformats.org/officeDocument/2006/relationships/presProps" Target="presProps.xml"/><Relationship Id="rId9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Boehm" userId="1641bce7-7692-4520-91be-0eaac45ab18d" providerId="ADAL" clId="{E113BA0F-C790-4188-8478-032920E6B33C}"/>
    <pc:docChg chg="addSld delSld modSld">
      <pc:chgData name="Steve Boehm" userId="1641bce7-7692-4520-91be-0eaac45ab18d" providerId="ADAL" clId="{E113BA0F-C790-4188-8478-032920E6B33C}" dt="2023-06-07T16:37:14.396" v="57" actId="962"/>
      <pc:docMkLst>
        <pc:docMk/>
      </pc:docMkLst>
      <pc:sldChg chg="del">
        <pc:chgData name="Steve Boehm" userId="1641bce7-7692-4520-91be-0eaac45ab18d" providerId="ADAL" clId="{E113BA0F-C790-4188-8478-032920E6B33C}" dt="2023-06-07T16:36:04.811" v="46" actId="2696"/>
        <pc:sldMkLst>
          <pc:docMk/>
          <pc:sldMk cId="3865858349" sldId="2353"/>
        </pc:sldMkLst>
      </pc:sldChg>
      <pc:sldChg chg="del">
        <pc:chgData name="Steve Boehm" userId="1641bce7-7692-4520-91be-0eaac45ab18d" providerId="ADAL" clId="{E113BA0F-C790-4188-8478-032920E6B33C}" dt="2023-06-07T16:33:16.197" v="1" actId="2696"/>
        <pc:sldMkLst>
          <pc:docMk/>
          <pc:sldMk cId="925134175" sldId="2364"/>
        </pc:sldMkLst>
      </pc:sldChg>
      <pc:sldChg chg="modSp add mod">
        <pc:chgData name="Steve Boehm" userId="1641bce7-7692-4520-91be-0eaac45ab18d" providerId="ADAL" clId="{E113BA0F-C790-4188-8478-032920E6B33C}" dt="2023-06-07T16:35:27.822" v="44" actId="962"/>
        <pc:sldMkLst>
          <pc:docMk/>
          <pc:sldMk cId="465135899" sldId="2365"/>
        </pc:sldMkLst>
        <pc:spChg chg="mod ord">
          <ac:chgData name="Steve Boehm" userId="1641bce7-7692-4520-91be-0eaac45ab18d" providerId="ADAL" clId="{E113BA0F-C790-4188-8478-032920E6B33C}" dt="2023-06-07T16:34:13.984" v="5" actId="13244"/>
          <ac:spMkLst>
            <pc:docMk/>
            <pc:sldMk cId="465135899" sldId="2365"/>
            <ac:spMk id="5" creationId="{ECD799A9-AB66-2C49-9EFA-7E2B3FEA43EA}"/>
          </ac:spMkLst>
        </pc:spChg>
        <pc:spChg chg="mod">
          <ac:chgData name="Steve Boehm" userId="1641bce7-7692-4520-91be-0eaac45ab18d" providerId="ADAL" clId="{E113BA0F-C790-4188-8478-032920E6B33C}" dt="2023-06-07T16:33:33.806" v="3" actId="113"/>
          <ac:spMkLst>
            <pc:docMk/>
            <pc:sldMk cId="465135899" sldId="2365"/>
            <ac:spMk id="6" creationId="{D3CC5929-2D23-534C-B54F-BA26181787A0}"/>
          </ac:spMkLst>
        </pc:spChg>
        <pc:picChg chg="mod ord">
          <ac:chgData name="Steve Boehm" userId="1641bce7-7692-4520-91be-0eaac45ab18d" providerId="ADAL" clId="{E113BA0F-C790-4188-8478-032920E6B33C}" dt="2023-06-07T16:35:04.559" v="38" actId="962"/>
          <ac:picMkLst>
            <pc:docMk/>
            <pc:sldMk cId="465135899" sldId="2365"/>
            <ac:picMk id="8" creationId="{AE99A60C-2340-59D2-6B53-30C26DB458CC}"/>
          </ac:picMkLst>
        </pc:picChg>
        <pc:picChg chg="mod ord">
          <ac:chgData name="Steve Boehm" userId="1641bce7-7692-4520-91be-0eaac45ab18d" providerId="ADAL" clId="{E113BA0F-C790-4188-8478-032920E6B33C}" dt="2023-06-07T16:35:27.822" v="44" actId="962"/>
          <ac:picMkLst>
            <pc:docMk/>
            <pc:sldMk cId="465135899" sldId="2365"/>
            <ac:picMk id="13" creationId="{59296CEF-8957-24BA-C4E9-7B300C26209C}"/>
          </ac:picMkLst>
        </pc:picChg>
      </pc:sldChg>
      <pc:sldChg chg="modSp add mod">
        <pc:chgData name="Steve Boehm" userId="1641bce7-7692-4520-91be-0eaac45ab18d" providerId="ADAL" clId="{E113BA0F-C790-4188-8478-032920E6B33C}" dt="2023-06-07T16:37:14.396" v="57" actId="962"/>
        <pc:sldMkLst>
          <pc:docMk/>
          <pc:sldMk cId="3623821887" sldId="2366"/>
        </pc:sldMkLst>
        <pc:spChg chg="mod ord modVis">
          <ac:chgData name="Steve Boehm" userId="1641bce7-7692-4520-91be-0eaac45ab18d" providerId="ADAL" clId="{E113BA0F-C790-4188-8478-032920E6B33C}" dt="2023-06-07T16:37:14.396" v="57" actId="962"/>
          <ac:spMkLst>
            <pc:docMk/>
            <pc:sldMk cId="3623821887" sldId="2366"/>
            <ac:spMk id="5" creationId="{ECD799A9-AB66-2C49-9EFA-7E2B3FEA43EA}"/>
          </ac:spMkLst>
        </pc:spChg>
        <pc:spChg chg="mod ord modVis">
          <ac:chgData name="Steve Boehm" userId="1641bce7-7692-4520-91be-0eaac45ab18d" providerId="ADAL" clId="{E113BA0F-C790-4188-8478-032920E6B33C}" dt="2023-06-07T16:36:54.023" v="52" actId="14429"/>
          <ac:spMkLst>
            <pc:docMk/>
            <pc:sldMk cId="3623821887" sldId="2366"/>
            <ac:spMk id="7" creationId="{60A5E5CB-6DD5-E64C-A004-56B47BF80BB8}"/>
          </ac:spMkLst>
        </pc:spChg>
        <pc:spChg chg="mod modVis">
          <ac:chgData name="Steve Boehm" userId="1641bce7-7692-4520-91be-0eaac45ab18d" providerId="ADAL" clId="{E113BA0F-C790-4188-8478-032920E6B33C}" dt="2023-06-07T16:37:00.213" v="54" actId="14429"/>
          <ac:spMkLst>
            <pc:docMk/>
            <pc:sldMk cId="3623821887" sldId="2366"/>
            <ac:spMk id="10" creationId="{FABD1842-F9C6-6608-8131-046DC053394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7CEEB1-5730-3D4B-A46E-3306D162B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FD678-8904-614D-BFD1-B79EC129B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D1BD-0E75-4D4F-A348-733A5801C6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F8D0-C6D5-A549-AEFB-9F5DD6421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4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Design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87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9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this Congress, 14 speaker elections required multiple ballots, 13 of those occurred before the Civil War. The last time was in 1923 and took 9 ballots.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63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91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21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80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418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00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Design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62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;p8">
            <a:extLst>
              <a:ext uri="{FF2B5EF4-FFF2-40B4-BE49-F238E27FC236}">
                <a16:creationId xmlns:a16="http://schemas.microsoft.com/office/drawing/2014/main" id="{8F0191BB-E9B9-834E-B1A9-733B479E8E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9492" y="1960854"/>
            <a:ext cx="10324387" cy="198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None/>
              <a:defRPr sz="3599" b="1">
                <a:solidFill>
                  <a:schemeClr val="bg1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20"/>
              <a:buNone/>
              <a:defRPr sz="1487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77"/>
              <a:buNone/>
              <a:defRPr sz="1338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29"/>
              <a:buNone/>
              <a:defRPr sz="119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38"/>
              <a:buNone/>
              <a:defRPr sz="1190"/>
            </a:lvl5pPr>
            <a:lvl6pPr lvl="5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6pPr>
            <a:lvl7pPr lvl="6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7pPr>
            <a:lvl8pPr lvl="7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8pPr>
            <a:lvl9pPr lvl="8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9pPr>
          </a:lstStyle>
          <a:p>
            <a:endParaRPr dirty="0"/>
          </a:p>
        </p:txBody>
      </p:sp>
      <p:sp>
        <p:nvSpPr>
          <p:cNvPr id="8" name="Google Shape;17;p8">
            <a:extLst>
              <a:ext uri="{FF2B5EF4-FFF2-40B4-BE49-F238E27FC236}">
                <a16:creationId xmlns:a16="http://schemas.microsoft.com/office/drawing/2014/main" id="{808A65EA-3B96-F640-8639-D659E49D50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69491" y="4090484"/>
            <a:ext cx="3669202" cy="7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-11427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600">
                <a:solidFill>
                  <a:schemeClr val="bg1"/>
                </a:solidFill>
              </a:defRPr>
            </a:lvl1pPr>
            <a:lvl2pPr marL="457109" lvl="1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Arial"/>
              <a:buNone/>
              <a:defRPr sz="1500"/>
            </a:lvl2pPr>
            <a:lvl3pPr marL="685663" lvl="2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500"/>
            </a:lvl3pPr>
            <a:lvl4pPr marL="914217" lvl="3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500"/>
            </a:lvl4pPr>
            <a:lvl5pPr marL="1142771" lvl="4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Arial"/>
              <a:buNone/>
              <a:defRPr sz="1500"/>
            </a:lvl5pPr>
            <a:lvl6pPr marL="1371326" lvl="5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67E02-93CE-0C45-B16A-46A078906FAE}"/>
              </a:ext>
            </a:extLst>
          </p:cNvPr>
          <p:cNvSpPr txBox="1"/>
          <p:nvPr userDrawn="1"/>
        </p:nvSpPr>
        <p:spPr>
          <a:xfrm>
            <a:off x="7406640" y="105664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60027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69A23C4-AECD-5B48-BF0F-A8CF2D409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745359"/>
            <a:ext cx="10922733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9203971-2B47-3547-861B-2D0B3014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F90297-4DD4-4241-A775-B5DF8006B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781370"/>
            <a:ext cx="5292605" cy="3656148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014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A3363508-D7C2-0D4F-B151-FC1C39F7C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939" y="623394"/>
            <a:ext cx="5399238" cy="43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CB898-19A9-4641-A7D4-35346657E0AA}"/>
              </a:ext>
            </a:extLst>
          </p:cNvPr>
          <p:cNvSpPr txBox="1"/>
          <p:nvPr userDrawn="1"/>
        </p:nvSpPr>
        <p:spPr>
          <a:xfrm>
            <a:off x="8918713" y="67851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DAC09C-07C7-6B4A-A868-880293004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8939" y="1525950"/>
            <a:ext cx="5399238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3148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;p8">
            <a:extLst>
              <a:ext uri="{FF2B5EF4-FFF2-40B4-BE49-F238E27FC236}">
                <a16:creationId xmlns:a16="http://schemas.microsoft.com/office/drawing/2014/main" id="{8F0191BB-E9B9-834E-B1A9-733B479E8E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9492" y="1960854"/>
            <a:ext cx="10324387" cy="198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None/>
              <a:defRPr sz="3599" b="1">
                <a:solidFill>
                  <a:schemeClr val="bg1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20"/>
              <a:buNone/>
              <a:defRPr sz="1487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77"/>
              <a:buNone/>
              <a:defRPr sz="1338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29"/>
              <a:buNone/>
              <a:defRPr sz="119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38"/>
              <a:buNone/>
              <a:defRPr sz="1190"/>
            </a:lvl5pPr>
            <a:lvl6pPr lvl="5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6pPr>
            <a:lvl7pPr lvl="6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7pPr>
            <a:lvl8pPr lvl="7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8pPr>
            <a:lvl9pPr lvl="8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2381"/>
              <a:buNone/>
              <a:defRPr sz="1190"/>
            </a:lvl9pPr>
          </a:lstStyle>
          <a:p>
            <a:endParaRPr dirty="0"/>
          </a:p>
        </p:txBody>
      </p:sp>
      <p:sp>
        <p:nvSpPr>
          <p:cNvPr id="8" name="Google Shape;17;p8">
            <a:extLst>
              <a:ext uri="{FF2B5EF4-FFF2-40B4-BE49-F238E27FC236}">
                <a16:creationId xmlns:a16="http://schemas.microsoft.com/office/drawing/2014/main" id="{808A65EA-3B96-F640-8639-D659E49D50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69491" y="4090484"/>
            <a:ext cx="3669202" cy="7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-11427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600">
                <a:solidFill>
                  <a:schemeClr val="bg1"/>
                </a:solidFill>
              </a:defRPr>
            </a:lvl1pPr>
            <a:lvl2pPr marL="457109" lvl="1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Arial"/>
              <a:buNone/>
              <a:defRPr sz="1500"/>
            </a:lvl2pPr>
            <a:lvl3pPr marL="685663" lvl="2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1500"/>
            </a:lvl3pPr>
            <a:lvl4pPr marL="914217" lvl="3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500"/>
            </a:lvl4pPr>
            <a:lvl5pPr marL="1142771" lvl="4" indent="-114277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Arial"/>
              <a:buNone/>
              <a:defRPr sz="1500"/>
            </a:lvl5pPr>
            <a:lvl6pPr marL="1371326" lvl="5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1599880" lvl="6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1828434" lvl="7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2056989" lvl="8" indent="-171416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67E02-93CE-0C45-B16A-46A078906FAE}"/>
              </a:ext>
            </a:extLst>
          </p:cNvPr>
          <p:cNvSpPr txBox="1"/>
          <p:nvPr userDrawn="1"/>
        </p:nvSpPr>
        <p:spPr>
          <a:xfrm>
            <a:off x="7406640" y="105664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424288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7CC9C4-2263-4A46-B5FB-C7268343D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6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8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01 (yellow)_divd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79">
            <a:extLst>
              <a:ext uri="{FF2B5EF4-FFF2-40B4-BE49-F238E27FC236}">
                <a16:creationId xmlns:a16="http://schemas.microsoft.com/office/drawing/2014/main" id="{1CEE82C3-5C15-EF45-A192-7240ACBBD4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481" y="2574758"/>
            <a:ext cx="10629518" cy="241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sz="35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CCA3F-BEED-784F-B27F-C9F317A2C64E}"/>
              </a:ext>
            </a:extLst>
          </p:cNvPr>
          <p:cNvSpPr txBox="1"/>
          <p:nvPr userDrawn="1"/>
        </p:nvSpPr>
        <p:spPr>
          <a:xfrm>
            <a:off x="9369287" y="8878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5A5B8-08DD-4E4F-BD96-24D36ACE3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8317" y="5914671"/>
            <a:ext cx="2524073" cy="3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DFE418DA-E70E-E24C-9098-665E9A3BF7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872" y="202020"/>
            <a:ext cx="11214394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9FAD06B-8046-4746-9B5C-D8E411EF1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928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30ED56-2F80-4041-8763-73F4C736A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7661" y="1592210"/>
            <a:ext cx="5292605" cy="612775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A002F-A03A-AC44-B905-B08DBF082F69}"/>
              </a:ext>
            </a:extLst>
          </p:cNvPr>
          <p:cNvSpPr txBox="1"/>
          <p:nvPr userDrawn="1"/>
        </p:nvSpPr>
        <p:spPr>
          <a:xfrm>
            <a:off x="2160104" y="18950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9957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01 (yellow)_layo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2;p62">
            <a:extLst>
              <a:ext uri="{FF2B5EF4-FFF2-40B4-BE49-F238E27FC236}">
                <a16:creationId xmlns:a16="http://schemas.microsoft.com/office/drawing/2014/main" id="{80AF6640-F67D-654D-90B0-E33E0E4A3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8336" y="202020"/>
            <a:ext cx="9647915" cy="73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AE1CBB-F5C8-534C-A3C7-E4F87EB3F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8335" y="1525950"/>
            <a:ext cx="4980847" cy="450379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616265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6DC2D4-E786-3444-93E4-2B271E0229EA}"/>
              </a:ext>
            </a:extLst>
          </p:cNvPr>
          <p:cNvSpPr txBox="1"/>
          <p:nvPr userDrawn="1"/>
        </p:nvSpPr>
        <p:spPr>
          <a:xfrm>
            <a:off x="9992139" y="319377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000000"/>
              </a:buClr>
              <a:buSzPts val="4000"/>
              <a:buNone/>
            </a:pP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9996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540b3b5b6_0_152"/>
          <p:cNvSpPr txBox="1">
            <a:spLocks noGrp="1"/>
          </p:cNvSpPr>
          <p:nvPr>
            <p:ph type="title"/>
          </p:nvPr>
        </p:nvSpPr>
        <p:spPr>
          <a:xfrm>
            <a:off x="465872" y="380874"/>
            <a:ext cx="11262783" cy="55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CB387-0B07-6B4D-A422-51936A526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283" y="1216152"/>
            <a:ext cx="11263941" cy="41788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908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4590" marR="0" lvl="0" indent="-142846" algn="l" defTabSz="457109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1pPr>
      <a:lvl2pPr marL="457109" marR="0" lvl="1" indent="-260298" algn="l" defTabSz="457109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262260"/>
        </a:buClr>
        <a:buSzPct val="100000"/>
        <a:buFont typeface="Arial" panose="020B0604020202020204" pitchFamily="34" charset="0"/>
        <a:buChar char="•"/>
        <a:tabLst/>
        <a:defRPr sz="14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2pPr>
      <a:lvl3pPr marL="685663" marR="0" lvl="2" indent="-241252" algn="l" defTabSz="457109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262260"/>
        </a:buClr>
        <a:buSzPct val="100000"/>
        <a:buFont typeface="Arial" panose="020B0604020202020204" pitchFamily="34" charset="0"/>
        <a:buChar char="•"/>
        <a:tabLst/>
        <a:defRPr sz="12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3pPr>
      <a:lvl4pPr marL="914217" marR="0" lvl="3" indent="-190462" algn="l" defTabSz="457109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262260"/>
        </a:buClr>
        <a:buSzPct val="100000"/>
        <a:buFont typeface="Arial" panose="020B0604020202020204" pitchFamily="34" charset="0"/>
        <a:buChar char="•"/>
        <a:tabLst/>
        <a:defRPr sz="10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4pPr>
      <a:lvl5pPr marL="1025320" marR="0" lvl="4" indent="-142846" algn="l" defTabSz="457109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262260"/>
        </a:buClr>
        <a:buSzPct val="100000"/>
        <a:buFont typeface="Arial" panose="020B0604020202020204" pitchFamily="34" charset="0"/>
        <a:buChar char="•"/>
        <a:tabLst/>
        <a:defRPr sz="9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3" userDrawn="1">
          <p15:clr>
            <a:srgbClr val="F26B43"/>
          </p15:clr>
        </p15:guide>
        <p15:guide id="2" pos="768" userDrawn="1">
          <p15:clr>
            <a:srgbClr val="F26B43"/>
          </p15:clr>
        </p15:guide>
        <p15:guide id="3" pos="1871" userDrawn="1">
          <p15:clr>
            <a:srgbClr val="F26B43"/>
          </p15:clr>
        </p15:guide>
        <p15:guide id="4" pos="2380" userDrawn="1">
          <p15:clr>
            <a:srgbClr val="F26B43"/>
          </p15:clr>
        </p15:guide>
        <p15:guide id="5" pos="3500" userDrawn="1">
          <p15:clr>
            <a:srgbClr val="F26B43"/>
          </p15:clr>
        </p15:guide>
        <p15:guide id="6" pos="4004" userDrawn="1">
          <p15:clr>
            <a:srgbClr val="F26B43"/>
          </p15:clr>
        </p15:guide>
        <p15:guide id="7" pos="5112" userDrawn="1">
          <p15:clr>
            <a:srgbClr val="F26B43"/>
          </p15:clr>
        </p15:guide>
        <p15:guide id="8" pos="5628" userDrawn="1">
          <p15:clr>
            <a:srgbClr val="F26B43"/>
          </p15:clr>
        </p15:guide>
        <p15:guide id="9" pos="6736" userDrawn="1">
          <p15:clr>
            <a:srgbClr val="F26B43"/>
          </p15:clr>
        </p15:guide>
        <p15:guide id="10" pos="7252" userDrawn="1">
          <p15:clr>
            <a:srgbClr val="F26B43"/>
          </p15:clr>
        </p15:guide>
        <p15:guide id="11" pos="8360" userDrawn="1">
          <p15:clr>
            <a:srgbClr val="F26B43"/>
          </p15:clr>
        </p15:guide>
        <p15:guide id="12" pos="8876" userDrawn="1">
          <p15:clr>
            <a:srgbClr val="F26B43"/>
          </p15:clr>
        </p15:guide>
        <p15:guide id="13" pos="9972" userDrawn="1">
          <p15:clr>
            <a:srgbClr val="F26B43"/>
          </p15:clr>
        </p15:guide>
        <p15:guide id="14" pos="10488" userDrawn="1">
          <p15:clr>
            <a:srgbClr val="F26B43"/>
          </p15:clr>
        </p15:guide>
        <p15:guide id="15" pos="12112" userDrawn="1">
          <p15:clr>
            <a:srgbClr val="F26B43"/>
          </p15:clr>
        </p15:guide>
        <p15:guide id="16" pos="13220" userDrawn="1">
          <p15:clr>
            <a:srgbClr val="F26B43"/>
          </p15:clr>
        </p15:guide>
        <p15:guide id="17" pos="14844" userDrawn="1">
          <p15:clr>
            <a:srgbClr val="F26B43"/>
          </p15:clr>
        </p15:guide>
        <p15:guide id="18" pos="15360" userDrawn="1">
          <p15:clr>
            <a:srgbClr val="F26B43"/>
          </p15:clr>
        </p15:guide>
        <p15:guide id="19" pos="16971" userDrawn="1">
          <p15:clr>
            <a:srgbClr val="F26B43"/>
          </p15:clr>
        </p15:guide>
        <p15:guide id="20" pos="18087" userDrawn="1">
          <p15:clr>
            <a:srgbClr val="F26B43"/>
          </p15:clr>
        </p15:guide>
        <p15:guide id="21" pos="18596" userDrawn="1">
          <p15:clr>
            <a:srgbClr val="F26B43"/>
          </p15:clr>
        </p15:guide>
        <p15:guide id="22" pos="19704" userDrawn="1">
          <p15:clr>
            <a:srgbClr val="F26B43"/>
          </p15:clr>
        </p15:guide>
        <p15:guide id="23" pos="13736" userDrawn="1">
          <p15:clr>
            <a:srgbClr val="F26B43"/>
          </p15:clr>
        </p15:guide>
        <p15:guide id="24" pos="11596" userDrawn="1">
          <p15:clr>
            <a:srgbClr val="F26B43"/>
          </p15:clr>
        </p15:guide>
        <p15:guide id="25" pos="16468" userDrawn="1">
          <p15:clr>
            <a:srgbClr val="F26B43"/>
          </p15:clr>
        </p15:guide>
        <p15:guide id="26" orient="horz" pos="1020" userDrawn="1">
          <p15:clr>
            <a:srgbClr val="F26B43"/>
          </p15:clr>
        </p15:guide>
        <p15:guide id="27" orient="horz" pos="1280" userDrawn="1">
          <p15:clr>
            <a:srgbClr val="F26B43"/>
          </p15:clr>
        </p15:guide>
        <p15:guide id="28" orient="horz" pos="2167" userDrawn="1">
          <p15:clr>
            <a:srgbClr val="F26B43"/>
          </p15:clr>
        </p15:guide>
        <p15:guide id="29" orient="horz" pos="2560" userDrawn="1">
          <p15:clr>
            <a:srgbClr val="F26B43"/>
          </p15:clr>
        </p15:guide>
        <p15:guide id="30" orient="horz" pos="2807" userDrawn="1">
          <p15:clr>
            <a:srgbClr val="F26B43"/>
          </p15:clr>
        </p15:guide>
        <p15:guide id="31" orient="horz" pos="3078" userDrawn="1">
          <p15:clr>
            <a:srgbClr val="F26B43"/>
          </p15:clr>
        </p15:guide>
        <p15:guide id="32" orient="horz" pos="3702" userDrawn="1">
          <p15:clr>
            <a:srgbClr val="F26B43"/>
          </p15:clr>
        </p15:guide>
        <p15:guide id="33" orient="horz" pos="4344" userDrawn="1">
          <p15:clr>
            <a:srgbClr val="F26B43"/>
          </p15:clr>
        </p15:guide>
        <p15:guide id="34" orient="horz" pos="4596" userDrawn="1">
          <p15:clr>
            <a:srgbClr val="F26B43"/>
          </p15:clr>
        </p15:guide>
        <p15:guide id="35" orient="horz" pos="4860" userDrawn="1">
          <p15:clr>
            <a:srgbClr val="F26B43"/>
          </p15:clr>
        </p15:guide>
        <p15:guide id="36" orient="horz" pos="6130" userDrawn="1">
          <p15:clr>
            <a:srgbClr val="F26B43"/>
          </p15:clr>
        </p15:guide>
        <p15:guide id="37" orient="horz" pos="6396" userDrawn="1">
          <p15:clr>
            <a:srgbClr val="F26B43"/>
          </p15:clr>
        </p15:guide>
        <p15:guide id="38" orient="horz" pos="6647" userDrawn="1">
          <p15:clr>
            <a:srgbClr val="F26B43"/>
          </p15:clr>
        </p15:guide>
        <p15:guide id="39" orient="horz" pos="7932" userDrawn="1">
          <p15:clr>
            <a:srgbClr val="F26B43"/>
          </p15:clr>
        </p15:guide>
        <p15:guide id="40" orient="horz" pos="8184" userDrawn="1">
          <p15:clr>
            <a:srgbClr val="F26B43"/>
          </p15:clr>
        </p15:guide>
        <p15:guide id="41" orient="horz" pos="8436" userDrawn="1">
          <p15:clr>
            <a:srgbClr val="F26B43"/>
          </p15:clr>
        </p15:guide>
        <p15:guide id="42" orient="horz" pos="9847" userDrawn="1">
          <p15:clr>
            <a:srgbClr val="F26B43"/>
          </p15:clr>
        </p15:guide>
        <p15:guide id="43" orient="horz" pos="10110" userDrawn="1">
          <p15:clr>
            <a:srgbClr val="F26B43"/>
          </p15:clr>
        </p15:guide>
        <p15:guide id="44" orient="horz" pos="10487" userDrawn="1">
          <p15:clr>
            <a:srgbClr val="F26B43"/>
          </p15:clr>
        </p15:guide>
        <p15:guide id="45" orient="horz" pos="9594" userDrawn="1">
          <p15:clr>
            <a:srgbClr val="F26B43"/>
          </p15:clr>
        </p15:guide>
        <p15:guide id="46" orient="horz" pos="10740" userDrawn="1">
          <p15:clr>
            <a:srgbClr val="F26B43"/>
          </p15:clr>
        </p15:guide>
        <p15:guide id="47" orient="horz" pos="111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7540b3b5b6_0_152"/>
          <p:cNvSpPr txBox="1">
            <a:spLocks noGrp="1"/>
          </p:cNvSpPr>
          <p:nvPr>
            <p:ph type="title"/>
          </p:nvPr>
        </p:nvSpPr>
        <p:spPr>
          <a:xfrm>
            <a:off x="465872" y="380873"/>
            <a:ext cx="11262783" cy="6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3DF9C-13D9-3645-ABA6-5C4C9672A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32" y="1541048"/>
            <a:ext cx="11262783" cy="463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646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50" r:id="rId2"/>
    <p:sldLayoutId id="2147483951" r:id="rId3"/>
    <p:sldLayoutId id="2147483953" r:id="rId4"/>
    <p:sldLayoutId id="2147483954" r:id="rId5"/>
    <p:sldLayoutId id="2147483955" r:id="rId6"/>
    <p:sldLayoutId id="2147483946" r:id="rId7"/>
    <p:sldLayoutId id="2147483947" r:id="rId8"/>
    <p:sldLayoutId id="2147483948" r:id="rId9"/>
    <p:sldLayoutId id="2147483949" r:id="rId10"/>
    <p:sldLayoutId id="214748395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defTabSz="45710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1600" b="0" i="0" u="none" strike="noStrike" cap="none">
          <a:solidFill>
            <a:srgbClr val="262261"/>
          </a:solidFill>
          <a:latin typeface="Arial"/>
          <a:ea typeface="Arial"/>
          <a:cs typeface="Arial"/>
          <a:sym typeface="Arial"/>
        </a:defRPr>
      </a:lvl1pPr>
      <a:lvl2pPr marL="342831" marR="0" lvl="1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2pPr>
      <a:lvl3pPr marL="571386" marR="0" lvl="2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3pPr>
      <a:lvl4pPr marL="799940" marR="0" lvl="3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4pPr>
      <a:lvl5pPr marL="1028494" marR="0" lvl="4" indent="-114277" algn="l" defTabSz="457109" rtl="0" eaLnBrk="1" fontAlgn="auto" latinLnBrk="0" hangingPunct="1">
        <a:lnSpc>
          <a:spcPct val="90000"/>
        </a:lnSpc>
        <a:spcBef>
          <a:spcPts val="2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baseline="0">
          <a:solidFill>
            <a:srgbClr val="26226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3" userDrawn="1">
          <p15:clr>
            <a:srgbClr val="F26B43"/>
          </p15:clr>
        </p15:guide>
        <p15:guide id="2" pos="768" userDrawn="1">
          <p15:clr>
            <a:srgbClr val="F26B43"/>
          </p15:clr>
        </p15:guide>
        <p15:guide id="3" pos="1871" userDrawn="1">
          <p15:clr>
            <a:srgbClr val="F26B43"/>
          </p15:clr>
        </p15:guide>
        <p15:guide id="4" pos="2380" userDrawn="1">
          <p15:clr>
            <a:srgbClr val="F26B43"/>
          </p15:clr>
        </p15:guide>
        <p15:guide id="5" pos="3500" userDrawn="1">
          <p15:clr>
            <a:srgbClr val="F26B43"/>
          </p15:clr>
        </p15:guide>
        <p15:guide id="6" pos="4004" userDrawn="1">
          <p15:clr>
            <a:srgbClr val="F26B43"/>
          </p15:clr>
        </p15:guide>
        <p15:guide id="7" pos="5112" userDrawn="1">
          <p15:clr>
            <a:srgbClr val="F26B43"/>
          </p15:clr>
        </p15:guide>
        <p15:guide id="8" pos="5628" userDrawn="1">
          <p15:clr>
            <a:srgbClr val="F26B43"/>
          </p15:clr>
        </p15:guide>
        <p15:guide id="9" pos="6736" userDrawn="1">
          <p15:clr>
            <a:srgbClr val="F26B43"/>
          </p15:clr>
        </p15:guide>
        <p15:guide id="10" pos="7252" userDrawn="1">
          <p15:clr>
            <a:srgbClr val="F26B43"/>
          </p15:clr>
        </p15:guide>
        <p15:guide id="11" pos="8360" userDrawn="1">
          <p15:clr>
            <a:srgbClr val="F26B43"/>
          </p15:clr>
        </p15:guide>
        <p15:guide id="12" pos="8876" userDrawn="1">
          <p15:clr>
            <a:srgbClr val="F26B43"/>
          </p15:clr>
        </p15:guide>
        <p15:guide id="13" pos="9972" userDrawn="1">
          <p15:clr>
            <a:srgbClr val="F26B43"/>
          </p15:clr>
        </p15:guide>
        <p15:guide id="14" pos="10488" userDrawn="1">
          <p15:clr>
            <a:srgbClr val="F26B43"/>
          </p15:clr>
        </p15:guide>
        <p15:guide id="15" pos="12112" userDrawn="1">
          <p15:clr>
            <a:srgbClr val="F26B43"/>
          </p15:clr>
        </p15:guide>
        <p15:guide id="16" pos="13220" userDrawn="1">
          <p15:clr>
            <a:srgbClr val="F26B43"/>
          </p15:clr>
        </p15:guide>
        <p15:guide id="17" pos="14844" userDrawn="1">
          <p15:clr>
            <a:srgbClr val="F26B43"/>
          </p15:clr>
        </p15:guide>
        <p15:guide id="18" pos="15360" userDrawn="1">
          <p15:clr>
            <a:srgbClr val="F26B43"/>
          </p15:clr>
        </p15:guide>
        <p15:guide id="19" pos="16971" userDrawn="1">
          <p15:clr>
            <a:srgbClr val="F26B43"/>
          </p15:clr>
        </p15:guide>
        <p15:guide id="20" pos="18087" userDrawn="1">
          <p15:clr>
            <a:srgbClr val="F26B43"/>
          </p15:clr>
        </p15:guide>
        <p15:guide id="21" pos="18596" userDrawn="1">
          <p15:clr>
            <a:srgbClr val="F26B43"/>
          </p15:clr>
        </p15:guide>
        <p15:guide id="22" pos="19704" userDrawn="1">
          <p15:clr>
            <a:srgbClr val="F26B43"/>
          </p15:clr>
        </p15:guide>
        <p15:guide id="23" pos="13736" userDrawn="1">
          <p15:clr>
            <a:srgbClr val="F26B43"/>
          </p15:clr>
        </p15:guide>
        <p15:guide id="24" pos="11596" userDrawn="1">
          <p15:clr>
            <a:srgbClr val="F26B43"/>
          </p15:clr>
        </p15:guide>
        <p15:guide id="25" pos="16468" userDrawn="1">
          <p15:clr>
            <a:srgbClr val="F26B43"/>
          </p15:clr>
        </p15:guide>
        <p15:guide id="26" orient="horz" pos="1020" userDrawn="1">
          <p15:clr>
            <a:srgbClr val="F26B43"/>
          </p15:clr>
        </p15:guide>
        <p15:guide id="27" orient="horz" pos="1280" userDrawn="1">
          <p15:clr>
            <a:srgbClr val="F26B43"/>
          </p15:clr>
        </p15:guide>
        <p15:guide id="28" orient="horz" pos="2167" userDrawn="1">
          <p15:clr>
            <a:srgbClr val="F26B43"/>
          </p15:clr>
        </p15:guide>
        <p15:guide id="29" orient="horz" pos="2560" userDrawn="1">
          <p15:clr>
            <a:srgbClr val="F26B43"/>
          </p15:clr>
        </p15:guide>
        <p15:guide id="30" orient="horz" pos="2807" userDrawn="1">
          <p15:clr>
            <a:srgbClr val="F26B43"/>
          </p15:clr>
        </p15:guide>
        <p15:guide id="31" orient="horz" pos="3078" userDrawn="1">
          <p15:clr>
            <a:srgbClr val="F26B43"/>
          </p15:clr>
        </p15:guide>
        <p15:guide id="32" orient="horz" pos="3702" userDrawn="1">
          <p15:clr>
            <a:srgbClr val="F26B43"/>
          </p15:clr>
        </p15:guide>
        <p15:guide id="33" orient="horz" pos="4344" userDrawn="1">
          <p15:clr>
            <a:srgbClr val="F26B43"/>
          </p15:clr>
        </p15:guide>
        <p15:guide id="34" orient="horz" pos="4596" userDrawn="1">
          <p15:clr>
            <a:srgbClr val="F26B43"/>
          </p15:clr>
        </p15:guide>
        <p15:guide id="35" orient="horz" pos="4860" userDrawn="1">
          <p15:clr>
            <a:srgbClr val="F26B43"/>
          </p15:clr>
        </p15:guide>
        <p15:guide id="36" orient="horz" pos="6130" userDrawn="1">
          <p15:clr>
            <a:srgbClr val="F26B43"/>
          </p15:clr>
        </p15:guide>
        <p15:guide id="37" orient="horz" pos="6396" userDrawn="1">
          <p15:clr>
            <a:srgbClr val="F26B43"/>
          </p15:clr>
        </p15:guide>
        <p15:guide id="38" orient="horz" pos="6647" userDrawn="1">
          <p15:clr>
            <a:srgbClr val="F26B43"/>
          </p15:clr>
        </p15:guide>
        <p15:guide id="39" orient="horz" pos="7932" userDrawn="1">
          <p15:clr>
            <a:srgbClr val="F26B43"/>
          </p15:clr>
        </p15:guide>
        <p15:guide id="40" orient="horz" pos="8184" userDrawn="1">
          <p15:clr>
            <a:srgbClr val="F26B43"/>
          </p15:clr>
        </p15:guide>
        <p15:guide id="41" orient="horz" pos="8436" userDrawn="1">
          <p15:clr>
            <a:srgbClr val="F26B43"/>
          </p15:clr>
        </p15:guide>
        <p15:guide id="42" orient="horz" pos="9847" userDrawn="1">
          <p15:clr>
            <a:srgbClr val="F26B43"/>
          </p15:clr>
        </p15:guide>
        <p15:guide id="43" orient="horz" pos="10110" userDrawn="1">
          <p15:clr>
            <a:srgbClr val="F26B43"/>
          </p15:clr>
        </p15:guide>
        <p15:guide id="44" orient="horz" pos="10487" userDrawn="1">
          <p15:clr>
            <a:srgbClr val="F26B43"/>
          </p15:clr>
        </p15:guide>
        <p15:guide id="45" orient="horz" pos="9594" userDrawn="1">
          <p15:clr>
            <a:srgbClr val="F26B43"/>
          </p15:clr>
        </p15:guide>
        <p15:guide id="46" orient="horz" pos="10740" userDrawn="1">
          <p15:clr>
            <a:srgbClr val="F26B43"/>
          </p15:clr>
        </p15:guide>
        <p15:guide id="47" orient="horz" pos="111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D64219-AD02-7648-9C24-A81FE53B3F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9975" y="1960563"/>
            <a:ext cx="10323513" cy="198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Legislative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3791B-E33D-A94B-A06E-5C6539040D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69490" y="4090483"/>
            <a:ext cx="8237348" cy="11579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Lauren Higgins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Acting Director for Legislative Policy &amp; Analysis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June 8, 2023 </a:t>
            </a:r>
          </a:p>
        </p:txBody>
      </p:sp>
      <p:pic>
        <p:nvPicPr>
          <p:cNvPr id="4" name="Graphic 3" descr="Logo of the National Institutes of Health. Turning Discover Into Health.">
            <a:extLst>
              <a:ext uri="{FF2B5EF4-FFF2-40B4-BE49-F238E27FC236}">
                <a16:creationId xmlns:a16="http://schemas.microsoft.com/office/drawing/2014/main" id="{EF136E05-905E-F13B-C2AD-918AB8A1C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2709" y="5915341"/>
            <a:ext cx="2519681" cy="3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5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455" y="1564167"/>
            <a:ext cx="5292605" cy="61277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Must Pass Legislation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799A9-AB66-2C49-9EFA-7E2B3FEA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455" y="2429186"/>
            <a:ext cx="5292606" cy="3655673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A5E5CB-6DD5-E64C-A004-56B47BF80BB8}"/>
              </a:ext>
            </a:extLst>
          </p:cNvPr>
          <p:cNvSpPr/>
          <p:nvPr/>
        </p:nvSpPr>
        <p:spPr>
          <a:xfrm>
            <a:off x="257455" y="2366762"/>
            <a:ext cx="5292604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FDA User Fee Programs for Animal Drug and Animal Generic Drug</a:t>
            </a:r>
          </a:p>
          <a:p>
            <a:pPr lvl="2">
              <a:lnSpc>
                <a:spcPct val="150000"/>
              </a:lnSpc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	Expires September 30, 2023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Pandemic and All-Hazards Preparedness Act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	Expires September 30, 2023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Appropriations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NDAA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4EEF-EC64-A54D-B8C9-6A45D025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7661" y="1575425"/>
            <a:ext cx="5292605" cy="612775"/>
          </a:xfrm>
        </p:spPr>
        <p:txBody>
          <a:bodyPr/>
          <a:lstStyle/>
          <a:p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Possible Activities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D1842-F9C6-6608-8131-046DC053394B}"/>
              </a:ext>
            </a:extLst>
          </p:cNvPr>
          <p:cNvSpPr/>
          <p:nvPr/>
        </p:nvSpPr>
        <p:spPr>
          <a:xfrm>
            <a:off x="6387660" y="2429186"/>
            <a:ext cx="5292606" cy="3655673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House focuses on waste, fraud, abuse, and oversight of federal programs. Focus on COVID-19 response and government spending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Oversight Hearings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2">
                    <a:lumMod val="10000"/>
                  </a:schemeClr>
                </a:solidFill>
              </a:rPr>
              <a:t>Drug Pricing Bill </a:t>
            </a:r>
            <a:endParaRPr lang="en-US" sz="1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2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D64219-AD02-7648-9C24-A81FE53B3F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9975" y="1960563"/>
            <a:ext cx="10323513" cy="198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152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ADD77-2206-C444-94BA-80281D14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Nominee for a new NIH Director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487E2-7A8A-A648-ACDC-19D271930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The Nomination Process – What to expect: </a:t>
            </a:r>
          </a:p>
          <a:p>
            <a:pPr marL="685731" lvl="1" indent="-342900">
              <a:spcAft>
                <a:spcPts val="2400"/>
              </a:spcAft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President Announced Nomination in May</a:t>
            </a:r>
          </a:p>
          <a:p>
            <a:pPr marL="685731" lvl="1" indent="-342900">
              <a:spcAft>
                <a:spcPts val="2400"/>
              </a:spcAft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Meetings with Senate Members</a:t>
            </a:r>
          </a:p>
          <a:p>
            <a:pPr marL="685731" lvl="1" indent="-342900">
              <a:spcAft>
                <a:spcPts val="2400"/>
              </a:spcAft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Senate Confirmation Hearing with HELP Committee</a:t>
            </a:r>
          </a:p>
          <a:p>
            <a:pPr marL="685731" lvl="1" indent="-342900">
              <a:spcAft>
                <a:spcPts val="2400"/>
              </a:spcAft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Senate HELP Committee Vote</a:t>
            </a:r>
          </a:p>
          <a:p>
            <a:pPr marL="685731" lvl="1" indent="-342900">
              <a:buAutoNum type="arabicPeriod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Full Senate Confirmation Floor Vote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6853E-A794-564A-9FE5-D9153AAB5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4663" y="1397305"/>
            <a:ext cx="3758603" cy="4063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6" descr="Doctor Monica Bertagnolli">
            <a:extLst>
              <a:ext uri="{FF2B5EF4-FFF2-40B4-BE49-F238E27FC236}">
                <a16:creationId xmlns:a16="http://schemas.microsoft.com/office/drawing/2014/main" id="{920A165B-8906-D5C5-446C-AF03D11E5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81" y="1563619"/>
            <a:ext cx="2956566" cy="373076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97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926F9-D157-4A4D-9AA4-5A2940B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Congressional Leadership Updates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313D5-B50E-624E-ADE9-358DDF26A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068" y="1525950"/>
            <a:ext cx="5633545" cy="5000974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Election for House Speaker – contentious first week of the 118</a:t>
            </a:r>
            <a:r>
              <a:rPr lang="en-US" sz="1800" baseline="30000" dirty="0">
                <a:solidFill>
                  <a:schemeClr val="tx2">
                    <a:lumMod val="10000"/>
                  </a:schemeClr>
                </a:solidFill>
              </a:rPr>
              <a:t>th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 Congress. </a:t>
            </a:r>
          </a:p>
          <a:p>
            <a:pPr marL="628581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15 ballots cast over 4 days before Speaker Kevin McCarthy won.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House Democratic leadership – generational shift. </a:t>
            </a:r>
          </a:p>
          <a:p>
            <a:pPr marL="628581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Minority Leader Hakeem Jeffries replaces Rep. Nancy Pelosi.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Both chambers have a narrow margin of control. </a:t>
            </a:r>
          </a:p>
          <a:p>
            <a:pPr marL="628581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Sen. Chuck Schumer – Senate Majority Leader.</a:t>
            </a:r>
          </a:p>
          <a:p>
            <a:pPr marL="628581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Sen. Mitch McConnell – Senate Minority Leader.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C11F3-A183-8D49-97A8-9A5216333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465" y="1525950"/>
            <a:ext cx="3480619" cy="3697576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6" descr="Speaker of the House Kevin McCarthy&#10;">
            <a:extLst>
              <a:ext uri="{FF2B5EF4-FFF2-40B4-BE49-F238E27FC236}">
                <a16:creationId xmlns:a16="http://schemas.microsoft.com/office/drawing/2014/main" id="{A3DFE99E-E6F3-66D0-5A48-893208BBC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10" y="1634474"/>
            <a:ext cx="2813420" cy="343862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5CEB2D-E13D-FB8E-3ABF-D57778B032F9}"/>
              </a:ext>
            </a:extLst>
          </p:cNvPr>
          <p:cNvSpPr txBox="1">
            <a:spLocks/>
          </p:cNvSpPr>
          <p:nvPr/>
        </p:nvSpPr>
        <p:spPr>
          <a:xfrm>
            <a:off x="7489589" y="5464503"/>
            <a:ext cx="4386662" cy="39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457109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>
                <a:solidFill>
                  <a:srgbClr val="61626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831" marR="0" lvl="1" indent="-114277" algn="l" defTabSz="457109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baseline="0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1386" marR="0" lvl="2" indent="-114277" algn="l" defTabSz="457109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baseline="0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99940" marR="0" lvl="3" indent="-114277" algn="l" defTabSz="457109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baseline="0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8494" marR="0" lvl="4" indent="-114277" algn="l" defTabSz="457109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baseline="0">
                <a:solidFill>
                  <a:srgbClr val="2622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Speaker of the House Kevin McCarthy</a:t>
            </a:r>
          </a:p>
        </p:txBody>
      </p:sp>
    </p:spTree>
    <p:extLst>
      <p:ext uri="{BB962C8B-B14F-4D97-AF65-F5344CB8AC3E}">
        <p14:creationId xmlns:p14="http://schemas.microsoft.com/office/powerpoint/2010/main" val="340399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-1"/>
            <a:ext cx="12027110" cy="11593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Congressional Leadership Updates</a:t>
            </a:r>
            <a:br>
              <a:rPr lang="en-US" sz="800" dirty="0"/>
            </a:br>
            <a:r>
              <a:rPr lang="en-US" sz="1800" dirty="0"/>
              <a:t>Senate HELP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Chair Bernie Sanders </a:t>
            </a:r>
          </a:p>
        </p:txBody>
      </p:sp>
      <p:pic>
        <p:nvPicPr>
          <p:cNvPr id="1028" name="Picture 4" descr="Senator Bernie Sanders">
            <a:extLst>
              <a:ext uri="{FF2B5EF4-FFF2-40B4-BE49-F238E27FC236}">
                <a16:creationId xmlns:a16="http://schemas.microsoft.com/office/drawing/2014/main" id="{FF047C27-9210-9143-DAEF-44B8D470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21" y="1884604"/>
            <a:ext cx="274473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799A9-AB66-2C49-9EFA-7E2B3FEA43EA}"/>
              </a:ext>
            </a:extLst>
          </p:cNvPr>
          <p:cNvSpPr/>
          <p:nvPr/>
        </p:nvSpPr>
        <p:spPr>
          <a:xfrm>
            <a:off x="538229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Drug pricing, aging, and disability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4EEF-EC64-A54D-B8C9-6A45D025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2659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Ranking Member Bill Cassidy </a:t>
            </a:r>
          </a:p>
        </p:txBody>
      </p:sp>
      <p:pic>
        <p:nvPicPr>
          <p:cNvPr id="1026" name="Picture 2" descr="Senator Bill Cassidy">
            <a:extLst>
              <a:ext uri="{FF2B5EF4-FFF2-40B4-BE49-F238E27FC236}">
                <a16:creationId xmlns:a16="http://schemas.microsoft.com/office/drawing/2014/main" id="{6E612277-AC42-6684-9F73-FB5F8A45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61" y="1883826"/>
            <a:ext cx="2743200" cy="34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C5929-2D23-534C-B54F-BA26181787A0}"/>
              </a:ext>
            </a:extLst>
          </p:cNvPr>
          <p:cNvSpPr/>
          <p:nvPr/>
        </p:nvSpPr>
        <p:spPr>
          <a:xfrm>
            <a:off x="6387661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Mental health, burden of disease, and hepatitis</a:t>
            </a:r>
          </a:p>
        </p:txBody>
      </p:sp>
    </p:spTree>
    <p:extLst>
      <p:ext uri="{BB962C8B-B14F-4D97-AF65-F5344CB8AC3E}">
        <p14:creationId xmlns:p14="http://schemas.microsoft.com/office/powerpoint/2010/main" val="2290415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-1"/>
            <a:ext cx="12027110" cy="11593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Congressional Leadership Updates</a:t>
            </a:r>
            <a:br>
              <a:rPr lang="en-US" sz="800" dirty="0"/>
            </a:br>
            <a:r>
              <a:rPr lang="en-US" sz="1800" dirty="0"/>
              <a:t>House Energy and Commerce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Chair Cathy McMorris Rodgers </a:t>
            </a:r>
          </a:p>
        </p:txBody>
      </p:sp>
      <p:pic>
        <p:nvPicPr>
          <p:cNvPr id="8" name="Picture 7" descr="Representative Cathy McMorris Rodgers. ">
            <a:extLst>
              <a:ext uri="{FF2B5EF4-FFF2-40B4-BE49-F238E27FC236}">
                <a16:creationId xmlns:a16="http://schemas.microsoft.com/office/drawing/2014/main" id="{AE99A60C-2340-59D2-6B53-30C26DB45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89" y="1897515"/>
            <a:ext cx="2331000" cy="35031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799A9-AB66-2C49-9EFA-7E2B3FEA43EA}"/>
              </a:ext>
            </a:extLst>
          </p:cNvPr>
          <p:cNvSpPr/>
          <p:nvPr/>
        </p:nvSpPr>
        <p:spPr>
          <a:xfrm>
            <a:off x="493487" y="5649676"/>
            <a:ext cx="5203120" cy="935421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Down Syndrome, NIH Reform, and Oversight of the COVID-19 Response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4EEF-EC64-A54D-B8C9-6A45D025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7661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Ranking Member Frank Pallone </a:t>
            </a:r>
          </a:p>
        </p:txBody>
      </p:sp>
      <p:pic>
        <p:nvPicPr>
          <p:cNvPr id="13" name="Picture 12" descr="PRepresentative Frank Pallone. ">
            <a:extLst>
              <a:ext uri="{FF2B5EF4-FFF2-40B4-BE49-F238E27FC236}">
                <a16:creationId xmlns:a16="http://schemas.microsoft.com/office/drawing/2014/main" id="{59296CEF-8957-24BA-C4E9-7B300C2620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75172" y="1936620"/>
            <a:ext cx="2801662" cy="3426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C5929-2D23-534C-B54F-BA26181787A0}"/>
              </a:ext>
            </a:extLst>
          </p:cNvPr>
          <p:cNvSpPr/>
          <p:nvPr/>
        </p:nvSpPr>
        <p:spPr>
          <a:xfrm>
            <a:off x="6387661" y="5649676"/>
            <a:ext cx="5562601" cy="935421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Cancer, Sudden Infant Death Syndrome, and Clinical Trials Reporting</a:t>
            </a:r>
          </a:p>
        </p:txBody>
      </p:sp>
    </p:spTree>
    <p:extLst>
      <p:ext uri="{BB962C8B-B14F-4D97-AF65-F5344CB8AC3E}">
        <p14:creationId xmlns:p14="http://schemas.microsoft.com/office/powerpoint/2010/main" val="46513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8" y="-43828"/>
            <a:ext cx="11967412" cy="12031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Congressional Leadership Updates</a:t>
            </a:r>
            <a:br>
              <a:rPr lang="en-US" sz="800" dirty="0"/>
            </a:br>
            <a:r>
              <a:rPr lang="en-US" sz="1800" dirty="0"/>
              <a:t>Senate Appropriations - LHHS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864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Chair Tammy Baldwin</a:t>
            </a:r>
          </a:p>
        </p:txBody>
      </p:sp>
      <p:pic>
        <p:nvPicPr>
          <p:cNvPr id="3074" name="Picture 2" descr="Senator Tammy Baldwin">
            <a:extLst>
              <a:ext uri="{FF2B5EF4-FFF2-40B4-BE49-F238E27FC236}">
                <a16:creationId xmlns:a16="http://schemas.microsoft.com/office/drawing/2014/main" id="{CC79CC7C-10DA-8FB2-1D5E-48845005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6" y="1912276"/>
            <a:ext cx="2743581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799A9-AB66-2C49-9EFA-7E2B3FEA43EA}"/>
              </a:ext>
            </a:extLst>
          </p:cNvPr>
          <p:cNvSpPr/>
          <p:nvPr/>
        </p:nvSpPr>
        <p:spPr>
          <a:xfrm>
            <a:off x="487846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: Health disparities, LGBT, and Next Generation Research Initiative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4EEF-EC64-A54D-B8C9-6A45D025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5160" y="1408332"/>
            <a:ext cx="5292605" cy="612775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Ranking Member Shelley Moore Capito</a:t>
            </a:r>
          </a:p>
        </p:txBody>
      </p:sp>
      <p:pic>
        <p:nvPicPr>
          <p:cNvPr id="3076" name="Picture 4" descr="Senator Shelley Moore Capito ">
            <a:extLst>
              <a:ext uri="{FF2B5EF4-FFF2-40B4-BE49-F238E27FC236}">
                <a16:creationId xmlns:a16="http://schemas.microsoft.com/office/drawing/2014/main" id="{B1E3BE01-2A62-0436-841D-30375BAF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74" y="1912276"/>
            <a:ext cx="274277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C5929-2D23-534C-B54F-BA26181787A0}"/>
              </a:ext>
            </a:extLst>
          </p:cNvPr>
          <p:cNvSpPr/>
          <p:nvPr/>
        </p:nvSpPr>
        <p:spPr>
          <a:xfrm>
            <a:off x="6541142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Alzheimer’s Disease, Opioids, and </a:t>
            </a:r>
            <a:r>
              <a:rPr lang="en-US" sz="1800" dirty="0" err="1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IDeA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5401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EEFB-253A-CD47-B329-4711DC3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11" y="-63189"/>
            <a:ext cx="11899060" cy="12352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Congressional Leadership Updates</a:t>
            </a:r>
            <a:br>
              <a:rPr lang="en-US" sz="800" dirty="0"/>
            </a:br>
            <a:r>
              <a:rPr lang="en-US" sz="1800" dirty="0"/>
              <a:t>House Appropriations - LHHS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50688-34C0-3848-9D0A-73DFB7C81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487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Chair Robert Aderholt</a:t>
            </a:r>
          </a:p>
        </p:txBody>
      </p:sp>
      <p:pic>
        <p:nvPicPr>
          <p:cNvPr id="11" name="Picture 10" descr="Representative Robert Aderholt">
            <a:extLst>
              <a:ext uri="{FF2B5EF4-FFF2-40B4-BE49-F238E27FC236}">
                <a16:creationId xmlns:a16="http://schemas.microsoft.com/office/drawing/2014/main" id="{37F1B21D-54AD-26F9-D0BB-4BC726E5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8958" y="1958096"/>
            <a:ext cx="2801663" cy="3428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799A9-AB66-2C49-9EFA-7E2B3FEA43EA}"/>
              </a:ext>
            </a:extLst>
          </p:cNvPr>
          <p:cNvSpPr/>
          <p:nvPr/>
        </p:nvSpPr>
        <p:spPr>
          <a:xfrm>
            <a:off x="579469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COVID-19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74EEF-EC64-A54D-B8C9-6A45D02553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5160" y="1408332"/>
            <a:ext cx="5292605" cy="6127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</a:rPr>
              <a:t>Ranking Member Rosa DeLauro</a:t>
            </a:r>
          </a:p>
        </p:txBody>
      </p:sp>
      <p:pic>
        <p:nvPicPr>
          <p:cNvPr id="4098" name="Picture 2" descr="Representative Rosa DeLauro">
            <a:extLst>
              <a:ext uri="{FF2B5EF4-FFF2-40B4-BE49-F238E27FC236}">
                <a16:creationId xmlns:a16="http://schemas.microsoft.com/office/drawing/2014/main" id="{8044AEE8-F9AA-489B-21A6-0BC77740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76" y="1935186"/>
            <a:ext cx="2778972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C5929-2D23-534C-B54F-BA26181787A0}"/>
              </a:ext>
            </a:extLst>
          </p:cNvPr>
          <p:cNvSpPr/>
          <p:nvPr/>
        </p:nvSpPr>
        <p:spPr>
          <a:xfrm>
            <a:off x="6541142" y="5649676"/>
            <a:ext cx="512064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61626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Priorities: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Arial"/>
                <a:cs typeface="Arial"/>
              </a:rPr>
              <a:t>Firearms research, opioids, ALS</a:t>
            </a:r>
          </a:p>
        </p:txBody>
      </p:sp>
    </p:spTree>
    <p:extLst>
      <p:ext uri="{BB962C8B-B14F-4D97-AF65-F5344CB8AC3E}">
        <p14:creationId xmlns:p14="http://schemas.microsoft.com/office/powerpoint/2010/main" val="205335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16853E-A794-564A-9FE5-D9153AAB5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211" y="1538625"/>
            <a:ext cx="5055566" cy="3780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D755B63-25CB-EF4C-A85E-681BD53C1AF5}"/>
              </a:ext>
            </a:extLst>
          </p:cNvPr>
          <p:cNvSpPr/>
          <p:nvPr/>
        </p:nvSpPr>
        <p:spPr>
          <a:xfrm>
            <a:off x="1556764" y="2828835"/>
            <a:ext cx="3190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NIH </a:t>
            </a:r>
          </a:p>
          <a:p>
            <a:pPr algn="ctr"/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Office of Legislative Policy &amp; Analysis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AC2ADB-AA9D-0E04-8DD7-5403C8DB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487E2-7A8A-A648-ACDC-19D271930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3 Hearings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4 Campus Visits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5 Roundtables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79 Briefings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55 Requests for Information </a:t>
            </a:r>
          </a:p>
        </p:txBody>
      </p:sp>
    </p:spTree>
    <p:extLst>
      <p:ext uri="{BB962C8B-B14F-4D97-AF65-F5344CB8AC3E}">
        <p14:creationId xmlns:p14="http://schemas.microsoft.com/office/powerpoint/2010/main" val="233416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926F9-D157-4A4D-9AA4-5A2940B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FY 2024 Appropriations Hearings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313D5-B50E-624E-ADE9-358DDF26A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Themes Discussed: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Early-Stage Investigators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Alzheimer’s Disease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Youth Mental Health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Childhood Cancer 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Fentanyl and Opioids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ARPA-H Funding 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Children and technologies </a:t>
            </a:r>
          </a:p>
          <a:p>
            <a:pPr marL="628581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COVID-19 Response</a:t>
            </a:r>
          </a:p>
          <a:p>
            <a:pPr marL="628581" lvl="1" indent="-28575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8" name="Picture 7" descr="Seals of the United States Senate and the U.S. House of Representatives.&#10;">
            <a:extLst>
              <a:ext uri="{FF2B5EF4-FFF2-40B4-BE49-F238E27FC236}">
                <a16:creationId xmlns:a16="http://schemas.microsoft.com/office/drawing/2014/main" id="{3270E831-1F0F-2369-F498-A7C5B6B5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211" y="859312"/>
            <a:ext cx="2462997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964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ection">
  <a:themeElements>
    <a:clrScheme name="All of Us">
      <a:dk1>
        <a:srgbClr val="262261"/>
      </a:dk1>
      <a:lt1>
        <a:srgbClr val="FFFFFF"/>
      </a:lt1>
      <a:dk2>
        <a:srgbClr val="5EAEE1"/>
      </a:dk2>
      <a:lt2>
        <a:srgbClr val="F1F2F2"/>
      </a:lt2>
      <a:accent1>
        <a:srgbClr val="79C799"/>
      </a:accent1>
      <a:accent2>
        <a:srgbClr val="F68D76"/>
      </a:accent2>
      <a:accent3>
        <a:srgbClr val="FFDD7F"/>
      </a:accent3>
      <a:accent4>
        <a:srgbClr val="F2718C"/>
      </a:accent4>
      <a:accent5>
        <a:srgbClr val="A27DB7"/>
      </a:accent5>
      <a:accent6>
        <a:srgbClr val="206FB3"/>
      </a:accent6>
      <a:hlink>
        <a:srgbClr val="206FB4"/>
      </a:hlink>
      <a:folHlink>
        <a:srgbClr val="2622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b" anchorCtr="0">
        <a:noAutofit/>
      </a:bodyPr>
      <a:lstStyle>
        <a:defPPr marL="0" indent="0" algn="ctr">
          <a:lnSpc>
            <a:spcPct val="100000"/>
          </a:lnSpc>
          <a:buClr>
            <a:srgbClr val="000000"/>
          </a:buClr>
          <a:buSzPts val="4000"/>
          <a:buNone/>
          <a:defRPr sz="3200" u="sng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Section_01 (yellow)">
  <a:themeElements>
    <a:clrScheme name="All of Us 082516">
      <a:dk1>
        <a:srgbClr val="262261"/>
      </a:dk1>
      <a:lt1>
        <a:srgbClr val="FFFFFF"/>
      </a:lt1>
      <a:dk2>
        <a:srgbClr val="3E8EDE"/>
      </a:dk2>
      <a:lt2>
        <a:srgbClr val="F1F2F2"/>
      </a:lt2>
      <a:accent1>
        <a:srgbClr val="262261"/>
      </a:accent1>
      <a:accent2>
        <a:srgbClr val="3E8EDE"/>
      </a:accent2>
      <a:accent3>
        <a:srgbClr val="BFBFBF"/>
      </a:accent3>
      <a:accent4>
        <a:srgbClr val="ED2024"/>
      </a:accent4>
      <a:accent5>
        <a:srgbClr val="919191"/>
      </a:accent5>
      <a:accent6>
        <a:srgbClr val="441114"/>
      </a:accent6>
      <a:hlink>
        <a:srgbClr val="262261"/>
      </a:hlink>
      <a:folHlink>
        <a:srgbClr val="4411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0" tIns="0" rIns="0" bIns="0" anchor="b" anchorCtr="0">
        <a:noAutofit/>
      </a:bodyPr>
      <a:lstStyle>
        <a:defPPr marL="0" indent="0" algn="ctr">
          <a:lnSpc>
            <a:spcPct val="100000"/>
          </a:lnSpc>
          <a:buClr>
            <a:srgbClr val="000000"/>
          </a:buClr>
          <a:buSzPts val="4000"/>
          <a:buNone/>
          <a:defRPr sz="3200" u="sng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18038B14E67A4ABEDCA9F4F69BE31F" ma:contentTypeVersion="16" ma:contentTypeDescription="Create a new document." ma:contentTypeScope="" ma:versionID="1ce7afeeeeaa5e58c553c30cf7ebc106">
  <xsd:schema xmlns:xsd="http://www.w3.org/2001/XMLSchema" xmlns:xs="http://www.w3.org/2001/XMLSchema" xmlns:p="http://schemas.microsoft.com/office/2006/metadata/properties" xmlns:ns2="9c68a81f-f377-4b4a-8f4a-de1d8819de64" xmlns:ns3="bd6eed5e-16cb-42e6-9695-0b9b2b2895e6" targetNamespace="http://schemas.microsoft.com/office/2006/metadata/properties" ma:root="true" ma:fieldsID="a7df8c322fcafc95f8f128bafb53ae65" ns2:_="" ns3:_="">
    <xsd:import namespace="9c68a81f-f377-4b4a-8f4a-de1d8819de64"/>
    <xsd:import namespace="bd6eed5e-16cb-42e6-9695-0b9b2b2895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8a81f-f377-4b4a-8f4a-de1d8819de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e171600-9ef3-44e2-bb4b-159588a89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eed5e-16cb-42e6-9695-0b9b2b2895e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48d58f8-144a-49b4-8239-34a793a99692}" ma:internalName="TaxCatchAll" ma:showField="CatchAllData" ma:web="bd6eed5e-16cb-42e6-9695-0b9b2b2895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6eed5e-16cb-42e6-9695-0b9b2b2895e6" xsi:nil="true"/>
    <lcf76f155ced4ddcb4097134ff3c332f xmlns="9c68a81f-f377-4b4a-8f4a-de1d8819de6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547727-234F-415B-B5DE-1E941EBBE01E}"/>
</file>

<file path=customXml/itemProps2.xml><?xml version="1.0" encoding="utf-8"?>
<ds:datastoreItem xmlns:ds="http://schemas.openxmlformats.org/officeDocument/2006/customXml" ds:itemID="{A15C1BA5-24B1-40F3-8D7A-948FE4E56520}"/>
</file>

<file path=customXml/itemProps3.xml><?xml version="1.0" encoding="utf-8"?>
<ds:datastoreItem xmlns:ds="http://schemas.openxmlformats.org/officeDocument/2006/customXml" ds:itemID="{461A2D67-05DD-4306-A332-24213F115D69}"/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40580</TotalTime>
  <Words>436</Words>
  <Application>Microsoft Office PowerPoint</Application>
  <PresentationFormat>Widescreen</PresentationFormat>
  <Paragraphs>83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Wingdings</vt:lpstr>
      <vt:lpstr>Title Section</vt:lpstr>
      <vt:lpstr>1_Section_01 (yellow)</vt:lpstr>
      <vt:lpstr>Legislative Update</vt:lpstr>
      <vt:lpstr>Nominee for a new NIH Director </vt:lpstr>
      <vt:lpstr>Congressional Leadership Updates </vt:lpstr>
      <vt:lpstr>Congressional Leadership Updates Senate HELP Committee</vt:lpstr>
      <vt:lpstr>Congressional Leadership Updates House Energy and Commerce Committee</vt:lpstr>
      <vt:lpstr>Congressional Leadership Updates Senate Appropriations - LHHS</vt:lpstr>
      <vt:lpstr>Congressional Leadership Updates House Appropriations - LHHS</vt:lpstr>
      <vt:lpstr>Snapshot of Activities</vt:lpstr>
      <vt:lpstr>FY 2024 Appropriations Hearings</vt:lpstr>
      <vt:lpstr>Looking Forward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Legislative Update</dc:title>
  <dc:subject>June ACD meeting legislative update</dc:subject>
  <dc:creator>National Institutes of Health, Advisory Committee to the Director</dc:creator>
  <cp:keywords>legislation, funding, appropriations, budget, Congress, National Institutes of Health, NIH, Advisory Committee to the Director, ACD</cp:keywords>
  <cp:lastModifiedBy>Steve Boehm</cp:lastModifiedBy>
  <cp:revision>360</cp:revision>
  <cp:lastPrinted>2021-10-28T12:48:14Z</cp:lastPrinted>
  <dcterms:created xsi:type="dcterms:W3CDTF">2020-04-30T02:36:02Z</dcterms:created>
  <dcterms:modified xsi:type="dcterms:W3CDTF">2023-06-07T16:37:17Z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pyright">
    <vt:lpwstr>public domain</vt:lpwstr>
  </property>
  <property fmtid="{D5CDD505-2E9C-101B-9397-08002B2CF9AE}" pid="4" name="Section 508 Compliance">
    <vt:lpwstr>Palladian Partners</vt:lpwstr>
  </property>
  <property fmtid="{D5CDD505-2E9C-101B-9397-08002B2CF9AE}" pid="5" name="ContentTypeId">
    <vt:lpwstr>0x0101008218038B14E67A4ABEDCA9F4F69BE31F</vt:lpwstr>
  </property>
</Properties>
</file>