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4"/>
    <p:sldMasterId id="2147483690" r:id="rId5"/>
  </p:sldMasterIdLst>
  <p:notesMasterIdLst>
    <p:notesMasterId r:id="rId32"/>
  </p:notesMasterIdLst>
  <p:sldIdLst>
    <p:sldId id="2145706407" r:id="rId6"/>
    <p:sldId id="2145706394" r:id="rId7"/>
    <p:sldId id="2145706464" r:id="rId8"/>
    <p:sldId id="2145706445" r:id="rId9"/>
    <p:sldId id="2145706448" r:id="rId10"/>
    <p:sldId id="2145706390" r:id="rId11"/>
    <p:sldId id="2145706191" r:id="rId12"/>
    <p:sldId id="2145706450" r:id="rId13"/>
    <p:sldId id="2145706451" r:id="rId14"/>
    <p:sldId id="2145706456" r:id="rId15"/>
    <p:sldId id="2145706391" r:id="rId16"/>
    <p:sldId id="2145706392" r:id="rId17"/>
    <p:sldId id="2145706393" r:id="rId18"/>
    <p:sldId id="2145706355" r:id="rId19"/>
    <p:sldId id="2145706460" r:id="rId20"/>
    <p:sldId id="2145706434" r:id="rId21"/>
    <p:sldId id="2145706465" r:id="rId22"/>
    <p:sldId id="2145706388" r:id="rId23"/>
    <p:sldId id="2145706437" r:id="rId24"/>
    <p:sldId id="2145706467" r:id="rId25"/>
    <p:sldId id="2145706470" r:id="rId26"/>
    <p:sldId id="2145706425" r:id="rId27"/>
    <p:sldId id="2145706422" r:id="rId28"/>
    <p:sldId id="2145706462" r:id="rId29"/>
    <p:sldId id="2145706417" r:id="rId30"/>
    <p:sldId id="21457064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STP Public Access Memo" id="{23483B67-EA64-4878-85E1-C2466EEC4628}">
          <p14:sldIdLst>
            <p14:sldId id="2145706407"/>
            <p14:sldId id="2145706394"/>
            <p14:sldId id="2145706464"/>
            <p14:sldId id="2145706445"/>
            <p14:sldId id="2145706448"/>
            <p14:sldId id="2145706390"/>
            <p14:sldId id="2145706191"/>
            <p14:sldId id="2145706450"/>
            <p14:sldId id="2145706451"/>
            <p14:sldId id="2145706456"/>
            <p14:sldId id="2145706391"/>
            <p14:sldId id="2145706392"/>
            <p14:sldId id="2145706393"/>
            <p14:sldId id="2145706355"/>
            <p14:sldId id="2145706460"/>
            <p14:sldId id="2145706434"/>
            <p14:sldId id="2145706465"/>
            <p14:sldId id="2145706388"/>
            <p14:sldId id="2145706437"/>
            <p14:sldId id="2145706467"/>
            <p14:sldId id="2145706470"/>
            <p14:sldId id="2145706425"/>
            <p14:sldId id="2145706422"/>
            <p14:sldId id="2145706462"/>
            <p14:sldId id="2145706417"/>
            <p14:sldId id="21457064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278"/>
    <a:srgbClr val="D4EFFB"/>
    <a:srgbClr val="E6E7E9"/>
    <a:srgbClr val="015698"/>
    <a:srgbClr val="1A3260"/>
    <a:srgbClr val="4876CD"/>
    <a:srgbClr val="85A3DE"/>
    <a:srgbClr val="C2D1EE"/>
    <a:srgbClr val="117186"/>
    <a:srgbClr val="19A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1FE65-C999-48E6-8E72-79D94DCCE54C}" v="27" dt="2023-06-06T10:21:28.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8163" autoAdjust="0"/>
  </p:normalViewPr>
  <p:slideViewPr>
    <p:cSldViewPr snapToGrid="0">
      <p:cViewPr varScale="1">
        <p:scale>
          <a:sx n="98" d="100"/>
          <a:sy n="98" d="100"/>
        </p:scale>
        <p:origin x="1680" y="200"/>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150" d="100"/>
          <a:sy n="150" d="100"/>
        </p:scale>
        <p:origin x="480" y="-28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11AB1349-7F09-4F53-85C8-675A8DAFEE9C}" type="datetimeFigureOut">
              <a:rPr lang="en-US" smtClean="0"/>
              <a:pPr/>
              <a:t>6/8/23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C74FD952-180D-4267-A6E9-F7E43ECEA8E9}" type="slidenum">
              <a:rPr lang="en-US" smtClean="0"/>
              <a:pPr/>
              <a:t>‹#›</a:t>
            </a:fld>
            <a:endParaRPr lang="en-US" dirty="0"/>
          </a:p>
        </p:txBody>
      </p:sp>
    </p:spTree>
    <p:extLst>
      <p:ext uri="{BB962C8B-B14F-4D97-AF65-F5344CB8AC3E}">
        <p14:creationId xmlns:p14="http://schemas.microsoft.com/office/powerpoint/2010/main" val="352049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FA9FF-7BE1-4F3F-BEEE-64E50FB0EC18}" type="slidenum">
              <a:rPr lang="en-US" smtClean="0"/>
              <a:t>1</a:t>
            </a:fld>
            <a:endParaRPr lang="en-US"/>
          </a:p>
        </p:txBody>
      </p:sp>
    </p:spTree>
    <p:extLst>
      <p:ext uri="{BB962C8B-B14F-4D97-AF65-F5344CB8AC3E}">
        <p14:creationId xmlns:p14="http://schemas.microsoft.com/office/powerpoint/2010/main" val="127061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FD952-180D-4267-A6E9-F7E43ECEA8E9}"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5990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11</a:t>
            </a:fld>
            <a:endParaRPr lang="en-US"/>
          </a:p>
        </p:txBody>
      </p:sp>
    </p:spTree>
    <p:extLst>
      <p:ext uri="{BB962C8B-B14F-4D97-AF65-F5344CB8AC3E}">
        <p14:creationId xmlns:p14="http://schemas.microsoft.com/office/powerpoint/2010/main" val="76946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12</a:t>
            </a:fld>
            <a:endParaRPr lang="en-US"/>
          </a:p>
        </p:txBody>
      </p:sp>
    </p:spTree>
    <p:extLst>
      <p:ext uri="{BB962C8B-B14F-4D97-AF65-F5344CB8AC3E}">
        <p14:creationId xmlns:p14="http://schemas.microsoft.com/office/powerpoint/2010/main" val="288885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13</a:t>
            </a:fld>
            <a:endParaRPr lang="en-US"/>
          </a:p>
        </p:txBody>
      </p:sp>
    </p:spTree>
    <p:extLst>
      <p:ext uri="{BB962C8B-B14F-4D97-AF65-F5344CB8AC3E}">
        <p14:creationId xmlns:p14="http://schemas.microsoft.com/office/powerpoint/2010/main" val="325559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14</a:t>
            </a:fld>
            <a:endParaRPr lang="en-US"/>
          </a:p>
        </p:txBody>
      </p:sp>
    </p:spTree>
    <p:extLst>
      <p:ext uri="{BB962C8B-B14F-4D97-AF65-F5344CB8AC3E}">
        <p14:creationId xmlns:p14="http://schemas.microsoft.com/office/powerpoint/2010/main" val="47375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15</a:t>
            </a:fld>
            <a:endParaRPr lang="en-US"/>
          </a:p>
        </p:txBody>
      </p:sp>
    </p:spTree>
    <p:extLst>
      <p:ext uri="{BB962C8B-B14F-4D97-AF65-F5344CB8AC3E}">
        <p14:creationId xmlns:p14="http://schemas.microsoft.com/office/powerpoint/2010/main" val="171144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16</a:t>
            </a:fld>
            <a:endParaRPr lang="en-US"/>
          </a:p>
        </p:txBody>
      </p:sp>
    </p:spTree>
    <p:extLst>
      <p:ext uri="{BB962C8B-B14F-4D97-AF65-F5344CB8AC3E}">
        <p14:creationId xmlns:p14="http://schemas.microsoft.com/office/powerpoint/2010/main" val="1279678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FD952-180D-4267-A6E9-F7E43ECEA8E9}" type="slidenum">
              <a:rPr lang="en-US" smtClean="0"/>
              <a:pPr/>
              <a:t>17</a:t>
            </a:fld>
            <a:endParaRPr lang="en-US" dirty="0"/>
          </a:p>
        </p:txBody>
      </p:sp>
    </p:spTree>
    <p:extLst>
      <p:ext uri="{BB962C8B-B14F-4D97-AF65-F5344CB8AC3E}">
        <p14:creationId xmlns:p14="http://schemas.microsoft.com/office/powerpoint/2010/main" val="325993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12FA9FF-7BE1-4F3F-BEEE-64E50FB0EC18}" type="slidenum">
              <a:rPr lang="en-US" smtClean="0"/>
              <a:t>18</a:t>
            </a:fld>
            <a:endParaRPr lang="en-US"/>
          </a:p>
        </p:txBody>
      </p:sp>
    </p:spTree>
    <p:extLst>
      <p:ext uri="{BB962C8B-B14F-4D97-AF65-F5344CB8AC3E}">
        <p14:creationId xmlns:p14="http://schemas.microsoft.com/office/powerpoint/2010/main" val="153521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19</a:t>
            </a:fld>
            <a:endParaRPr lang="en-US"/>
          </a:p>
        </p:txBody>
      </p:sp>
    </p:spTree>
    <p:extLst>
      <p:ext uri="{BB962C8B-B14F-4D97-AF65-F5344CB8AC3E}">
        <p14:creationId xmlns:p14="http://schemas.microsoft.com/office/powerpoint/2010/main" val="39443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2FA9FF-7BE1-4F3F-BEEE-64E50FB0EC1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9862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20</a:t>
            </a:fld>
            <a:endParaRPr lang="en-US"/>
          </a:p>
        </p:txBody>
      </p:sp>
    </p:spTree>
    <p:extLst>
      <p:ext uri="{BB962C8B-B14F-4D97-AF65-F5344CB8AC3E}">
        <p14:creationId xmlns:p14="http://schemas.microsoft.com/office/powerpoint/2010/main" val="352869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22</a:t>
            </a:fld>
            <a:endParaRPr lang="en-US"/>
          </a:p>
        </p:txBody>
      </p:sp>
    </p:spTree>
    <p:extLst>
      <p:ext uri="{BB962C8B-B14F-4D97-AF65-F5344CB8AC3E}">
        <p14:creationId xmlns:p14="http://schemas.microsoft.com/office/powerpoint/2010/main" val="667364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23</a:t>
            </a:fld>
            <a:endParaRPr lang="en-US"/>
          </a:p>
        </p:txBody>
      </p:sp>
    </p:spTree>
    <p:extLst>
      <p:ext uri="{BB962C8B-B14F-4D97-AF65-F5344CB8AC3E}">
        <p14:creationId xmlns:p14="http://schemas.microsoft.com/office/powerpoint/2010/main" val="825537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24</a:t>
            </a:fld>
            <a:endParaRPr lang="en-US"/>
          </a:p>
        </p:txBody>
      </p:sp>
    </p:spTree>
    <p:extLst>
      <p:ext uri="{BB962C8B-B14F-4D97-AF65-F5344CB8AC3E}">
        <p14:creationId xmlns:p14="http://schemas.microsoft.com/office/powerpoint/2010/main" val="2922568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25</a:t>
            </a:fld>
            <a:endParaRPr lang="en-US"/>
          </a:p>
        </p:txBody>
      </p:sp>
    </p:spTree>
    <p:extLst>
      <p:ext uri="{BB962C8B-B14F-4D97-AF65-F5344CB8AC3E}">
        <p14:creationId xmlns:p14="http://schemas.microsoft.com/office/powerpoint/2010/main" val="1068408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FD952-180D-4267-A6E9-F7E43ECEA8E9}"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0264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3</a:t>
            </a:fld>
            <a:endParaRPr lang="en-US"/>
          </a:p>
        </p:txBody>
      </p:sp>
    </p:spTree>
    <p:extLst>
      <p:ext uri="{BB962C8B-B14F-4D97-AF65-F5344CB8AC3E}">
        <p14:creationId xmlns:p14="http://schemas.microsoft.com/office/powerpoint/2010/main" val="14003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4</a:t>
            </a:fld>
            <a:endParaRPr lang="en-US"/>
          </a:p>
        </p:txBody>
      </p:sp>
    </p:spTree>
    <p:extLst>
      <p:ext uri="{BB962C8B-B14F-4D97-AF65-F5344CB8AC3E}">
        <p14:creationId xmlns:p14="http://schemas.microsoft.com/office/powerpoint/2010/main" val="70729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5</a:t>
            </a:fld>
            <a:endParaRPr lang="en-US"/>
          </a:p>
        </p:txBody>
      </p:sp>
    </p:spTree>
    <p:extLst>
      <p:ext uri="{BB962C8B-B14F-4D97-AF65-F5344CB8AC3E}">
        <p14:creationId xmlns:p14="http://schemas.microsoft.com/office/powerpoint/2010/main" val="176735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FA9FF-7BE1-4F3F-BEEE-64E50FB0EC18}" type="slidenum">
              <a:rPr lang="en-US" smtClean="0"/>
              <a:t>6</a:t>
            </a:fld>
            <a:endParaRPr lang="en-US"/>
          </a:p>
        </p:txBody>
      </p:sp>
    </p:spTree>
    <p:extLst>
      <p:ext uri="{BB962C8B-B14F-4D97-AF65-F5344CB8AC3E}">
        <p14:creationId xmlns:p14="http://schemas.microsoft.com/office/powerpoint/2010/main" val="218028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7</a:t>
            </a:fld>
            <a:endParaRPr lang="en-US"/>
          </a:p>
        </p:txBody>
      </p:sp>
    </p:spTree>
    <p:extLst>
      <p:ext uri="{BB962C8B-B14F-4D97-AF65-F5344CB8AC3E}">
        <p14:creationId xmlns:p14="http://schemas.microsoft.com/office/powerpoint/2010/main" val="188755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8</a:t>
            </a:fld>
            <a:endParaRPr lang="en-US"/>
          </a:p>
        </p:txBody>
      </p:sp>
    </p:spTree>
    <p:extLst>
      <p:ext uri="{BB962C8B-B14F-4D97-AF65-F5344CB8AC3E}">
        <p14:creationId xmlns:p14="http://schemas.microsoft.com/office/powerpoint/2010/main" val="115188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D952-180D-4267-A6E9-F7E43ECEA8E9}" type="slidenum">
              <a:rPr lang="en-US" smtClean="0"/>
              <a:t>9</a:t>
            </a:fld>
            <a:endParaRPr lang="en-US"/>
          </a:p>
        </p:txBody>
      </p:sp>
    </p:spTree>
    <p:extLst>
      <p:ext uri="{BB962C8B-B14F-4D97-AF65-F5344CB8AC3E}">
        <p14:creationId xmlns:p14="http://schemas.microsoft.com/office/powerpoint/2010/main" val="32760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8348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630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35841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334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6/8/23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6304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0999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06795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84133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9C74-B4AC-BD62-63AC-805EDB8AEF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6C5F08-C087-45F3-4097-27CDBADEC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15A3E1-C875-85D5-84A3-E08A275E918B}"/>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5" name="Footer Placeholder 4">
            <a:extLst>
              <a:ext uri="{FF2B5EF4-FFF2-40B4-BE49-F238E27FC236}">
                <a16:creationId xmlns:a16="http://schemas.microsoft.com/office/drawing/2014/main" id="{536EFAA3-406F-AC36-259B-2714FF0A7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037E9-1BDD-D251-AD53-EBBAE5588777}"/>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1458581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5430-47C0-0A15-B112-F5B47166F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8F6DD-E856-FE52-D8E1-79ACBBB864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5B0BD-E613-304F-053A-B20ABDADCB10}"/>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5" name="Footer Placeholder 4">
            <a:extLst>
              <a:ext uri="{FF2B5EF4-FFF2-40B4-BE49-F238E27FC236}">
                <a16:creationId xmlns:a16="http://schemas.microsoft.com/office/drawing/2014/main" id="{BA6091F2-8E3B-A70A-F026-A8B8312F7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E1BA6-58D2-D4F7-EC79-F231355359FD}"/>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129013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813E-5AF9-91A5-79A0-9D4125318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87858-3630-F7DE-4B0C-E472BF7C3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D8E7E-BB8D-7ACE-5336-BA172F78EDD1}"/>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5" name="Footer Placeholder 4">
            <a:extLst>
              <a:ext uri="{FF2B5EF4-FFF2-40B4-BE49-F238E27FC236}">
                <a16:creationId xmlns:a16="http://schemas.microsoft.com/office/drawing/2014/main" id="{4AEAF5B9-F512-A8A4-418E-1CB8B0427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E297B-FD39-384E-90ED-707AA499D168}"/>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327086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2650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4C53-E151-F333-F536-46143F24B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6F977-82A9-B9D9-F208-79492B17F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EDD1F5-1CFB-8DCE-19EB-6C3851B6BB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ABC80A-F466-AEA5-B7F2-03CF461F8CFB}"/>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6" name="Footer Placeholder 5">
            <a:extLst>
              <a:ext uri="{FF2B5EF4-FFF2-40B4-BE49-F238E27FC236}">
                <a16:creationId xmlns:a16="http://schemas.microsoft.com/office/drawing/2014/main" id="{ADFAFD06-D40E-0F0F-0BB1-CE28A0356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9F54-F55F-C4D5-45B9-EF0B10A39A6C}"/>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395856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A9FE-3B13-D48F-BFE4-4253311946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B1474-1A7C-3EBC-D8D1-B44742299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AD7801-6C5E-2384-2F3F-4FC6783BC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CADC58-DBEC-68CD-B508-D81957520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40F7FE-0E2E-9533-69D0-20FD2D505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87B8FA-7734-ABFB-5876-3EB2AD4718FA}"/>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8" name="Footer Placeholder 7">
            <a:extLst>
              <a:ext uri="{FF2B5EF4-FFF2-40B4-BE49-F238E27FC236}">
                <a16:creationId xmlns:a16="http://schemas.microsoft.com/office/drawing/2014/main" id="{48AEE5C3-0D47-B8ED-A02C-FF20C8B358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1D68D1-3B8E-3A4B-03C0-D3686A09B695}"/>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8287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E9DA-EFEA-D0B2-6239-E2C1E7F14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A551D1-F4A8-B138-B55F-8B649702491F}"/>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4" name="Footer Placeholder 3">
            <a:extLst>
              <a:ext uri="{FF2B5EF4-FFF2-40B4-BE49-F238E27FC236}">
                <a16:creationId xmlns:a16="http://schemas.microsoft.com/office/drawing/2014/main" id="{EB8EE0D7-ECDD-B23D-EB5C-2F1AA23EA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504E13-CF30-CB44-B91D-0950BBA60FE9}"/>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191634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F41741-D053-767C-8E98-7DF992E50D7E}"/>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3" name="Footer Placeholder 2">
            <a:extLst>
              <a:ext uri="{FF2B5EF4-FFF2-40B4-BE49-F238E27FC236}">
                <a16:creationId xmlns:a16="http://schemas.microsoft.com/office/drawing/2014/main" id="{79A19030-CD62-B6A9-802E-CCC1E5F30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F0ED7A-7D2D-C563-C394-719F110140E7}"/>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2060807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C433-07E4-CD18-7AFA-90047EFA3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CA5849-4073-B282-AC87-750FC9E9C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27D505-6A15-7087-FA86-315AB845F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62C40-E560-029B-58A0-C9F4C8884F37}"/>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6" name="Footer Placeholder 5">
            <a:extLst>
              <a:ext uri="{FF2B5EF4-FFF2-40B4-BE49-F238E27FC236}">
                <a16:creationId xmlns:a16="http://schemas.microsoft.com/office/drawing/2014/main" id="{B5542101-FFF3-A2FB-2287-DD874133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D9114-E260-6DD2-B088-63B19A1A64D6}"/>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1813412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E709-D6C9-06B8-650A-32559439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6B458-FFA1-93E0-13C8-2715621F95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FC2428-153C-5B0D-1A04-3FFCF7E33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C49F7-B87E-AC0E-0627-668FD29282B9}"/>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6" name="Footer Placeholder 5">
            <a:extLst>
              <a:ext uri="{FF2B5EF4-FFF2-40B4-BE49-F238E27FC236}">
                <a16:creationId xmlns:a16="http://schemas.microsoft.com/office/drawing/2014/main" id="{2681F609-FDC5-AC6C-CDDE-7C14004CC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88909-53DA-67E3-80F9-DA5272A2963A}"/>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195416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51D5-057D-540E-6912-87468F2806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8B3297-D596-EE58-903B-A2D31CD426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E83A3-1C31-EE2F-413C-79144462EDD9}"/>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5" name="Footer Placeholder 4">
            <a:extLst>
              <a:ext uri="{FF2B5EF4-FFF2-40B4-BE49-F238E27FC236}">
                <a16:creationId xmlns:a16="http://schemas.microsoft.com/office/drawing/2014/main" id="{ABD140AF-3958-7AA6-4977-3720C5ED3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0D238-E753-6CDC-D9FA-33DE0A4024CB}"/>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323250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51C2D-6C6B-53AA-3BFF-AA618B1DE3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F19A8-49FA-EA10-2464-45FA011A8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766CD-DBED-3641-D500-E8583D7D671C}"/>
              </a:ext>
            </a:extLst>
          </p:cNvPr>
          <p:cNvSpPr>
            <a:spLocks noGrp="1"/>
          </p:cNvSpPr>
          <p:nvPr>
            <p:ph type="dt" sz="half" idx="10"/>
          </p:nvPr>
        </p:nvSpPr>
        <p:spPr/>
        <p:txBody>
          <a:bodyPr/>
          <a:lstStyle/>
          <a:p>
            <a:fld id="{102026A4-8772-44D1-AFE6-C2CA493D903A}" type="datetimeFigureOut">
              <a:rPr lang="en-US" smtClean="0"/>
              <a:t>6/8/23</a:t>
            </a:fld>
            <a:endParaRPr lang="en-US"/>
          </a:p>
        </p:txBody>
      </p:sp>
      <p:sp>
        <p:nvSpPr>
          <p:cNvPr id="5" name="Footer Placeholder 4">
            <a:extLst>
              <a:ext uri="{FF2B5EF4-FFF2-40B4-BE49-F238E27FC236}">
                <a16:creationId xmlns:a16="http://schemas.microsoft.com/office/drawing/2014/main" id="{89351384-06B8-93ED-420C-F5F427622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26ED1-0536-4C3D-7D28-F76AEAA9111C}"/>
              </a:ext>
            </a:extLst>
          </p:cNvPr>
          <p:cNvSpPr>
            <a:spLocks noGrp="1"/>
          </p:cNvSpPr>
          <p:nvPr>
            <p:ph type="sldNum" sz="quarter" idx="12"/>
          </p:nvPr>
        </p:nvSpPr>
        <p:spPr/>
        <p:txBody>
          <a:bodyPr/>
          <a:lstStyle/>
          <a:p>
            <a:fld id="{5934D243-0AD4-471F-8FE3-56C99853A95B}" type="slidenum">
              <a:rPr lang="en-US" smtClean="0"/>
              <a:t>‹#›</a:t>
            </a:fld>
            <a:endParaRPr lang="en-US"/>
          </a:p>
        </p:txBody>
      </p:sp>
    </p:spTree>
    <p:extLst>
      <p:ext uri="{BB962C8B-B14F-4D97-AF65-F5344CB8AC3E}">
        <p14:creationId xmlns:p14="http://schemas.microsoft.com/office/powerpoint/2010/main" val="44762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p:txBody>
          <a:body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BD329E0C-192F-BE16-A569-5CAE87D0E71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8845" y="2290356"/>
            <a:ext cx="9662254" cy="3801724"/>
          </a:xfrm>
          <a:prstGeom prst="rect">
            <a:avLst/>
          </a:prstGeom>
        </p:spPr>
      </p:pic>
    </p:spTree>
    <p:extLst>
      <p:ext uri="{BB962C8B-B14F-4D97-AF65-F5344CB8AC3E}">
        <p14:creationId xmlns:p14="http://schemas.microsoft.com/office/powerpoint/2010/main" val="413082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A9FC3C-869F-6139-3375-C92D322C774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0B45A3C8-8469-2B2D-714B-9BCC7EB0A8A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BB0A88AB-C2D3-7567-769A-16EED25D2C6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C0E8237-5FD2-676B-D1D1-9A8E050C21DD}"/>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647763F-0572-017D-8D6F-1220CA607F8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1E39FF37-ED0F-F1E3-9B48-0DCF805ACCE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7BFE5C0-5DDC-4116-14FD-8E50170B134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7FD0CAE-8026-B90A-FA50-B7E615E87F0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896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
        <p:nvSpPr>
          <p:cNvPr id="8" name="Rectangle 7">
            <a:extLst>
              <a:ext uri="{FF2B5EF4-FFF2-40B4-BE49-F238E27FC236}">
                <a16:creationId xmlns:a16="http://schemas.microsoft.com/office/drawing/2014/main" id="{6B464CD9-1873-34A6-6D8F-15CC9B882FBC}"/>
              </a:ext>
            </a:extLst>
          </p:cNvPr>
          <p:cNvSpPr/>
          <p:nvPr userDrawn="1"/>
        </p:nvSpPr>
        <p:spPr>
          <a:xfrm>
            <a:off x="4241830" y="723899"/>
            <a:ext cx="7509659" cy="5666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28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graphicFrame>
        <p:nvGraphicFramePr>
          <p:cNvPr id="8" name="Table 3">
            <a:extLst>
              <a:ext uri="{FF2B5EF4-FFF2-40B4-BE49-F238E27FC236}">
                <a16:creationId xmlns:a16="http://schemas.microsoft.com/office/drawing/2014/main" id="{1213E028-58DB-4D76-6393-1E4312C3C950}"/>
              </a:ext>
            </a:extLst>
          </p:cNvPr>
          <p:cNvGraphicFramePr>
            <a:graphicFrameLocks noGrp="1"/>
          </p:cNvGraphicFramePr>
          <p:nvPr userDrawn="1">
            <p:extLst>
              <p:ext uri="{D42A27DB-BD31-4B8C-83A1-F6EECF244321}">
                <p14:modId xmlns:p14="http://schemas.microsoft.com/office/powerpoint/2010/main" val="801278894"/>
              </p:ext>
            </p:extLst>
          </p:nvPr>
        </p:nvGraphicFramePr>
        <p:xfrm>
          <a:off x="170688" y="1935350"/>
          <a:ext cx="11850623" cy="4458476"/>
        </p:xfrm>
        <a:graphic>
          <a:graphicData uri="http://schemas.openxmlformats.org/drawingml/2006/table">
            <a:tbl>
              <a:tblPr firstRow="1" bandRow="1">
                <a:tableStyleId>{5C22544A-7EE6-4342-B048-85BDC9FD1C3A}</a:tableStyleId>
              </a:tblPr>
              <a:tblGrid>
                <a:gridCol w="2691994">
                  <a:extLst>
                    <a:ext uri="{9D8B030D-6E8A-4147-A177-3AD203B41FA5}">
                      <a16:colId xmlns:a16="http://schemas.microsoft.com/office/drawing/2014/main" val="2014274031"/>
                    </a:ext>
                  </a:extLst>
                </a:gridCol>
                <a:gridCol w="3233317">
                  <a:extLst>
                    <a:ext uri="{9D8B030D-6E8A-4147-A177-3AD203B41FA5}">
                      <a16:colId xmlns:a16="http://schemas.microsoft.com/office/drawing/2014/main" val="3755194348"/>
                    </a:ext>
                  </a:extLst>
                </a:gridCol>
                <a:gridCol w="3087015">
                  <a:extLst>
                    <a:ext uri="{9D8B030D-6E8A-4147-A177-3AD203B41FA5}">
                      <a16:colId xmlns:a16="http://schemas.microsoft.com/office/drawing/2014/main" val="3373822865"/>
                    </a:ext>
                  </a:extLst>
                </a:gridCol>
                <a:gridCol w="2838297">
                  <a:extLst>
                    <a:ext uri="{9D8B030D-6E8A-4147-A177-3AD203B41FA5}">
                      <a16:colId xmlns:a16="http://schemas.microsoft.com/office/drawing/2014/main" val="3259591938"/>
                    </a:ext>
                  </a:extLst>
                </a:gridCol>
              </a:tblGrid>
              <a:tr h="703065">
                <a:tc>
                  <a:txBody>
                    <a:bodyPr/>
                    <a:lstStyle/>
                    <a:p>
                      <a:pPr algn="ctr"/>
                      <a:endParaRPr lang="en-US" dirty="0">
                        <a:latin typeface="Calibri" panose="020F0502020204030204" pitchFamily="34" charset="0"/>
                      </a:endParaRPr>
                    </a:p>
                  </a:txBody>
                  <a:tcPr/>
                </a:tc>
                <a:tc>
                  <a:txBody>
                    <a:bodyPr/>
                    <a:lstStyle/>
                    <a:p>
                      <a:pPr algn="ctr"/>
                      <a:endParaRPr lang="en-US" dirty="0">
                        <a:latin typeface="Calibri" panose="020F0502020204030204" pitchFamily="34" charset="0"/>
                      </a:endParaRPr>
                    </a:p>
                  </a:txBody>
                  <a:tcPr/>
                </a:tc>
                <a:tc>
                  <a:txBody>
                    <a:bodyPr/>
                    <a:lstStyle/>
                    <a:p>
                      <a:pPr algn="ctr"/>
                      <a:endParaRPr lang="en-US" dirty="0">
                        <a:latin typeface="Calibri" panose="020F0502020204030204" pitchFamily="34" charset="0"/>
                      </a:endParaRPr>
                    </a:p>
                  </a:txBody>
                  <a:tcPr/>
                </a:tc>
                <a:tc>
                  <a:txBody>
                    <a:bodyPr/>
                    <a:lstStyle/>
                    <a:p>
                      <a:pPr algn="ctr"/>
                      <a:endParaRPr lang="en-US" dirty="0">
                        <a:latin typeface="Calibri" panose="020F0502020204030204" pitchFamily="34" charset="0"/>
                      </a:endParaRPr>
                    </a:p>
                  </a:txBody>
                  <a:tcPr/>
                </a:tc>
                <a:extLst>
                  <a:ext uri="{0D108BD9-81ED-4DB2-BD59-A6C34878D82A}">
                    <a16:rowId xmlns:a16="http://schemas.microsoft.com/office/drawing/2014/main" val="150774298"/>
                  </a:ext>
                </a:extLst>
              </a:tr>
              <a:tr h="1537931">
                <a:tc>
                  <a:txBody>
                    <a:bodyPr/>
                    <a:lstStyle/>
                    <a:p>
                      <a:endParaRPr lang="en-US" sz="1600" dirty="0">
                        <a:solidFill>
                          <a:srgbClr val="7030A0"/>
                        </a:solidFill>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extLst>
                  <a:ext uri="{0D108BD9-81ED-4DB2-BD59-A6C34878D82A}">
                    <a16:rowId xmlns:a16="http://schemas.microsoft.com/office/drawing/2014/main" val="3980495312"/>
                  </a:ext>
                </a:extLst>
              </a:tr>
              <a:tr h="1152377">
                <a:tc>
                  <a:txBody>
                    <a:bodyPr/>
                    <a:lstStyle/>
                    <a:p>
                      <a:endParaRPr lang="en-US" sz="1600" dirty="0">
                        <a:solidFill>
                          <a:srgbClr val="7030A0"/>
                        </a:solidFill>
                        <a:latin typeface="Calibri" panose="020F0502020204030204" pitchFamily="34" charset="0"/>
                      </a:endParaRPr>
                    </a:p>
                  </a:txBody>
                  <a:tcPr/>
                </a:tc>
                <a:tc>
                  <a:txBody>
                    <a:bodyPr/>
                    <a:lstStyle/>
                    <a:p>
                      <a:pPr marL="0" indent="0">
                        <a:buFont typeface="Arial" panose="020B0604020202020204" pitchFamily="34" charset="0"/>
                        <a:buNone/>
                      </a:pPr>
                      <a:endParaRPr lang="en-US" sz="1600" dirty="0">
                        <a:latin typeface="Calibri" panose="020F0502020204030204" pitchFamily="34" charset="0"/>
                      </a:endParaRPr>
                    </a:p>
                  </a:txBody>
                  <a:tcPr/>
                </a:tc>
                <a:tc>
                  <a:txBody>
                    <a:bodyPr/>
                    <a:lstStyle/>
                    <a:p>
                      <a:pPr marL="0" indent="0">
                        <a:buFont typeface="Arial" panose="020B0604020202020204" pitchFamily="34" charset="0"/>
                        <a:buNone/>
                      </a:pPr>
                      <a:endParaRPr lang="en-US" sz="1600" dirty="0">
                        <a:latin typeface="Calibri" panose="020F0502020204030204" pitchFamily="34" charset="0"/>
                      </a:endParaRPr>
                    </a:p>
                  </a:txBody>
                  <a:tcPr/>
                </a:tc>
                <a:tc>
                  <a:txBody>
                    <a:bodyPr/>
                    <a:lstStyle/>
                    <a:p>
                      <a:pPr marL="0" indent="0" algn="ctr">
                        <a:buFont typeface="Arial" panose="020B0604020202020204" pitchFamily="34" charset="0"/>
                        <a:buNone/>
                      </a:pPr>
                      <a:endParaRPr lang="en-US" sz="1600" dirty="0">
                        <a:solidFill>
                          <a:schemeClr val="tx1"/>
                        </a:solidFill>
                        <a:latin typeface="Calibri" panose="020F0502020204030204" pitchFamily="34" charset="0"/>
                      </a:endParaRPr>
                    </a:p>
                  </a:txBody>
                  <a:tcPr/>
                </a:tc>
                <a:extLst>
                  <a:ext uri="{0D108BD9-81ED-4DB2-BD59-A6C34878D82A}">
                    <a16:rowId xmlns:a16="http://schemas.microsoft.com/office/drawing/2014/main" val="2295536586"/>
                  </a:ext>
                </a:extLst>
              </a:tr>
              <a:tr h="1065103">
                <a:tc>
                  <a:txBody>
                    <a:bodyPr/>
                    <a:lstStyle/>
                    <a:p>
                      <a:endParaRPr lang="en-US" sz="1600" dirty="0">
                        <a:solidFill>
                          <a:srgbClr val="7030A0"/>
                        </a:solidFill>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pPr marL="0" indent="0">
                        <a:buFont typeface="Arial" panose="020B0604020202020204" pitchFamily="34" charset="0"/>
                        <a:buNone/>
                      </a:pPr>
                      <a:endParaRPr lang="en-US" sz="1600" dirty="0">
                        <a:latin typeface="Calibri" panose="020F0502020204030204" pitchFamily="34" charset="0"/>
                      </a:endParaRPr>
                    </a:p>
                  </a:txBody>
                  <a:tcPr/>
                </a:tc>
                <a:extLst>
                  <a:ext uri="{0D108BD9-81ED-4DB2-BD59-A6C34878D82A}">
                    <a16:rowId xmlns:a16="http://schemas.microsoft.com/office/drawing/2014/main" val="2195921518"/>
                  </a:ext>
                </a:extLst>
              </a:tr>
            </a:tbl>
          </a:graphicData>
        </a:graphic>
      </p:graphicFrame>
    </p:spTree>
    <p:extLst>
      <p:ext uri="{BB962C8B-B14F-4D97-AF65-F5344CB8AC3E}">
        <p14:creationId xmlns:p14="http://schemas.microsoft.com/office/powerpoint/2010/main" val="307197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graphicFrame>
        <p:nvGraphicFramePr>
          <p:cNvPr id="8" name="Table 3">
            <a:extLst>
              <a:ext uri="{FF2B5EF4-FFF2-40B4-BE49-F238E27FC236}">
                <a16:creationId xmlns:a16="http://schemas.microsoft.com/office/drawing/2014/main" id="{1213E028-58DB-4D76-6393-1E4312C3C950}"/>
              </a:ext>
            </a:extLst>
          </p:cNvPr>
          <p:cNvGraphicFramePr>
            <a:graphicFrameLocks noGrp="1"/>
          </p:cNvGraphicFramePr>
          <p:nvPr userDrawn="1">
            <p:extLst>
              <p:ext uri="{D42A27DB-BD31-4B8C-83A1-F6EECF244321}">
                <p14:modId xmlns:p14="http://schemas.microsoft.com/office/powerpoint/2010/main" val="801278894"/>
              </p:ext>
            </p:extLst>
          </p:nvPr>
        </p:nvGraphicFramePr>
        <p:xfrm>
          <a:off x="170688" y="1935350"/>
          <a:ext cx="11850623" cy="4458476"/>
        </p:xfrm>
        <a:graphic>
          <a:graphicData uri="http://schemas.openxmlformats.org/drawingml/2006/table">
            <a:tbl>
              <a:tblPr firstRow="1" bandRow="1">
                <a:tableStyleId>{5C22544A-7EE6-4342-B048-85BDC9FD1C3A}</a:tableStyleId>
              </a:tblPr>
              <a:tblGrid>
                <a:gridCol w="2691994">
                  <a:extLst>
                    <a:ext uri="{9D8B030D-6E8A-4147-A177-3AD203B41FA5}">
                      <a16:colId xmlns:a16="http://schemas.microsoft.com/office/drawing/2014/main" val="2014274031"/>
                    </a:ext>
                  </a:extLst>
                </a:gridCol>
                <a:gridCol w="3233317">
                  <a:extLst>
                    <a:ext uri="{9D8B030D-6E8A-4147-A177-3AD203B41FA5}">
                      <a16:colId xmlns:a16="http://schemas.microsoft.com/office/drawing/2014/main" val="3755194348"/>
                    </a:ext>
                  </a:extLst>
                </a:gridCol>
                <a:gridCol w="3087015">
                  <a:extLst>
                    <a:ext uri="{9D8B030D-6E8A-4147-A177-3AD203B41FA5}">
                      <a16:colId xmlns:a16="http://schemas.microsoft.com/office/drawing/2014/main" val="3373822865"/>
                    </a:ext>
                  </a:extLst>
                </a:gridCol>
                <a:gridCol w="2838297">
                  <a:extLst>
                    <a:ext uri="{9D8B030D-6E8A-4147-A177-3AD203B41FA5}">
                      <a16:colId xmlns:a16="http://schemas.microsoft.com/office/drawing/2014/main" val="3259591938"/>
                    </a:ext>
                  </a:extLst>
                </a:gridCol>
              </a:tblGrid>
              <a:tr h="703065">
                <a:tc>
                  <a:txBody>
                    <a:bodyPr/>
                    <a:lstStyle/>
                    <a:p>
                      <a:pPr algn="ctr"/>
                      <a:endParaRPr lang="en-US" dirty="0">
                        <a:latin typeface="Calibri" panose="020F0502020204030204" pitchFamily="34" charset="0"/>
                      </a:endParaRPr>
                    </a:p>
                  </a:txBody>
                  <a:tcPr/>
                </a:tc>
                <a:tc>
                  <a:txBody>
                    <a:bodyPr/>
                    <a:lstStyle/>
                    <a:p>
                      <a:pPr algn="ctr"/>
                      <a:endParaRPr lang="en-US" dirty="0">
                        <a:latin typeface="Calibri" panose="020F0502020204030204" pitchFamily="34" charset="0"/>
                      </a:endParaRPr>
                    </a:p>
                  </a:txBody>
                  <a:tcPr/>
                </a:tc>
                <a:tc>
                  <a:txBody>
                    <a:bodyPr/>
                    <a:lstStyle/>
                    <a:p>
                      <a:pPr algn="ctr"/>
                      <a:endParaRPr lang="en-US" dirty="0">
                        <a:latin typeface="Calibri" panose="020F0502020204030204" pitchFamily="34" charset="0"/>
                      </a:endParaRPr>
                    </a:p>
                  </a:txBody>
                  <a:tcPr/>
                </a:tc>
                <a:tc>
                  <a:txBody>
                    <a:bodyPr/>
                    <a:lstStyle/>
                    <a:p>
                      <a:pPr algn="ctr"/>
                      <a:endParaRPr lang="en-US" dirty="0">
                        <a:latin typeface="Calibri" panose="020F0502020204030204" pitchFamily="34" charset="0"/>
                      </a:endParaRPr>
                    </a:p>
                  </a:txBody>
                  <a:tcPr/>
                </a:tc>
                <a:extLst>
                  <a:ext uri="{0D108BD9-81ED-4DB2-BD59-A6C34878D82A}">
                    <a16:rowId xmlns:a16="http://schemas.microsoft.com/office/drawing/2014/main" val="150774298"/>
                  </a:ext>
                </a:extLst>
              </a:tr>
              <a:tr h="1537931">
                <a:tc>
                  <a:txBody>
                    <a:bodyPr/>
                    <a:lstStyle/>
                    <a:p>
                      <a:endParaRPr lang="en-US" sz="1600" dirty="0">
                        <a:solidFill>
                          <a:srgbClr val="7030A0"/>
                        </a:solidFill>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extLst>
                  <a:ext uri="{0D108BD9-81ED-4DB2-BD59-A6C34878D82A}">
                    <a16:rowId xmlns:a16="http://schemas.microsoft.com/office/drawing/2014/main" val="3980495312"/>
                  </a:ext>
                </a:extLst>
              </a:tr>
              <a:tr h="1152377">
                <a:tc>
                  <a:txBody>
                    <a:bodyPr/>
                    <a:lstStyle/>
                    <a:p>
                      <a:endParaRPr lang="en-US" sz="1600" dirty="0">
                        <a:solidFill>
                          <a:srgbClr val="7030A0"/>
                        </a:solidFill>
                        <a:latin typeface="Calibri" panose="020F0502020204030204" pitchFamily="34" charset="0"/>
                      </a:endParaRPr>
                    </a:p>
                  </a:txBody>
                  <a:tcPr/>
                </a:tc>
                <a:tc>
                  <a:txBody>
                    <a:bodyPr/>
                    <a:lstStyle/>
                    <a:p>
                      <a:pPr marL="0" indent="0">
                        <a:buFont typeface="Arial" panose="020B0604020202020204" pitchFamily="34" charset="0"/>
                        <a:buNone/>
                      </a:pPr>
                      <a:endParaRPr lang="en-US" sz="1600" dirty="0">
                        <a:latin typeface="Calibri" panose="020F0502020204030204" pitchFamily="34" charset="0"/>
                      </a:endParaRPr>
                    </a:p>
                  </a:txBody>
                  <a:tcPr/>
                </a:tc>
                <a:tc>
                  <a:txBody>
                    <a:bodyPr/>
                    <a:lstStyle/>
                    <a:p>
                      <a:pPr marL="0" indent="0">
                        <a:buFont typeface="Arial" panose="020B0604020202020204" pitchFamily="34" charset="0"/>
                        <a:buNone/>
                      </a:pPr>
                      <a:endParaRPr lang="en-US" sz="1600" dirty="0">
                        <a:latin typeface="Calibri" panose="020F0502020204030204" pitchFamily="34" charset="0"/>
                      </a:endParaRPr>
                    </a:p>
                  </a:txBody>
                  <a:tcPr/>
                </a:tc>
                <a:tc>
                  <a:txBody>
                    <a:bodyPr/>
                    <a:lstStyle/>
                    <a:p>
                      <a:pPr marL="0" indent="0" algn="ctr">
                        <a:buFont typeface="Arial" panose="020B0604020202020204" pitchFamily="34" charset="0"/>
                        <a:buNone/>
                      </a:pPr>
                      <a:endParaRPr lang="en-US" sz="1600" dirty="0">
                        <a:solidFill>
                          <a:schemeClr val="tx1"/>
                        </a:solidFill>
                        <a:latin typeface="Calibri" panose="020F0502020204030204" pitchFamily="34" charset="0"/>
                      </a:endParaRPr>
                    </a:p>
                  </a:txBody>
                  <a:tcPr/>
                </a:tc>
                <a:extLst>
                  <a:ext uri="{0D108BD9-81ED-4DB2-BD59-A6C34878D82A}">
                    <a16:rowId xmlns:a16="http://schemas.microsoft.com/office/drawing/2014/main" val="2295536586"/>
                  </a:ext>
                </a:extLst>
              </a:tr>
              <a:tr h="1065103">
                <a:tc>
                  <a:txBody>
                    <a:bodyPr/>
                    <a:lstStyle/>
                    <a:p>
                      <a:endParaRPr lang="en-US" sz="1600" dirty="0">
                        <a:solidFill>
                          <a:srgbClr val="7030A0"/>
                        </a:solidFill>
                        <a:latin typeface="Calibri" panose="020F0502020204030204" pitchFamily="34" charset="0"/>
                      </a:endParaRPr>
                    </a:p>
                  </a:txBody>
                  <a:tcPr/>
                </a:tc>
                <a:tc>
                  <a:txBody>
                    <a:bodyPr/>
                    <a:lstStyle/>
                    <a:p>
                      <a:pPr marL="285750" indent="-285750">
                        <a:buFont typeface="Arial" panose="020B0604020202020204" pitchFamily="34" charset="0"/>
                        <a:buChar char="•"/>
                      </a:pPr>
                      <a:endParaRPr lang="en-US" sz="1600"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pPr marL="0" indent="0">
                        <a:buFont typeface="Arial" panose="020B0604020202020204" pitchFamily="34" charset="0"/>
                        <a:buNone/>
                      </a:pPr>
                      <a:endParaRPr lang="en-US" sz="1600" dirty="0">
                        <a:latin typeface="Calibri" panose="020F0502020204030204" pitchFamily="34" charset="0"/>
                      </a:endParaRPr>
                    </a:p>
                  </a:txBody>
                  <a:tcPr/>
                </a:tc>
                <a:extLst>
                  <a:ext uri="{0D108BD9-81ED-4DB2-BD59-A6C34878D82A}">
                    <a16:rowId xmlns:a16="http://schemas.microsoft.com/office/drawing/2014/main" val="2195921518"/>
                  </a:ext>
                </a:extLst>
              </a:tr>
            </a:tbl>
          </a:graphicData>
        </a:graphic>
      </p:graphicFrame>
      <p:sp>
        <p:nvSpPr>
          <p:cNvPr id="3" name="Oval 2" descr="On or by Dec 31, 2025&#10;Revised Public Access Policy Effective">
            <a:extLst>
              <a:ext uri="{FF2B5EF4-FFF2-40B4-BE49-F238E27FC236}">
                <a16:creationId xmlns:a16="http://schemas.microsoft.com/office/drawing/2014/main" id="{0B0F983B-51D4-6B59-B363-600C177D6E9C}"/>
              </a:ext>
            </a:extLst>
          </p:cNvPr>
          <p:cNvSpPr/>
          <p:nvPr userDrawn="1"/>
        </p:nvSpPr>
        <p:spPr>
          <a:xfrm>
            <a:off x="9691687" y="555626"/>
            <a:ext cx="1964228" cy="1312862"/>
          </a:xfrm>
          <a:prstGeom prst="ellipse">
            <a:avLst/>
          </a:prstGeom>
          <a:solidFill>
            <a:srgbClr val="C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a:extLst>
              <a:ext uri="{FF2B5EF4-FFF2-40B4-BE49-F238E27FC236}">
                <a16:creationId xmlns:a16="http://schemas.microsoft.com/office/drawing/2014/main" id="{3A6904FF-13A6-3797-2C5C-15CB41080FB0}"/>
              </a:ext>
              <a:ext uri="{C183D7F6-B498-43B3-948B-1728B52AA6E4}">
                <adec:decorative xmlns:adec="http://schemas.microsoft.com/office/drawing/2017/decorative" val="1"/>
              </a:ext>
            </a:extLst>
          </p:cNvPr>
          <p:cNvSpPr/>
          <p:nvPr userDrawn="1"/>
        </p:nvSpPr>
        <p:spPr>
          <a:xfrm>
            <a:off x="9738912" y="595850"/>
            <a:ext cx="1871896" cy="1229803"/>
          </a:xfrm>
          <a:prstGeom prst="ellipse">
            <a:avLst/>
          </a:prstGeom>
          <a:solidFill>
            <a:srgbClr val="317CA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89997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6/8/23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83646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0899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latin typeface="Calibri" panose="020F0502020204030204" pitchFamily="34" charset="0"/>
              </a:defRPr>
            </a:lvl1pPr>
          </a:lstStyle>
          <a:p>
            <a:fld id="{B61BEF0D-F0BB-DE4B-95CE-6DB70DBA9567}" type="datetimeFigureOut">
              <a:rPr lang="en-US" smtClean="0"/>
              <a:pPr/>
              <a:t>6/8/23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latin typeface="Calibri" panose="020F0502020204030204" pitchFamily="34" charset="0"/>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23076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705" r:id="rId3"/>
    <p:sldLayoutId id="2147483703" r:id="rId4"/>
    <p:sldLayoutId id="2147483702" r:id="rId5"/>
    <p:sldLayoutId id="2147483689" r:id="rId6"/>
    <p:sldLayoutId id="2147483704"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Calibri" panose="020F0502020204030204"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alibri" panose="020F0502020204030204"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alibri" panose="020F050202020403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8FCD74-6F79-182D-B4CC-72A7A451A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8FE66-DC18-E449-2DB2-2530CB600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AFDB4-349B-740F-8986-A822F1F0D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026A4-8772-44D1-AFE6-C2CA493D903A}" type="datetimeFigureOut">
              <a:rPr lang="en-US" smtClean="0"/>
              <a:t>6/8/23</a:t>
            </a:fld>
            <a:endParaRPr lang="en-US"/>
          </a:p>
        </p:txBody>
      </p:sp>
      <p:sp>
        <p:nvSpPr>
          <p:cNvPr id="5" name="Footer Placeholder 4">
            <a:extLst>
              <a:ext uri="{FF2B5EF4-FFF2-40B4-BE49-F238E27FC236}">
                <a16:creationId xmlns:a16="http://schemas.microsoft.com/office/drawing/2014/main" id="{4DD3B10D-29B1-07BC-DD53-265497D32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CAE2D-301B-4F02-16BD-1707CDD2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4D243-0AD4-471F-8FE3-56C99853A95B}" type="slidenum">
              <a:rPr lang="en-US" smtClean="0"/>
              <a:t>‹#›</a:t>
            </a:fld>
            <a:endParaRPr lang="en-US"/>
          </a:p>
        </p:txBody>
      </p:sp>
    </p:spTree>
    <p:extLst>
      <p:ext uri="{BB962C8B-B14F-4D97-AF65-F5344CB8AC3E}">
        <p14:creationId xmlns:p14="http://schemas.microsoft.com/office/powerpoint/2010/main" val="36875642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videocast.nih.gov/watch=49504" TargetMode="External"/><Relationship Id="rId4" Type="http://schemas.openxmlformats.org/officeDocument/2006/relationships/hyperlink" Target="https://grants.nih.gov/grants/guide/notice-files/NOT-OD-23-091.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aaas.org/"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NIH_OSP" TargetMode="External"/><Relationship Id="rId7" Type="http://schemas.openxmlformats.org/officeDocument/2006/relationships/hyperlink" Target="https://www.linkedin.com/company/nih-office-of-science-poli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SciencePolicy@od.nih.gov" TargetMode="External"/><Relationship Id="rId5" Type="http://schemas.openxmlformats.org/officeDocument/2006/relationships/hyperlink" Target="https://osp.od.nih.gov/blog/"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iaid.nih.gov/news-events/year-covid-19-data-sharing#:~:text=Data%20sharing%20enables%20more%20rapid,share%20COVID%2D19%20research%20resul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wresearch.org/science/wp-content/uploads/sites/16/2019/08/PS_08.02.19_trust.in_.scientists_FULL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picciano.commons.gc.cuny.edu/2021/03/05/ezra-klein-biden-is-the-anti-trump-and-its-work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creativecommons.org/licenses/by/3.0/" TargetMode="External"/><Relationship Id="rId4" Type="http://schemas.openxmlformats.org/officeDocument/2006/relationships/hyperlink" Target="https://foto.wuestenigel.com/hand-holding-red-envelope-with-spam-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5603E4-DA6E-E1FE-813C-45F1DE4FCFD6}"/>
              </a:ext>
            </a:extLst>
          </p:cNvPr>
          <p:cNvSpPr txBox="1"/>
          <p:nvPr/>
        </p:nvSpPr>
        <p:spPr>
          <a:xfrm>
            <a:off x="452381" y="726180"/>
            <a:ext cx="5175216" cy="430887"/>
          </a:xfrm>
          <a:prstGeom prst="rect">
            <a:avLst/>
          </a:prstGeom>
          <a:noFill/>
        </p:spPr>
        <p:txBody>
          <a:bodyPr wrap="square" rtlCol="0">
            <a:spAutoFit/>
          </a:bodyPr>
          <a:lstStyle/>
          <a:p>
            <a:r>
              <a:rPr lang="en-US" sz="2200" dirty="0">
                <a:solidFill>
                  <a:srgbClr val="0070C0"/>
                </a:solidFill>
                <a:latin typeface="Calibri" panose="020F0502020204030204" pitchFamily="34" charset="0"/>
                <a:cs typeface="Calibri" panose="020F0502020204030204" pitchFamily="34" charset="0"/>
              </a:rPr>
              <a:t>NATIONAL INSTITUTES OF HEALTH</a:t>
            </a:r>
          </a:p>
        </p:txBody>
      </p:sp>
      <p:sp>
        <p:nvSpPr>
          <p:cNvPr id="2" name="Title 1">
            <a:extLst>
              <a:ext uri="{FF2B5EF4-FFF2-40B4-BE49-F238E27FC236}">
                <a16:creationId xmlns:a16="http://schemas.microsoft.com/office/drawing/2014/main" id="{6A053DDF-4438-4494-8A98-C22C666F5A9A}"/>
              </a:ext>
            </a:extLst>
          </p:cNvPr>
          <p:cNvSpPr>
            <a:spLocks noGrp="1"/>
          </p:cNvSpPr>
          <p:nvPr>
            <p:ph type="ctrTitle"/>
          </p:nvPr>
        </p:nvSpPr>
        <p:spPr>
          <a:xfrm>
            <a:off x="452381" y="1359660"/>
            <a:ext cx="11340446" cy="1015664"/>
          </a:xfrm>
        </p:spPr>
        <p:txBody>
          <a:bodyPr>
            <a:noAutofit/>
          </a:bodyPr>
          <a:lstStyle/>
          <a:p>
            <a:pPr>
              <a:spcAft>
                <a:spcPts val="3200"/>
              </a:spcAft>
            </a:pPr>
            <a:r>
              <a:rPr lang="en-US" dirty="0"/>
              <a:t>PROMOTING EQUITABLE ACCESS TO RESEARCH RESULTS </a:t>
            </a:r>
            <a:br>
              <a:rPr lang="en-US" dirty="0"/>
            </a:br>
            <a:r>
              <a:rPr lang="en-US" sz="2700" i="1" cap="none" dirty="0"/>
              <a:t>An Integrated Approach</a:t>
            </a:r>
          </a:p>
        </p:txBody>
      </p:sp>
      <p:sp>
        <p:nvSpPr>
          <p:cNvPr id="3" name="TextBox 2">
            <a:extLst>
              <a:ext uri="{FF2B5EF4-FFF2-40B4-BE49-F238E27FC236}">
                <a16:creationId xmlns:a16="http://schemas.microsoft.com/office/drawing/2014/main" id="{8A474AD2-6B99-8825-36E3-61C496A63563}"/>
              </a:ext>
            </a:extLst>
          </p:cNvPr>
          <p:cNvSpPr txBox="1"/>
          <p:nvPr/>
        </p:nvSpPr>
        <p:spPr>
          <a:xfrm>
            <a:off x="686848" y="3494476"/>
            <a:ext cx="4299322" cy="892552"/>
          </a:xfrm>
          <a:prstGeom prst="rect">
            <a:avLst/>
          </a:prstGeom>
          <a:noFill/>
        </p:spPr>
        <p:txBody>
          <a:bodyPr wrap="square" rtlCol="0">
            <a:spAutoFit/>
          </a:bodyPr>
          <a:lstStyle/>
          <a:p>
            <a:r>
              <a:rPr lang="en-US" sz="2000" b="1" dirty="0">
                <a:solidFill>
                  <a:schemeClr val="bg2"/>
                </a:solidFill>
                <a:latin typeface="Calibri" panose="020F0502020204030204" pitchFamily="34" charset="0"/>
              </a:rPr>
              <a:t>Lyric Jorgenson, PhD</a:t>
            </a:r>
            <a:br>
              <a:rPr lang="en-US" sz="20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Acting NIH Associate Director for Science Policy</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Acting Director of the Office of Science Policy</a:t>
            </a:r>
          </a:p>
        </p:txBody>
      </p:sp>
      <p:sp>
        <p:nvSpPr>
          <p:cNvPr id="6" name="TextBox 5">
            <a:extLst>
              <a:ext uri="{FF2B5EF4-FFF2-40B4-BE49-F238E27FC236}">
                <a16:creationId xmlns:a16="http://schemas.microsoft.com/office/drawing/2014/main" id="{E86784A5-A00A-4553-B1A8-52766DEB187D}"/>
              </a:ext>
            </a:extLst>
          </p:cNvPr>
          <p:cNvSpPr txBox="1"/>
          <p:nvPr/>
        </p:nvSpPr>
        <p:spPr>
          <a:xfrm>
            <a:off x="686848" y="5132590"/>
            <a:ext cx="4706283" cy="1015663"/>
          </a:xfrm>
          <a:prstGeom prst="rect">
            <a:avLst/>
          </a:prstGeom>
          <a:noFill/>
        </p:spPr>
        <p:txBody>
          <a:bodyPr wrap="square" lIns="91440" tIns="45720" rIns="91440" bIns="45720" rtlCol="0" anchor="t">
            <a:spAutoFit/>
          </a:bodyPr>
          <a:lstStyle/>
          <a:p>
            <a:r>
              <a:rPr lang="en-US" sz="2000" dirty="0">
                <a:solidFill>
                  <a:schemeClr val="bg2"/>
                </a:solidFill>
                <a:latin typeface="Calibri" panose="020F0502020204030204" pitchFamily="34" charset="0"/>
              </a:rPr>
              <a:t>Meeting of the Advisory Committee </a:t>
            </a:r>
            <a:br>
              <a:rPr lang="en-US" sz="2000" dirty="0">
                <a:solidFill>
                  <a:schemeClr val="bg2"/>
                </a:solidFill>
                <a:latin typeface="Calibri" panose="020F0502020204030204" pitchFamily="34" charset="0"/>
              </a:rPr>
            </a:br>
            <a:r>
              <a:rPr lang="en-US" sz="2000" dirty="0">
                <a:solidFill>
                  <a:schemeClr val="bg2"/>
                </a:solidFill>
                <a:latin typeface="Calibri" panose="020F0502020204030204" pitchFamily="34" charset="0"/>
              </a:rPr>
              <a:t>to the NIH Director</a:t>
            </a:r>
          </a:p>
          <a:p>
            <a:r>
              <a:rPr lang="en-US" sz="2000" dirty="0">
                <a:solidFill>
                  <a:schemeClr val="bg2"/>
                </a:solidFill>
                <a:latin typeface="Calibri" panose="020F0502020204030204" pitchFamily="34" charset="0"/>
              </a:rPr>
              <a:t>June 8, 2023</a:t>
            </a:r>
            <a:endParaRPr lang="en-US" dirty="0">
              <a:solidFill>
                <a:schemeClr val="bg2"/>
              </a:solidFill>
              <a:latin typeface="Calibri" panose="020F0502020204030204" pitchFamily="34" charset="0"/>
            </a:endParaRPr>
          </a:p>
        </p:txBody>
      </p:sp>
      <p:sp>
        <p:nvSpPr>
          <p:cNvPr id="5" name="TextBox 4">
            <a:extLst>
              <a:ext uri="{FF2B5EF4-FFF2-40B4-BE49-F238E27FC236}">
                <a16:creationId xmlns:a16="http://schemas.microsoft.com/office/drawing/2014/main" id="{1605EA2D-7964-43F5-8D79-9E9FA3AB6AC3}"/>
              </a:ext>
            </a:extLst>
          </p:cNvPr>
          <p:cNvSpPr txBox="1"/>
          <p:nvPr/>
        </p:nvSpPr>
        <p:spPr>
          <a:xfrm>
            <a:off x="6206066" y="5871254"/>
            <a:ext cx="5219700" cy="276999"/>
          </a:xfrm>
          <a:prstGeom prst="rect">
            <a:avLst/>
          </a:prstGeom>
          <a:noFill/>
        </p:spPr>
        <p:txBody>
          <a:bodyPr wrap="square" rtlCol="0">
            <a:spAutoFit/>
          </a:bodyPr>
          <a:lstStyle/>
          <a:p>
            <a:pPr algn="r"/>
            <a:r>
              <a:rPr lang="en-US" sz="1200" dirty="0">
                <a:solidFill>
                  <a:schemeClr val="bg1"/>
                </a:solidFill>
              </a:rPr>
              <a:t>This presentation has presenter’s notes. </a:t>
            </a:r>
          </a:p>
        </p:txBody>
      </p:sp>
    </p:spTree>
    <p:extLst>
      <p:ext uri="{BB962C8B-B14F-4D97-AF65-F5344CB8AC3E}">
        <p14:creationId xmlns:p14="http://schemas.microsoft.com/office/powerpoint/2010/main" val="111369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7C80-49BE-C070-32B1-5C3A48843FFB}"/>
              </a:ext>
            </a:extLst>
          </p:cNvPr>
          <p:cNvSpPr>
            <a:spLocks noGrp="1"/>
          </p:cNvSpPr>
          <p:nvPr>
            <p:ph type="title"/>
          </p:nvPr>
        </p:nvSpPr>
        <p:spPr/>
        <p:txBody>
          <a:bodyPr/>
          <a:lstStyle/>
          <a:p>
            <a:r>
              <a:rPr lang="en-US" dirty="0"/>
              <a:t>HOW</a:t>
            </a:r>
            <a:r>
              <a:rPr lang="en-US" baseline="0" dirty="0"/>
              <a:t> TO GET TO ZERO EMBARGO </a:t>
            </a:r>
            <a:endParaRPr lang="en-US" dirty="0"/>
          </a:p>
        </p:txBody>
      </p:sp>
      <p:pic>
        <p:nvPicPr>
          <p:cNvPr id="5" name="Content Placeholder 4" descr="An antique scale with equity and access on one side and burden/cost on the other. Equity and access outweigh burden and cost.">
            <a:extLst>
              <a:ext uri="{FF2B5EF4-FFF2-40B4-BE49-F238E27FC236}">
                <a16:creationId xmlns:a16="http://schemas.microsoft.com/office/drawing/2014/main" id="{013326B1-AF56-7192-6FB9-8506E14647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294" t="14197" r="14395"/>
          <a:stretch/>
        </p:blipFill>
        <p:spPr>
          <a:xfrm>
            <a:off x="2311399" y="1795979"/>
            <a:ext cx="8026400" cy="5062021"/>
          </a:xfrm>
        </p:spPr>
      </p:pic>
    </p:spTree>
    <p:extLst>
      <p:ext uri="{BB962C8B-B14F-4D97-AF65-F5344CB8AC3E}">
        <p14:creationId xmlns:p14="http://schemas.microsoft.com/office/powerpoint/2010/main" val="42841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8B11CD50-3CC2-EFCB-C105-4FD9CEB1B26A}"/>
              </a:ext>
            </a:extLst>
          </p:cNvPr>
          <p:cNvSpPr>
            <a:spLocks noGrp="1"/>
          </p:cNvSpPr>
          <p:nvPr>
            <p:ph type="title"/>
          </p:nvPr>
        </p:nvSpPr>
        <p:spPr>
          <a:xfrm>
            <a:off x="581192" y="702156"/>
            <a:ext cx="11029616" cy="1013800"/>
          </a:xfrm>
        </p:spPr>
        <p:txBody>
          <a:bodyPr/>
          <a:lstStyle/>
          <a:p>
            <a:r>
              <a:rPr lang="en-US" sz="1800" spc="120" dirty="0">
                <a:solidFill>
                  <a:schemeClr val="accent1">
                    <a:lumMod val="20000"/>
                    <a:lumOff val="80000"/>
                  </a:schemeClr>
                </a:solidFill>
              </a:rPr>
              <a:t>Public Access to Publications</a:t>
            </a:r>
            <a:br>
              <a:rPr lang="en-US" sz="2800" spc="120" dirty="0">
                <a:solidFill>
                  <a:schemeClr val="accent1">
                    <a:lumMod val="20000"/>
                    <a:lumOff val="80000"/>
                  </a:schemeClr>
                </a:solidFill>
              </a:rPr>
            </a:br>
            <a:r>
              <a:rPr lang="en-US" spc="120" dirty="0"/>
              <a:t>CURRENT POLICY PROPOSAL</a:t>
            </a:r>
          </a:p>
        </p:txBody>
      </p:sp>
      <p:sp>
        <p:nvSpPr>
          <p:cNvPr id="26" name="TextBox 25">
            <a:extLst>
              <a:ext uri="{FF2B5EF4-FFF2-40B4-BE49-F238E27FC236}">
                <a16:creationId xmlns:a16="http://schemas.microsoft.com/office/drawing/2014/main" id="{13609C38-13D8-A406-43C9-DECF6DA2B2F3}"/>
              </a:ext>
            </a:extLst>
          </p:cNvPr>
          <p:cNvSpPr txBox="1"/>
          <p:nvPr/>
        </p:nvSpPr>
        <p:spPr>
          <a:xfrm>
            <a:off x="9738912" y="715555"/>
            <a:ext cx="1830413"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On or by </a:t>
            </a:r>
          </a:p>
          <a:p>
            <a:pPr algn="ctr"/>
            <a:r>
              <a:rPr lang="en-US" sz="1400" b="1" dirty="0">
                <a:solidFill>
                  <a:schemeClr val="bg1"/>
                </a:solidFill>
                <a:latin typeface="Calibri" panose="020F0502020204030204" pitchFamily="34" charset="0"/>
              </a:rPr>
              <a:t>Dec 31, 2025</a:t>
            </a:r>
          </a:p>
          <a:p>
            <a:pPr algn="ctr"/>
            <a:r>
              <a:rPr lang="en-US" sz="1400" dirty="0">
                <a:solidFill>
                  <a:schemeClr val="bg1"/>
                </a:solidFill>
                <a:latin typeface="Calibri" panose="020F0502020204030204" pitchFamily="34" charset="0"/>
              </a:rPr>
              <a:t>Revised Public Access Policy Effective </a:t>
            </a:r>
          </a:p>
        </p:txBody>
      </p:sp>
      <p:graphicFrame>
        <p:nvGraphicFramePr>
          <p:cNvPr id="27" name="Table 3">
            <a:extLst>
              <a:ext uri="{FF2B5EF4-FFF2-40B4-BE49-F238E27FC236}">
                <a16:creationId xmlns:a16="http://schemas.microsoft.com/office/drawing/2014/main" id="{40739BBF-4346-8C2E-5600-8BEE54D79D86}"/>
              </a:ext>
            </a:extLst>
          </p:cNvPr>
          <p:cNvGraphicFramePr>
            <a:graphicFrameLocks noGrp="1"/>
          </p:cNvGraphicFramePr>
          <p:nvPr>
            <p:extLst>
              <p:ext uri="{D42A27DB-BD31-4B8C-83A1-F6EECF244321}">
                <p14:modId xmlns:p14="http://schemas.microsoft.com/office/powerpoint/2010/main" val="914048212"/>
              </p:ext>
            </p:extLst>
          </p:nvPr>
        </p:nvGraphicFramePr>
        <p:xfrm>
          <a:off x="170688" y="1935350"/>
          <a:ext cx="11850623" cy="2257545"/>
        </p:xfrm>
        <a:graphic>
          <a:graphicData uri="http://schemas.openxmlformats.org/drawingml/2006/table">
            <a:tbl>
              <a:tblPr firstRow="1" bandRow="1">
                <a:tableStyleId>{5C22544A-7EE6-4342-B048-85BDC9FD1C3A}</a:tableStyleId>
              </a:tblPr>
              <a:tblGrid>
                <a:gridCol w="2691994">
                  <a:extLst>
                    <a:ext uri="{9D8B030D-6E8A-4147-A177-3AD203B41FA5}">
                      <a16:colId xmlns:a16="http://schemas.microsoft.com/office/drawing/2014/main" val="2014274031"/>
                    </a:ext>
                  </a:extLst>
                </a:gridCol>
                <a:gridCol w="3233317">
                  <a:extLst>
                    <a:ext uri="{9D8B030D-6E8A-4147-A177-3AD203B41FA5}">
                      <a16:colId xmlns:a16="http://schemas.microsoft.com/office/drawing/2014/main" val="3755194348"/>
                    </a:ext>
                  </a:extLst>
                </a:gridCol>
                <a:gridCol w="3087015">
                  <a:extLst>
                    <a:ext uri="{9D8B030D-6E8A-4147-A177-3AD203B41FA5}">
                      <a16:colId xmlns:a16="http://schemas.microsoft.com/office/drawing/2014/main" val="3373822865"/>
                    </a:ext>
                  </a:extLst>
                </a:gridCol>
                <a:gridCol w="2838297">
                  <a:extLst>
                    <a:ext uri="{9D8B030D-6E8A-4147-A177-3AD203B41FA5}">
                      <a16:colId xmlns:a16="http://schemas.microsoft.com/office/drawing/2014/main" val="3259591938"/>
                    </a:ext>
                  </a:extLst>
                </a:gridCol>
              </a:tblGrid>
              <a:tr h="703065">
                <a:tc>
                  <a:txBody>
                    <a:bodyPr/>
                    <a:lstStyle/>
                    <a:p>
                      <a:pPr algn="ctr"/>
                      <a:r>
                        <a:rPr lang="en-US" dirty="0">
                          <a:latin typeface="Calibri" panose="020F0502020204030204" pitchFamily="34" charset="0"/>
                        </a:rPr>
                        <a:t>Expectation from </a:t>
                      </a:r>
                    </a:p>
                    <a:p>
                      <a:pPr algn="ctr"/>
                      <a:r>
                        <a:rPr lang="en-US" dirty="0">
                          <a:latin typeface="Calibri" panose="020F0502020204030204" pitchFamily="34" charset="0"/>
                        </a:rPr>
                        <a:t>2022 OSTP Memo </a:t>
                      </a:r>
                    </a:p>
                  </a:txBody>
                  <a:tcPr/>
                </a:tc>
                <a:tc>
                  <a:txBody>
                    <a:bodyPr/>
                    <a:lstStyle/>
                    <a:p>
                      <a:pPr algn="ctr"/>
                      <a:r>
                        <a:rPr lang="en-US" dirty="0">
                          <a:latin typeface="Calibri" panose="020F0502020204030204" pitchFamily="34" charset="0"/>
                        </a:rPr>
                        <a:t>Current Practices</a:t>
                      </a:r>
                    </a:p>
                    <a:p>
                      <a:pPr algn="ctr"/>
                      <a:r>
                        <a:rPr lang="en-US" dirty="0">
                          <a:latin typeface="Calibri" panose="020F0502020204030204" pitchFamily="34" charset="0"/>
                        </a:rPr>
                        <a:t>To Continue</a:t>
                      </a:r>
                    </a:p>
                  </a:txBody>
                  <a:tcPr/>
                </a:tc>
                <a:tc>
                  <a:txBody>
                    <a:bodyPr/>
                    <a:lstStyle/>
                    <a:p>
                      <a:pPr algn="ctr"/>
                      <a:r>
                        <a:rPr lang="en-US" dirty="0">
                          <a:latin typeface="Calibri" panose="020F0502020204030204" pitchFamily="34" charset="0"/>
                        </a:rPr>
                        <a:t>New Practices </a:t>
                      </a:r>
                    </a:p>
                    <a:p>
                      <a:pPr algn="ctr"/>
                      <a:r>
                        <a:rPr lang="en-US" dirty="0">
                          <a:latin typeface="Calibri" panose="020F0502020204030204" pitchFamily="34" charset="0"/>
                        </a:rPr>
                        <a:t>NIH Will Institute</a:t>
                      </a:r>
                    </a:p>
                  </a:txBody>
                  <a:tcPr/>
                </a:tc>
                <a:tc>
                  <a:txBody>
                    <a:bodyPr/>
                    <a:lstStyle/>
                    <a:p>
                      <a:pPr algn="ctr"/>
                      <a:r>
                        <a:rPr lang="en-US" dirty="0">
                          <a:latin typeface="Calibri" panose="020F0502020204030204" pitchFamily="34" charset="0"/>
                        </a:rPr>
                        <a:t>New Practices </a:t>
                      </a:r>
                    </a:p>
                    <a:p>
                      <a:pPr algn="ctr"/>
                      <a:r>
                        <a:rPr lang="en-US" dirty="0">
                          <a:latin typeface="Calibri" panose="020F0502020204030204" pitchFamily="34" charset="0"/>
                        </a:rPr>
                        <a:t>Proposed</a:t>
                      </a:r>
                    </a:p>
                  </a:txBody>
                  <a:tcPr/>
                </a:tc>
                <a:extLst>
                  <a:ext uri="{0D108BD9-81ED-4DB2-BD59-A6C34878D82A}">
                    <a16:rowId xmlns:a16="http://schemas.microsoft.com/office/drawing/2014/main" val="150774298"/>
                  </a:ext>
                </a:extLst>
              </a:tr>
              <a:tr h="1261639">
                <a:tc>
                  <a:txBody>
                    <a:bodyPr/>
                    <a:lstStyle/>
                    <a:p>
                      <a:r>
                        <a:rPr lang="en-US" sz="1600" dirty="0">
                          <a:solidFill>
                            <a:srgbClr val="7030A0"/>
                          </a:solidFill>
                          <a:latin typeface="Calibri" panose="020F0502020204030204" pitchFamily="34" charset="0"/>
                        </a:rPr>
                        <a:t>Peer-reviewed scholarly publications… made freely available, publicly accessible in agency-designated repositories without embargo after publication</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PMC serves as repository</a:t>
                      </a:r>
                    </a:p>
                    <a:p>
                      <a:pPr marL="285750" indent="-285750">
                        <a:buFont typeface="Arial" panose="020B0604020202020204" pitchFamily="34" charset="0"/>
                        <a:buChar char="•"/>
                      </a:pPr>
                      <a:r>
                        <a:rPr lang="en-US" sz="1600" dirty="0">
                          <a:latin typeface="Calibri" panose="020F0502020204030204" pitchFamily="34" charset="0"/>
                        </a:rPr>
                        <a:t>Manuscripts submitted to PMC at time of acceptance OR</a:t>
                      </a:r>
                    </a:p>
                    <a:p>
                      <a:pPr marL="285750" indent="-285750">
                        <a:buFont typeface="Arial" panose="020B0604020202020204" pitchFamily="34" charset="0"/>
                        <a:buChar char="•"/>
                      </a:pPr>
                      <a:r>
                        <a:rPr lang="en-US" sz="1600" dirty="0"/>
                        <a:t>Journals with agreements with NIH will submit on authors’ behalf when published</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Articles will be available post-publication in PMC as soon as processing is complete, without an embargo period </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Clarify rights necessary to comply</a:t>
                      </a:r>
                    </a:p>
                    <a:p>
                      <a:pPr marL="285750" indent="-285750">
                        <a:buFont typeface="Arial" panose="020B0604020202020204" pitchFamily="34" charset="0"/>
                        <a:buChar char="•"/>
                      </a:pPr>
                      <a:r>
                        <a:rPr lang="en-US" sz="1600" dirty="0">
                          <a:latin typeface="Calibri" panose="020F0502020204030204" pitchFamily="34" charset="0"/>
                        </a:rPr>
                        <a:t>Clarify official date of publication (online vs. print)</a:t>
                      </a:r>
                    </a:p>
                  </a:txBody>
                  <a:tcPr/>
                </a:tc>
                <a:extLst>
                  <a:ext uri="{0D108BD9-81ED-4DB2-BD59-A6C34878D82A}">
                    <a16:rowId xmlns:a16="http://schemas.microsoft.com/office/drawing/2014/main" val="3980495312"/>
                  </a:ext>
                </a:extLst>
              </a:tr>
            </a:tbl>
          </a:graphicData>
        </a:graphic>
      </p:graphicFrame>
    </p:spTree>
    <p:extLst>
      <p:ext uri="{BB962C8B-B14F-4D97-AF65-F5344CB8AC3E}">
        <p14:creationId xmlns:p14="http://schemas.microsoft.com/office/powerpoint/2010/main" val="235734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59025E4-EA84-63B5-4CAE-ED0EA5DE9DA9}"/>
              </a:ext>
            </a:extLst>
          </p:cNvPr>
          <p:cNvSpPr>
            <a:spLocks noGrp="1"/>
          </p:cNvSpPr>
          <p:nvPr>
            <p:ph type="title"/>
          </p:nvPr>
        </p:nvSpPr>
        <p:spPr>
          <a:xfrm>
            <a:off x="581192" y="702156"/>
            <a:ext cx="11029616" cy="1013800"/>
          </a:xfrm>
        </p:spPr>
        <p:txBody>
          <a:bodyPr/>
          <a:lstStyle/>
          <a:p>
            <a:r>
              <a:rPr lang="en-US" sz="1800" spc="120" dirty="0">
                <a:solidFill>
                  <a:schemeClr val="accent1">
                    <a:lumMod val="20000"/>
                    <a:lumOff val="80000"/>
                  </a:schemeClr>
                </a:solidFill>
              </a:rPr>
              <a:t>Public Access to Publications</a:t>
            </a:r>
            <a:br>
              <a:rPr lang="en-US" sz="2800" spc="120" dirty="0">
                <a:solidFill>
                  <a:schemeClr val="accent1">
                    <a:lumMod val="20000"/>
                    <a:lumOff val="80000"/>
                  </a:schemeClr>
                </a:solidFill>
              </a:rPr>
            </a:br>
            <a:r>
              <a:rPr lang="en-US" spc="120" dirty="0"/>
              <a:t>CURRENT POLICY PROPOSAL</a:t>
            </a:r>
            <a:r>
              <a:rPr lang="en-US" i="1" spc="120" dirty="0"/>
              <a:t> </a:t>
            </a:r>
            <a:r>
              <a:rPr lang="en-US" sz="1400" i="1" dirty="0"/>
              <a:t>(cont.)</a:t>
            </a:r>
          </a:p>
        </p:txBody>
      </p:sp>
      <p:sp>
        <p:nvSpPr>
          <p:cNvPr id="24" name="TextBox 23">
            <a:extLst>
              <a:ext uri="{FF2B5EF4-FFF2-40B4-BE49-F238E27FC236}">
                <a16:creationId xmlns:a16="http://schemas.microsoft.com/office/drawing/2014/main" id="{5197B99C-3A98-7849-3C09-F28839E36F1A}"/>
              </a:ext>
            </a:extLst>
          </p:cNvPr>
          <p:cNvSpPr txBox="1"/>
          <p:nvPr/>
        </p:nvSpPr>
        <p:spPr>
          <a:xfrm>
            <a:off x="9738912" y="715555"/>
            <a:ext cx="1830413"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On or by </a:t>
            </a:r>
          </a:p>
          <a:p>
            <a:pPr algn="ctr"/>
            <a:r>
              <a:rPr lang="en-US" sz="1400" b="1" dirty="0">
                <a:solidFill>
                  <a:schemeClr val="bg1"/>
                </a:solidFill>
                <a:latin typeface="Calibri" panose="020F0502020204030204" pitchFamily="34" charset="0"/>
              </a:rPr>
              <a:t>Dec 31, 2025</a:t>
            </a:r>
          </a:p>
          <a:p>
            <a:pPr algn="ctr"/>
            <a:r>
              <a:rPr lang="en-US" sz="1400" dirty="0">
                <a:solidFill>
                  <a:schemeClr val="bg1"/>
                </a:solidFill>
                <a:latin typeface="Calibri" panose="020F0502020204030204" pitchFamily="34" charset="0"/>
              </a:rPr>
              <a:t>Revised Public Access Policy Effective </a:t>
            </a:r>
          </a:p>
        </p:txBody>
      </p:sp>
      <p:graphicFrame>
        <p:nvGraphicFramePr>
          <p:cNvPr id="25" name="Table 3">
            <a:extLst>
              <a:ext uri="{FF2B5EF4-FFF2-40B4-BE49-F238E27FC236}">
                <a16:creationId xmlns:a16="http://schemas.microsoft.com/office/drawing/2014/main" id="{30CEC165-E11C-9BDD-4BE1-3C9CAD171266}"/>
              </a:ext>
            </a:extLst>
          </p:cNvPr>
          <p:cNvGraphicFramePr>
            <a:graphicFrameLocks noGrp="1"/>
          </p:cNvGraphicFramePr>
          <p:nvPr>
            <p:extLst>
              <p:ext uri="{D42A27DB-BD31-4B8C-83A1-F6EECF244321}">
                <p14:modId xmlns:p14="http://schemas.microsoft.com/office/powerpoint/2010/main" val="3001344555"/>
              </p:ext>
            </p:extLst>
          </p:nvPr>
        </p:nvGraphicFramePr>
        <p:xfrm>
          <a:off x="170688" y="1935350"/>
          <a:ext cx="11850623" cy="3568185"/>
        </p:xfrm>
        <a:graphic>
          <a:graphicData uri="http://schemas.openxmlformats.org/drawingml/2006/table">
            <a:tbl>
              <a:tblPr firstRow="1" bandRow="1">
                <a:tableStyleId>{5C22544A-7EE6-4342-B048-85BDC9FD1C3A}</a:tableStyleId>
              </a:tblPr>
              <a:tblGrid>
                <a:gridCol w="2691994">
                  <a:extLst>
                    <a:ext uri="{9D8B030D-6E8A-4147-A177-3AD203B41FA5}">
                      <a16:colId xmlns:a16="http://schemas.microsoft.com/office/drawing/2014/main" val="2014274031"/>
                    </a:ext>
                  </a:extLst>
                </a:gridCol>
                <a:gridCol w="3233317">
                  <a:extLst>
                    <a:ext uri="{9D8B030D-6E8A-4147-A177-3AD203B41FA5}">
                      <a16:colId xmlns:a16="http://schemas.microsoft.com/office/drawing/2014/main" val="3755194348"/>
                    </a:ext>
                  </a:extLst>
                </a:gridCol>
                <a:gridCol w="3087015">
                  <a:extLst>
                    <a:ext uri="{9D8B030D-6E8A-4147-A177-3AD203B41FA5}">
                      <a16:colId xmlns:a16="http://schemas.microsoft.com/office/drawing/2014/main" val="3373822865"/>
                    </a:ext>
                  </a:extLst>
                </a:gridCol>
                <a:gridCol w="2838297">
                  <a:extLst>
                    <a:ext uri="{9D8B030D-6E8A-4147-A177-3AD203B41FA5}">
                      <a16:colId xmlns:a16="http://schemas.microsoft.com/office/drawing/2014/main" val="3259591938"/>
                    </a:ext>
                  </a:extLst>
                </a:gridCol>
              </a:tblGrid>
              <a:tr h="703065">
                <a:tc>
                  <a:txBody>
                    <a:bodyPr/>
                    <a:lstStyle/>
                    <a:p>
                      <a:pPr algn="ctr"/>
                      <a:r>
                        <a:rPr lang="en-US" dirty="0">
                          <a:latin typeface="Calibri" panose="020F0502020204030204" pitchFamily="34" charset="0"/>
                        </a:rPr>
                        <a:t>Expectation from </a:t>
                      </a:r>
                    </a:p>
                    <a:p>
                      <a:pPr algn="ctr"/>
                      <a:r>
                        <a:rPr lang="en-US" dirty="0">
                          <a:latin typeface="Calibri" panose="020F0502020204030204" pitchFamily="34" charset="0"/>
                        </a:rPr>
                        <a:t>2022 OSTP Memo </a:t>
                      </a:r>
                    </a:p>
                  </a:txBody>
                  <a:tcPr/>
                </a:tc>
                <a:tc>
                  <a:txBody>
                    <a:bodyPr/>
                    <a:lstStyle/>
                    <a:p>
                      <a:pPr algn="ctr"/>
                      <a:r>
                        <a:rPr lang="en-US" dirty="0">
                          <a:latin typeface="Calibri" panose="020F0502020204030204" pitchFamily="34" charset="0"/>
                        </a:rPr>
                        <a:t>Current Practices</a:t>
                      </a:r>
                    </a:p>
                    <a:p>
                      <a:pPr algn="ctr"/>
                      <a:r>
                        <a:rPr lang="en-US" dirty="0">
                          <a:latin typeface="Calibri" panose="020F0502020204030204" pitchFamily="34" charset="0"/>
                        </a:rPr>
                        <a:t>To Continue</a:t>
                      </a:r>
                    </a:p>
                  </a:txBody>
                  <a:tcPr/>
                </a:tc>
                <a:tc>
                  <a:txBody>
                    <a:bodyPr/>
                    <a:lstStyle/>
                    <a:p>
                      <a:pPr algn="ctr"/>
                      <a:r>
                        <a:rPr lang="en-US" dirty="0">
                          <a:latin typeface="Calibri" panose="020F0502020204030204" pitchFamily="34" charset="0"/>
                        </a:rPr>
                        <a:t>New Practices </a:t>
                      </a:r>
                    </a:p>
                    <a:p>
                      <a:pPr algn="ctr"/>
                      <a:r>
                        <a:rPr lang="en-US" dirty="0">
                          <a:latin typeface="Calibri" panose="020F0502020204030204" pitchFamily="34" charset="0"/>
                        </a:rPr>
                        <a:t>NIH Will Institute</a:t>
                      </a:r>
                    </a:p>
                  </a:txBody>
                  <a:tcPr/>
                </a:tc>
                <a:tc>
                  <a:txBody>
                    <a:bodyPr/>
                    <a:lstStyle/>
                    <a:p>
                      <a:pPr algn="ctr"/>
                      <a:r>
                        <a:rPr lang="en-US" dirty="0">
                          <a:latin typeface="Calibri" panose="020F0502020204030204" pitchFamily="34" charset="0"/>
                        </a:rPr>
                        <a:t>New Practices </a:t>
                      </a:r>
                    </a:p>
                    <a:p>
                      <a:pPr algn="ctr"/>
                      <a:r>
                        <a:rPr lang="en-US" dirty="0">
                          <a:latin typeface="Calibri" panose="020F0502020204030204" pitchFamily="34" charset="0"/>
                        </a:rPr>
                        <a:t>Proposed</a:t>
                      </a:r>
                    </a:p>
                  </a:txBody>
                  <a:tcPr/>
                </a:tc>
                <a:extLst>
                  <a:ext uri="{0D108BD9-81ED-4DB2-BD59-A6C34878D82A}">
                    <a16:rowId xmlns:a16="http://schemas.microsoft.com/office/drawing/2014/main" val="150774298"/>
                  </a:ext>
                </a:extLst>
              </a:tr>
              <a:tr h="1261639">
                <a:tc>
                  <a:txBody>
                    <a:bodyPr/>
                    <a:lstStyle/>
                    <a:p>
                      <a:r>
                        <a:rPr lang="en-US" sz="1600" dirty="0">
                          <a:solidFill>
                            <a:srgbClr val="7030A0"/>
                          </a:solidFill>
                          <a:latin typeface="Calibri" panose="020F0502020204030204" pitchFamily="34" charset="0"/>
                        </a:rPr>
                        <a:t>Peer-reviewed scholarly publications… made freely available, publicly accessible in agency-designated repositories without embargo after publication</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PMC serves as repository</a:t>
                      </a:r>
                    </a:p>
                    <a:p>
                      <a:pPr marL="285750" indent="-285750">
                        <a:buFont typeface="Arial" panose="020B0604020202020204" pitchFamily="34" charset="0"/>
                        <a:buChar char="•"/>
                      </a:pPr>
                      <a:r>
                        <a:rPr lang="en-US" sz="1600" dirty="0">
                          <a:latin typeface="Calibri" panose="020F0502020204030204" pitchFamily="34" charset="0"/>
                        </a:rPr>
                        <a:t>Manuscripts submitted to PMC at time of acceptance OR</a:t>
                      </a:r>
                    </a:p>
                    <a:p>
                      <a:pPr marL="285750" indent="-285750">
                        <a:buFont typeface="Arial" panose="020B0604020202020204" pitchFamily="34" charset="0"/>
                        <a:buChar char="•"/>
                      </a:pPr>
                      <a:r>
                        <a:rPr lang="en-US" sz="1600" dirty="0"/>
                        <a:t>Journals with agreements with NIH will submit on authors’ behalf when published</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Articles will be available post-publication in PMC as soon as processing is complete, without an embargo period </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Clarify rights necessary to comply</a:t>
                      </a:r>
                    </a:p>
                    <a:p>
                      <a:pPr marL="285750" indent="-285750">
                        <a:buFont typeface="Arial" panose="020B0604020202020204" pitchFamily="34" charset="0"/>
                        <a:buChar char="•"/>
                      </a:pPr>
                      <a:r>
                        <a:rPr lang="en-US" sz="1600" dirty="0">
                          <a:latin typeface="Calibri" panose="020F0502020204030204" pitchFamily="34" charset="0"/>
                        </a:rPr>
                        <a:t>Clarify official date of publication (online vs. print)</a:t>
                      </a:r>
                    </a:p>
                  </a:txBody>
                  <a:tcPr/>
                </a:tc>
                <a:extLst>
                  <a:ext uri="{0D108BD9-81ED-4DB2-BD59-A6C34878D82A}">
                    <a16:rowId xmlns:a16="http://schemas.microsoft.com/office/drawing/2014/main" val="3980495312"/>
                  </a:ext>
                </a:extLst>
              </a:tr>
              <a:tr h="1152377">
                <a:tc>
                  <a:txBody>
                    <a:bodyPr/>
                    <a:lstStyle/>
                    <a:p>
                      <a:r>
                        <a:rPr lang="en-US" sz="1600" dirty="0">
                          <a:solidFill>
                            <a:srgbClr val="7030A0"/>
                          </a:solidFill>
                          <a:latin typeface="Calibri" panose="020F0502020204030204" pitchFamily="34" charset="0"/>
                        </a:rPr>
                        <a:t>Maximize equitable reach of public access to peer-reviewed scholarly publications…in formats that allow for machine-readability</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PMC converts submissions to human- and machine- readable formats and allows for use of metadata</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Work with community to develop/update standards for article accessibility procedures, for submission to PMC </a:t>
                      </a:r>
                    </a:p>
                  </a:txBody>
                  <a:tcPr/>
                </a:tc>
                <a:tc>
                  <a:txBody>
                    <a:bodyPr/>
                    <a:lstStyle/>
                    <a:p>
                      <a:pPr marL="0" indent="0" algn="ctr">
                        <a:buFont typeface="Arial" panose="020B0604020202020204" pitchFamily="34" charset="0"/>
                        <a:buNone/>
                      </a:pPr>
                      <a:r>
                        <a:rPr lang="en-US" sz="1600" dirty="0">
                          <a:solidFill>
                            <a:schemeClr val="tx1"/>
                          </a:solidFill>
                          <a:latin typeface="Calibri" panose="020F0502020204030204" pitchFamily="34" charset="0"/>
                        </a:rPr>
                        <a:t>*Actively seeking public input and ideas*</a:t>
                      </a:r>
                    </a:p>
                  </a:txBody>
                  <a:tcPr/>
                </a:tc>
                <a:extLst>
                  <a:ext uri="{0D108BD9-81ED-4DB2-BD59-A6C34878D82A}">
                    <a16:rowId xmlns:a16="http://schemas.microsoft.com/office/drawing/2014/main" val="2295536586"/>
                  </a:ext>
                </a:extLst>
              </a:tr>
            </a:tbl>
          </a:graphicData>
        </a:graphic>
      </p:graphicFrame>
    </p:spTree>
    <p:extLst>
      <p:ext uri="{BB962C8B-B14F-4D97-AF65-F5344CB8AC3E}">
        <p14:creationId xmlns:p14="http://schemas.microsoft.com/office/powerpoint/2010/main" val="371034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7A4EBB-3FA3-307C-49AA-E051A09A8C58}"/>
              </a:ext>
            </a:extLst>
          </p:cNvPr>
          <p:cNvSpPr>
            <a:spLocks noGrp="1"/>
          </p:cNvSpPr>
          <p:nvPr>
            <p:ph type="title"/>
          </p:nvPr>
        </p:nvSpPr>
        <p:spPr>
          <a:xfrm>
            <a:off x="581192" y="702156"/>
            <a:ext cx="11029616" cy="1013800"/>
          </a:xfrm>
        </p:spPr>
        <p:txBody>
          <a:bodyPr/>
          <a:lstStyle/>
          <a:p>
            <a:r>
              <a:rPr lang="en-US" sz="1800" spc="120" dirty="0">
                <a:solidFill>
                  <a:schemeClr val="accent1">
                    <a:lumMod val="20000"/>
                    <a:lumOff val="80000"/>
                  </a:schemeClr>
                </a:solidFill>
              </a:rPr>
              <a:t>Public Access to Publications</a:t>
            </a:r>
            <a:br>
              <a:rPr lang="en-US" sz="2800" spc="120" dirty="0">
                <a:solidFill>
                  <a:schemeClr val="accent1">
                    <a:lumMod val="20000"/>
                    <a:lumOff val="80000"/>
                  </a:schemeClr>
                </a:solidFill>
              </a:rPr>
            </a:br>
            <a:r>
              <a:rPr lang="en-US" spc="120" dirty="0"/>
              <a:t>CURRENT POLICY PROPOSAL</a:t>
            </a:r>
            <a:r>
              <a:rPr lang="en-US" i="1" spc="120" dirty="0"/>
              <a:t> </a:t>
            </a:r>
            <a:r>
              <a:rPr lang="en-US" sz="1400" i="1" dirty="0"/>
              <a:t>(cont.)</a:t>
            </a:r>
          </a:p>
        </p:txBody>
      </p:sp>
      <p:sp>
        <p:nvSpPr>
          <p:cNvPr id="13" name="TextBox 12">
            <a:extLst>
              <a:ext uri="{FF2B5EF4-FFF2-40B4-BE49-F238E27FC236}">
                <a16:creationId xmlns:a16="http://schemas.microsoft.com/office/drawing/2014/main" id="{4F425CFB-0643-3672-231B-F9E946BF20EF}"/>
              </a:ext>
            </a:extLst>
          </p:cNvPr>
          <p:cNvSpPr txBox="1"/>
          <p:nvPr/>
        </p:nvSpPr>
        <p:spPr>
          <a:xfrm>
            <a:off x="9738912" y="715555"/>
            <a:ext cx="1830413"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On or by </a:t>
            </a:r>
          </a:p>
          <a:p>
            <a:pPr algn="ctr"/>
            <a:r>
              <a:rPr lang="en-US" sz="1400" b="1" dirty="0">
                <a:solidFill>
                  <a:schemeClr val="bg1"/>
                </a:solidFill>
                <a:latin typeface="Calibri" panose="020F0502020204030204" pitchFamily="34" charset="0"/>
              </a:rPr>
              <a:t>Dec 31, 2025</a:t>
            </a:r>
          </a:p>
          <a:p>
            <a:pPr algn="ctr"/>
            <a:r>
              <a:rPr lang="en-US" sz="1400" dirty="0">
                <a:solidFill>
                  <a:schemeClr val="bg1"/>
                </a:solidFill>
                <a:latin typeface="Calibri" panose="020F0502020204030204" pitchFamily="34" charset="0"/>
              </a:rPr>
              <a:t>Revised Public Access Policy Effective </a:t>
            </a:r>
          </a:p>
        </p:txBody>
      </p:sp>
      <p:graphicFrame>
        <p:nvGraphicFramePr>
          <p:cNvPr id="14" name="Table 3">
            <a:extLst>
              <a:ext uri="{FF2B5EF4-FFF2-40B4-BE49-F238E27FC236}">
                <a16:creationId xmlns:a16="http://schemas.microsoft.com/office/drawing/2014/main" id="{5973F0E0-2161-B3B8-EEC1-C8A819D42B07}"/>
              </a:ext>
            </a:extLst>
          </p:cNvPr>
          <p:cNvGraphicFramePr>
            <a:graphicFrameLocks noGrp="1"/>
          </p:cNvGraphicFramePr>
          <p:nvPr>
            <p:extLst>
              <p:ext uri="{D42A27DB-BD31-4B8C-83A1-F6EECF244321}">
                <p14:modId xmlns:p14="http://schemas.microsoft.com/office/powerpoint/2010/main" val="4005568100"/>
              </p:ext>
            </p:extLst>
          </p:nvPr>
        </p:nvGraphicFramePr>
        <p:xfrm>
          <a:off x="170688" y="1935350"/>
          <a:ext cx="11850623" cy="4878825"/>
        </p:xfrm>
        <a:graphic>
          <a:graphicData uri="http://schemas.openxmlformats.org/drawingml/2006/table">
            <a:tbl>
              <a:tblPr firstRow="1" bandRow="1">
                <a:tableStyleId>{5C22544A-7EE6-4342-B048-85BDC9FD1C3A}</a:tableStyleId>
              </a:tblPr>
              <a:tblGrid>
                <a:gridCol w="2691994">
                  <a:extLst>
                    <a:ext uri="{9D8B030D-6E8A-4147-A177-3AD203B41FA5}">
                      <a16:colId xmlns:a16="http://schemas.microsoft.com/office/drawing/2014/main" val="2014274031"/>
                    </a:ext>
                  </a:extLst>
                </a:gridCol>
                <a:gridCol w="3233317">
                  <a:extLst>
                    <a:ext uri="{9D8B030D-6E8A-4147-A177-3AD203B41FA5}">
                      <a16:colId xmlns:a16="http://schemas.microsoft.com/office/drawing/2014/main" val="3755194348"/>
                    </a:ext>
                  </a:extLst>
                </a:gridCol>
                <a:gridCol w="3087015">
                  <a:extLst>
                    <a:ext uri="{9D8B030D-6E8A-4147-A177-3AD203B41FA5}">
                      <a16:colId xmlns:a16="http://schemas.microsoft.com/office/drawing/2014/main" val="3373822865"/>
                    </a:ext>
                  </a:extLst>
                </a:gridCol>
                <a:gridCol w="2838297">
                  <a:extLst>
                    <a:ext uri="{9D8B030D-6E8A-4147-A177-3AD203B41FA5}">
                      <a16:colId xmlns:a16="http://schemas.microsoft.com/office/drawing/2014/main" val="3259591938"/>
                    </a:ext>
                  </a:extLst>
                </a:gridCol>
              </a:tblGrid>
              <a:tr h="703065">
                <a:tc>
                  <a:txBody>
                    <a:bodyPr/>
                    <a:lstStyle/>
                    <a:p>
                      <a:pPr algn="ctr"/>
                      <a:r>
                        <a:rPr lang="en-US" dirty="0">
                          <a:latin typeface="Calibri" panose="020F0502020204030204" pitchFamily="34" charset="0"/>
                        </a:rPr>
                        <a:t>Expectation from </a:t>
                      </a:r>
                    </a:p>
                    <a:p>
                      <a:pPr algn="ctr"/>
                      <a:r>
                        <a:rPr lang="en-US" dirty="0">
                          <a:latin typeface="Calibri" panose="020F0502020204030204" pitchFamily="34" charset="0"/>
                        </a:rPr>
                        <a:t>2022 OSTP Memo </a:t>
                      </a:r>
                    </a:p>
                  </a:txBody>
                  <a:tcPr/>
                </a:tc>
                <a:tc>
                  <a:txBody>
                    <a:bodyPr/>
                    <a:lstStyle/>
                    <a:p>
                      <a:pPr algn="ctr"/>
                      <a:r>
                        <a:rPr lang="en-US" dirty="0">
                          <a:latin typeface="Calibri" panose="020F0502020204030204" pitchFamily="34" charset="0"/>
                        </a:rPr>
                        <a:t>Current Practices</a:t>
                      </a:r>
                    </a:p>
                    <a:p>
                      <a:pPr algn="ctr"/>
                      <a:r>
                        <a:rPr lang="en-US" dirty="0">
                          <a:latin typeface="Calibri" panose="020F0502020204030204" pitchFamily="34" charset="0"/>
                        </a:rPr>
                        <a:t>To Continue</a:t>
                      </a:r>
                    </a:p>
                  </a:txBody>
                  <a:tcPr/>
                </a:tc>
                <a:tc>
                  <a:txBody>
                    <a:bodyPr/>
                    <a:lstStyle/>
                    <a:p>
                      <a:pPr algn="ctr"/>
                      <a:r>
                        <a:rPr lang="en-US" dirty="0">
                          <a:latin typeface="Calibri" panose="020F0502020204030204" pitchFamily="34" charset="0"/>
                        </a:rPr>
                        <a:t>New Practices </a:t>
                      </a:r>
                    </a:p>
                    <a:p>
                      <a:pPr algn="ctr"/>
                      <a:r>
                        <a:rPr lang="en-US" dirty="0">
                          <a:latin typeface="Calibri" panose="020F0502020204030204" pitchFamily="34" charset="0"/>
                        </a:rPr>
                        <a:t>NIH Will Institute</a:t>
                      </a:r>
                    </a:p>
                  </a:txBody>
                  <a:tcPr/>
                </a:tc>
                <a:tc>
                  <a:txBody>
                    <a:bodyPr/>
                    <a:lstStyle/>
                    <a:p>
                      <a:pPr algn="ctr"/>
                      <a:r>
                        <a:rPr lang="en-US" dirty="0">
                          <a:latin typeface="Calibri" panose="020F0502020204030204" pitchFamily="34" charset="0"/>
                        </a:rPr>
                        <a:t>New Practices </a:t>
                      </a:r>
                    </a:p>
                    <a:p>
                      <a:pPr algn="ctr"/>
                      <a:r>
                        <a:rPr lang="en-US" dirty="0">
                          <a:latin typeface="Calibri" panose="020F0502020204030204" pitchFamily="34" charset="0"/>
                        </a:rPr>
                        <a:t>Proposed</a:t>
                      </a:r>
                    </a:p>
                  </a:txBody>
                  <a:tcPr/>
                </a:tc>
                <a:extLst>
                  <a:ext uri="{0D108BD9-81ED-4DB2-BD59-A6C34878D82A}">
                    <a16:rowId xmlns:a16="http://schemas.microsoft.com/office/drawing/2014/main" val="150774298"/>
                  </a:ext>
                </a:extLst>
              </a:tr>
              <a:tr h="1261639">
                <a:tc>
                  <a:txBody>
                    <a:bodyPr/>
                    <a:lstStyle/>
                    <a:p>
                      <a:r>
                        <a:rPr lang="en-US" sz="1600" dirty="0">
                          <a:solidFill>
                            <a:srgbClr val="7030A0"/>
                          </a:solidFill>
                          <a:latin typeface="Calibri" panose="020F0502020204030204" pitchFamily="34" charset="0"/>
                        </a:rPr>
                        <a:t>Peer-reviewed scholarly publications… made freely available, publicly accessible in agency-designated repositories without embargo after publication</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PMC serves as repository</a:t>
                      </a:r>
                    </a:p>
                    <a:p>
                      <a:pPr marL="285750" indent="-285750">
                        <a:buFont typeface="Arial" panose="020B0604020202020204" pitchFamily="34" charset="0"/>
                        <a:buChar char="•"/>
                      </a:pPr>
                      <a:r>
                        <a:rPr lang="en-US" sz="1600" dirty="0">
                          <a:latin typeface="Calibri" panose="020F0502020204030204" pitchFamily="34" charset="0"/>
                        </a:rPr>
                        <a:t>Manuscripts submitted to PMC at time of acceptance OR</a:t>
                      </a:r>
                    </a:p>
                    <a:p>
                      <a:pPr marL="285750" indent="-285750">
                        <a:buFont typeface="Arial" panose="020B0604020202020204" pitchFamily="34" charset="0"/>
                        <a:buChar char="•"/>
                      </a:pPr>
                      <a:r>
                        <a:rPr lang="en-US" sz="1600" dirty="0"/>
                        <a:t>Journals with agreements with NIH will submit on authors’ behalf when published</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Articles will be available post-publication in PMC as soon as processing is complete, without an embargo period </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Clarify rights necessary to comply</a:t>
                      </a:r>
                    </a:p>
                    <a:p>
                      <a:pPr marL="285750" indent="-285750">
                        <a:buFont typeface="Arial" panose="020B0604020202020204" pitchFamily="34" charset="0"/>
                        <a:buChar char="•"/>
                      </a:pPr>
                      <a:r>
                        <a:rPr lang="en-US" sz="1600" dirty="0">
                          <a:latin typeface="Calibri" panose="020F0502020204030204" pitchFamily="34" charset="0"/>
                        </a:rPr>
                        <a:t>Clarify official date of publication (online vs. print)</a:t>
                      </a:r>
                    </a:p>
                  </a:txBody>
                  <a:tcPr/>
                </a:tc>
                <a:extLst>
                  <a:ext uri="{0D108BD9-81ED-4DB2-BD59-A6C34878D82A}">
                    <a16:rowId xmlns:a16="http://schemas.microsoft.com/office/drawing/2014/main" val="3980495312"/>
                  </a:ext>
                </a:extLst>
              </a:tr>
              <a:tr h="1152377">
                <a:tc>
                  <a:txBody>
                    <a:bodyPr/>
                    <a:lstStyle/>
                    <a:p>
                      <a:r>
                        <a:rPr lang="en-US" sz="1600" dirty="0">
                          <a:solidFill>
                            <a:srgbClr val="7030A0"/>
                          </a:solidFill>
                          <a:latin typeface="Calibri" panose="020F0502020204030204" pitchFamily="34" charset="0"/>
                        </a:rPr>
                        <a:t>Maximize equitable reach of public access to peer-reviewed scholarly publications…in formats that allow for machine-readability</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PMC converts submissions to human- and machine- readable formats and allows for use of metadata</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Work with community to develop/update standards for article accessibility procedures, for submission to PMC </a:t>
                      </a:r>
                    </a:p>
                  </a:txBody>
                  <a:tcPr/>
                </a:tc>
                <a:tc>
                  <a:txBody>
                    <a:bodyPr/>
                    <a:lstStyle/>
                    <a:p>
                      <a:pPr marL="0" indent="0" algn="ctr">
                        <a:buFont typeface="Arial" panose="020B0604020202020204" pitchFamily="34" charset="0"/>
                        <a:buNone/>
                      </a:pPr>
                      <a:r>
                        <a:rPr lang="en-US" sz="1600" dirty="0">
                          <a:solidFill>
                            <a:schemeClr val="tx1"/>
                          </a:solidFill>
                          <a:latin typeface="Calibri" panose="020F0502020204030204" pitchFamily="34" charset="0"/>
                        </a:rPr>
                        <a:t>*Actively seeking public input and ideas*</a:t>
                      </a:r>
                    </a:p>
                  </a:txBody>
                  <a:tcPr/>
                </a:tc>
                <a:extLst>
                  <a:ext uri="{0D108BD9-81ED-4DB2-BD59-A6C34878D82A}">
                    <a16:rowId xmlns:a16="http://schemas.microsoft.com/office/drawing/2014/main" val="2295536586"/>
                  </a:ext>
                </a:extLst>
              </a:tr>
              <a:tr h="1068939">
                <a:tc>
                  <a:txBody>
                    <a:bodyPr/>
                    <a:lstStyle/>
                    <a:p>
                      <a:r>
                        <a:rPr lang="en-US" sz="1600" dirty="0">
                          <a:solidFill>
                            <a:srgbClr val="7030A0"/>
                          </a:solidFill>
                          <a:latin typeface="Calibri" panose="020F0502020204030204" pitchFamily="34" charset="0"/>
                        </a:rPr>
                        <a:t>Allow researchers to include reasonable publication costs… as allowable expenses in all research budgets</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GPS already allows reasonable publication costs</a:t>
                      </a:r>
                    </a:p>
                    <a:p>
                      <a:pPr marL="285750" indent="-285750">
                        <a:buFont typeface="Arial" panose="020B0604020202020204" pitchFamily="34" charset="0"/>
                        <a:buChar char="•"/>
                      </a:pPr>
                      <a:r>
                        <a:rPr lang="en-US" sz="1600" dirty="0">
                          <a:latin typeface="Calibri" panose="020F0502020204030204" pitchFamily="34" charset="0"/>
                        </a:rPr>
                        <a:t>No specific publication business model required</a:t>
                      </a:r>
                    </a:p>
                  </a:txBody>
                  <a:tcPr/>
                </a:tc>
                <a:tc>
                  <a:txBody>
                    <a:bodyPr/>
                    <a:lstStyle/>
                    <a:p>
                      <a:r>
                        <a:rPr lang="en-US" dirty="0">
                          <a:solidFill>
                            <a:srgbClr val="CCCDD2"/>
                          </a:solidFill>
                          <a:latin typeface="Calibri" panose="020F0502020204030204" pitchFamily="34" charset="0"/>
                        </a:rPr>
                        <a:t>blank</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rPr>
                        <a:t>Continue to monitor trends in publication fees and policies to ensure that they remain reasonable and equitable</a:t>
                      </a:r>
                    </a:p>
                  </a:txBody>
                  <a:tcPr/>
                </a:tc>
                <a:extLst>
                  <a:ext uri="{0D108BD9-81ED-4DB2-BD59-A6C34878D82A}">
                    <a16:rowId xmlns:a16="http://schemas.microsoft.com/office/drawing/2014/main" val="2195921518"/>
                  </a:ext>
                </a:extLst>
              </a:tr>
            </a:tbl>
          </a:graphicData>
        </a:graphic>
      </p:graphicFrame>
    </p:spTree>
    <p:extLst>
      <p:ext uri="{BB962C8B-B14F-4D97-AF65-F5344CB8AC3E}">
        <p14:creationId xmlns:p14="http://schemas.microsoft.com/office/powerpoint/2010/main" val="80480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1373-6266-469A-9308-4EF219286421}"/>
              </a:ext>
            </a:extLst>
          </p:cNvPr>
          <p:cNvSpPr>
            <a:spLocks noGrp="1"/>
          </p:cNvSpPr>
          <p:nvPr>
            <p:ph type="title"/>
          </p:nvPr>
        </p:nvSpPr>
        <p:spPr/>
        <p:txBody>
          <a:bodyPr>
            <a:normAutofit/>
          </a:bodyPr>
          <a:lstStyle/>
          <a:p>
            <a:r>
              <a:rPr lang="en-US" sz="1800" spc="120" dirty="0">
                <a:solidFill>
                  <a:schemeClr val="accent1">
                    <a:lumMod val="20000"/>
                    <a:lumOff val="80000"/>
                  </a:schemeClr>
                </a:solidFill>
              </a:rPr>
              <a:t>Public engagement is key to best outcomes</a:t>
            </a:r>
            <a:br>
              <a:rPr lang="en-US" sz="1800" spc="120" dirty="0"/>
            </a:br>
            <a:r>
              <a:rPr lang="en-US" spc="120" dirty="0"/>
              <a:t>seeking comment on A future policy</a:t>
            </a:r>
            <a:r>
              <a:rPr lang="en-US" dirty="0"/>
              <a:t> </a:t>
            </a:r>
          </a:p>
        </p:txBody>
      </p:sp>
      <p:pic>
        <p:nvPicPr>
          <p:cNvPr id="5" name="Picture 4" descr="Request for Information (RFI) on the NIH Plan to Enhance Public Access to the Results of NIH-Supported Research&#10;Notice Number: NOT-OD-23-091&#10;Key Date: February 21, 2023&#10;Response Date: April 24, 2023.">
            <a:extLst>
              <a:ext uri="{FF2B5EF4-FFF2-40B4-BE49-F238E27FC236}">
                <a16:creationId xmlns:a16="http://schemas.microsoft.com/office/drawing/2014/main" id="{92416E44-679E-F9B5-F8A8-E60EB73F76F4}"/>
              </a:ext>
            </a:extLst>
          </p:cNvPr>
          <p:cNvPicPr>
            <a:picLocks noChangeAspect="1"/>
          </p:cNvPicPr>
          <p:nvPr/>
        </p:nvPicPr>
        <p:blipFill>
          <a:blip r:embed="rId3"/>
          <a:stretch>
            <a:fillRect/>
          </a:stretch>
        </p:blipFill>
        <p:spPr>
          <a:xfrm>
            <a:off x="417596" y="1915003"/>
            <a:ext cx="11301964" cy="2657846"/>
          </a:xfrm>
          <a:prstGeom prst="rect">
            <a:avLst/>
          </a:prstGeom>
          <a:ln>
            <a:solidFill>
              <a:schemeClr val="tx1"/>
            </a:solidFill>
          </a:ln>
        </p:spPr>
      </p:pic>
      <p:sp>
        <p:nvSpPr>
          <p:cNvPr id="4" name="TextBox 3">
            <a:extLst>
              <a:ext uri="{FF2B5EF4-FFF2-40B4-BE49-F238E27FC236}">
                <a16:creationId xmlns:a16="http://schemas.microsoft.com/office/drawing/2014/main" id="{9651C2F7-BF49-C7F2-B183-5575B6144B92}"/>
              </a:ext>
            </a:extLst>
          </p:cNvPr>
          <p:cNvSpPr txBox="1"/>
          <p:nvPr/>
        </p:nvSpPr>
        <p:spPr>
          <a:xfrm>
            <a:off x="6644640" y="3747052"/>
            <a:ext cx="4966168" cy="707886"/>
          </a:xfrm>
          <a:prstGeom prst="rect">
            <a:avLst/>
          </a:prstGeom>
          <a:noFill/>
          <a:ln>
            <a:solidFill>
              <a:schemeClr val="tx1"/>
            </a:solidFill>
          </a:ln>
          <a:effectLst>
            <a:glow rad="63500">
              <a:schemeClr val="accent4">
                <a:satMod val="175000"/>
                <a:alpha val="40000"/>
              </a:schemeClr>
            </a:glow>
          </a:effectLst>
        </p:spPr>
        <p:txBody>
          <a:bodyPr wrap="square">
            <a:spAutoFit/>
          </a:bodyPr>
          <a:lstStyle/>
          <a:p>
            <a:r>
              <a:rPr lang="en-US" sz="2000" dirty="0">
                <a:latin typeface="Calibri" panose="020F0502020204030204" pitchFamily="34" charset="0"/>
                <a:hlinkClick r:id="rId4"/>
              </a:rPr>
              <a:t>https://grants.nih.gov/grants/guide/notice-files/NOT-OD-23-091.html</a:t>
            </a:r>
            <a:r>
              <a:rPr lang="en-US" sz="2000" dirty="0">
                <a:latin typeface="Calibri" panose="020F0502020204030204" pitchFamily="34" charset="0"/>
              </a:rPr>
              <a:t> </a:t>
            </a:r>
          </a:p>
        </p:txBody>
      </p:sp>
      <p:sp>
        <p:nvSpPr>
          <p:cNvPr id="10" name="TextBox 9">
            <a:extLst>
              <a:ext uri="{FF2B5EF4-FFF2-40B4-BE49-F238E27FC236}">
                <a16:creationId xmlns:a16="http://schemas.microsoft.com/office/drawing/2014/main" id="{35D1C32E-4051-4149-8801-7DB9066E6DDD}"/>
              </a:ext>
            </a:extLst>
          </p:cNvPr>
          <p:cNvSpPr txBox="1"/>
          <p:nvPr/>
        </p:nvSpPr>
        <p:spPr>
          <a:xfrm>
            <a:off x="417596" y="4771896"/>
            <a:ext cx="11356808" cy="2277547"/>
          </a:xfrm>
          <a:prstGeom prst="rect">
            <a:avLst/>
          </a:prstGeom>
          <a:noFill/>
        </p:spPr>
        <p:txBody>
          <a:bodyPr wrap="square" lIns="91440" tIns="45720" rIns="91440" bIns="45720" anchor="t">
            <a:spAutoFit/>
          </a:bodyPr>
          <a:lstStyle/>
          <a:p>
            <a:pPr marL="346075" indent="-229870" defTabSz="457200">
              <a:lnSpc>
                <a:spcPct val="90000"/>
              </a:lnSpc>
              <a:spcAft>
                <a:spcPts val="600"/>
              </a:spcAft>
              <a:buClr>
                <a:schemeClr val="accent1"/>
              </a:buClr>
              <a:buSzPct val="92000"/>
              <a:buFont typeface="Wingdings 2" panose="05020102010507070707" pitchFamily="18" charset="2"/>
              <a:buChar char=""/>
              <a:defRPr/>
            </a:pPr>
            <a:r>
              <a:rPr lang="en-US" sz="2400" dirty="0">
                <a:latin typeface="Calibri" panose="020F0502020204030204" pitchFamily="34" charset="0"/>
              </a:rPr>
              <a:t>Coordinating across US government</a:t>
            </a:r>
            <a:endParaRPr kumimoji="0" lang="en-US" sz="2400" i="0" u="none" strike="noStrike" cap="none" spc="0" normalizeH="0" baseline="0" noProof="0" dirty="0">
              <a:ln>
                <a:noFill/>
              </a:ln>
              <a:effectLst/>
              <a:uLnTx/>
              <a:uFillTx/>
              <a:latin typeface="Calibri" panose="020F0502020204030204" pitchFamily="34" charset="0"/>
              <a:ea typeface="+mn-ea"/>
              <a:cs typeface="+mn-cs"/>
            </a:endParaRPr>
          </a:p>
          <a:p>
            <a:pPr marL="346075" indent="-229870" defTabSz="457200">
              <a:lnSpc>
                <a:spcPct val="90000"/>
              </a:lnSpc>
              <a:spcAft>
                <a:spcPts val="600"/>
              </a:spcAft>
              <a:buClr>
                <a:schemeClr val="accent1"/>
              </a:buClr>
              <a:buSzPct val="92000"/>
              <a:buFont typeface="Wingdings 2" panose="05020102010507070707" pitchFamily="18" charset="2"/>
              <a:buChar char=""/>
              <a:defRPr/>
            </a:pPr>
            <a:r>
              <a:rPr kumimoji="0" lang="en-US" sz="2400" i="0" u="none" strike="noStrike" cap="none" spc="0" normalizeH="0" baseline="0" noProof="0" dirty="0">
                <a:ln>
                  <a:noFill/>
                </a:ln>
                <a:effectLst/>
                <a:uLnTx/>
                <a:uFillTx/>
                <a:latin typeface="Calibri" panose="020F0502020204030204" pitchFamily="34" charset="0"/>
                <a:ea typeface="+mn-ea"/>
                <a:cs typeface="+mn-cs"/>
              </a:rPr>
              <a:t>Reaching out to communities </a:t>
            </a:r>
          </a:p>
          <a:p>
            <a:pPr marL="916305" lvl="1" indent="-342900" defTabSz="457200">
              <a:lnSpc>
                <a:spcPct val="90000"/>
              </a:lnSpc>
              <a:spcAft>
                <a:spcPts val="600"/>
              </a:spcAft>
              <a:buClr>
                <a:schemeClr val="accent1"/>
              </a:buClr>
              <a:buSzPct val="92000"/>
              <a:buFont typeface="Arial" panose="020B0604020202020204" pitchFamily="34" charset="0"/>
              <a:buChar char="•"/>
              <a:defRPr/>
            </a:pPr>
            <a:r>
              <a:rPr lang="en-US" sz="2000" dirty="0">
                <a:latin typeface="Calibri" panose="020F0502020204030204" pitchFamily="34" charset="0"/>
              </a:rPr>
              <a:t>Listening session (April 12, 2023):    </a:t>
            </a:r>
            <a:r>
              <a:rPr lang="en-US" sz="2000" dirty="0">
                <a:latin typeface="Calibri" panose="020F0502020204030204" pitchFamily="34" charset="0"/>
                <a:hlinkClick r:id="rId5"/>
              </a:rPr>
              <a:t>https://videocast.nih.gov/watch=49504</a:t>
            </a:r>
            <a:endParaRPr kumimoji="0" lang="en-US" sz="2000" i="0" u="none" strike="noStrike" cap="none" spc="0" normalizeH="0" baseline="0" noProof="0" dirty="0">
              <a:ln>
                <a:noFill/>
              </a:ln>
              <a:effectLst/>
              <a:uLnTx/>
              <a:uFillTx/>
              <a:latin typeface="Calibri" panose="020F0502020204030204" pitchFamily="34" charset="0"/>
              <a:ea typeface="+mn-ea"/>
              <a:cs typeface="+mn-cs"/>
            </a:endParaRPr>
          </a:p>
          <a:p>
            <a:pPr marL="916305" lvl="1" indent="-342900" defTabSz="457200">
              <a:lnSpc>
                <a:spcPct val="90000"/>
              </a:lnSpc>
              <a:spcAft>
                <a:spcPts val="600"/>
              </a:spcAft>
              <a:buClr>
                <a:schemeClr val="accent1"/>
              </a:buClr>
              <a:buSzPct val="92000"/>
              <a:buFont typeface="Arial" panose="020B0604020202020204" pitchFamily="34" charset="0"/>
              <a:buChar char="•"/>
              <a:defRPr/>
            </a:pPr>
            <a:r>
              <a:rPr lang="en-US" sz="2000" dirty="0">
                <a:latin typeface="Calibri" panose="020F0502020204030204" pitchFamily="34" charset="0"/>
              </a:rPr>
              <a:t>Request for information (open February 21 - April 24, 2023)</a:t>
            </a:r>
          </a:p>
          <a:p>
            <a:pPr marL="346075" indent="-229870" defTabSz="457200">
              <a:lnSpc>
                <a:spcPct val="90000"/>
              </a:lnSpc>
              <a:spcAft>
                <a:spcPts val="600"/>
              </a:spcAft>
              <a:buClr>
                <a:schemeClr val="accent1"/>
              </a:buClr>
              <a:buSzPct val="92000"/>
              <a:buFont typeface="Wingdings 2" panose="05020102010507070707" pitchFamily="18" charset="2"/>
              <a:buChar char=""/>
              <a:defRPr/>
            </a:pPr>
            <a:r>
              <a:rPr lang="en-US" sz="2400" dirty="0">
                <a:latin typeface="Calibri" panose="020F0502020204030204" pitchFamily="34" charset="0"/>
                <a:ea typeface="+mn-ea"/>
                <a:cs typeface="+mn-cs"/>
              </a:rPr>
              <a:t>Summary </a:t>
            </a:r>
            <a:r>
              <a:rPr lang="en-US" sz="2400" dirty="0">
                <a:latin typeface="Calibri" panose="020F0502020204030204" pitchFamily="34" charset="0"/>
              </a:rPr>
              <a:t>and analysis of 143 RFI response on the following slides</a:t>
            </a:r>
          </a:p>
          <a:p>
            <a:pPr marL="346075" indent="-229870" defTabSz="457200">
              <a:lnSpc>
                <a:spcPct val="90000"/>
              </a:lnSpc>
              <a:spcAft>
                <a:spcPts val="600"/>
              </a:spcAft>
              <a:buClr>
                <a:schemeClr val="accent1"/>
              </a:buClr>
              <a:buSzPct val="92000"/>
              <a:buFont typeface="Wingdings 2" panose="05020102010507070707" pitchFamily="18" charset="2"/>
              <a:buChar char=""/>
              <a:defRPr/>
            </a:pPr>
            <a:endParaRPr lang="en-US" dirty="0">
              <a:latin typeface="Calibri" panose="020F0502020204030204" pitchFamily="34" charset="0"/>
              <a:ea typeface="+mn-ea"/>
              <a:cs typeface="+mn-cs"/>
            </a:endParaRPr>
          </a:p>
        </p:txBody>
      </p:sp>
    </p:spTree>
    <p:extLst>
      <p:ext uri="{BB962C8B-B14F-4D97-AF65-F5344CB8AC3E}">
        <p14:creationId xmlns:p14="http://schemas.microsoft.com/office/powerpoint/2010/main" val="185337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F317-DADC-AAAA-8239-765E044E475F}"/>
              </a:ext>
            </a:extLst>
          </p:cNvPr>
          <p:cNvSpPr>
            <a:spLocks noGrp="1"/>
          </p:cNvSpPr>
          <p:nvPr>
            <p:ph type="title"/>
          </p:nvPr>
        </p:nvSpPr>
        <p:spPr/>
        <p:txBody>
          <a:bodyPr/>
          <a:lstStyle/>
          <a:p>
            <a:r>
              <a:rPr lang="en-US" sz="1800" dirty="0">
                <a:solidFill>
                  <a:schemeClr val="accent1">
                    <a:lumMod val="20000"/>
                    <a:lumOff val="80000"/>
                  </a:schemeClr>
                </a:solidFill>
              </a:rPr>
              <a:t>PRELIMINARY ANALYSES</a:t>
            </a:r>
            <a:br>
              <a:rPr lang="en-US" dirty="0"/>
            </a:br>
            <a:r>
              <a:rPr lang="en-US" sz="2800" dirty="0"/>
              <a:t>Feedback on Public Access Policy Proposal</a:t>
            </a:r>
            <a:endParaRPr lang="en-US" dirty="0"/>
          </a:p>
        </p:txBody>
      </p:sp>
      <p:sp>
        <p:nvSpPr>
          <p:cNvPr id="3" name="Content Placeholder 2">
            <a:extLst>
              <a:ext uri="{FF2B5EF4-FFF2-40B4-BE49-F238E27FC236}">
                <a16:creationId xmlns:a16="http://schemas.microsoft.com/office/drawing/2014/main" id="{BDE63E8C-4BA3-3E6B-0A1C-1265DAB5C78B}"/>
              </a:ext>
            </a:extLst>
          </p:cNvPr>
          <p:cNvSpPr>
            <a:spLocks noGrp="1"/>
          </p:cNvSpPr>
          <p:nvPr>
            <p:ph idx="1"/>
          </p:nvPr>
        </p:nvSpPr>
        <p:spPr>
          <a:xfrm>
            <a:off x="449179" y="1925244"/>
            <a:ext cx="4046055" cy="4424699"/>
          </a:xfrm>
        </p:spPr>
        <p:txBody>
          <a:bodyPr anchor="t" anchorCtr="0">
            <a:normAutofit/>
          </a:bodyPr>
          <a:lstStyle/>
          <a:p>
            <a:pPr marL="0" indent="0" algn="ctr">
              <a:buNone/>
            </a:pPr>
            <a:r>
              <a:rPr lang="en-US" sz="2400" b="1" dirty="0"/>
              <a:t>Topics for feedback (RFI)</a:t>
            </a:r>
          </a:p>
          <a:p>
            <a:pPr>
              <a:spcBef>
                <a:spcPts val="1200"/>
              </a:spcBef>
              <a:spcAft>
                <a:spcPts val="0"/>
              </a:spcAft>
            </a:pPr>
            <a:r>
              <a:rPr lang="en-US" sz="2000" dirty="0">
                <a:solidFill>
                  <a:srgbClr val="333333"/>
                </a:solidFill>
                <a:cs typeface="Calibri" panose="020F0502020204030204" pitchFamily="34" charset="0"/>
              </a:rPr>
              <a:t>Improving equity in access and accessibility of publications</a:t>
            </a:r>
          </a:p>
          <a:p>
            <a:pPr>
              <a:spcBef>
                <a:spcPts val="1200"/>
              </a:spcBef>
              <a:spcAft>
                <a:spcPts val="0"/>
              </a:spcAft>
            </a:pPr>
            <a:r>
              <a:rPr lang="en-US" sz="2000" i="0" dirty="0">
                <a:solidFill>
                  <a:srgbClr val="333333"/>
                </a:solidFill>
                <a:effectLst/>
                <a:cs typeface="Calibri" panose="020F0502020204030204" pitchFamily="34" charset="0"/>
              </a:rPr>
              <a:t>Ensuring equity in publication opportunities </a:t>
            </a:r>
          </a:p>
          <a:p>
            <a:pPr>
              <a:spcBef>
                <a:spcPts val="1200"/>
              </a:spcBef>
              <a:spcAft>
                <a:spcPts val="0"/>
              </a:spcAft>
            </a:pPr>
            <a:r>
              <a:rPr lang="en-US" sz="2000" i="0" dirty="0">
                <a:solidFill>
                  <a:srgbClr val="333333"/>
                </a:solidFill>
                <a:effectLst/>
                <a:cs typeface="Calibri" panose="020F0502020204030204" pitchFamily="34" charset="0"/>
              </a:rPr>
              <a:t>Monitoring evolving costs and impacts </a:t>
            </a:r>
            <a:endParaRPr lang="en-US" sz="2000" dirty="0">
              <a:cs typeface="Calibri" panose="020F0502020204030204" pitchFamily="34" charset="0"/>
            </a:endParaRPr>
          </a:p>
          <a:p>
            <a:pPr>
              <a:spcBef>
                <a:spcPts val="1200"/>
              </a:spcBef>
              <a:spcAft>
                <a:spcPts val="0"/>
              </a:spcAft>
            </a:pPr>
            <a:r>
              <a:rPr lang="en-US" sz="2000" i="0" dirty="0">
                <a:solidFill>
                  <a:srgbClr val="333333"/>
                </a:solidFill>
                <a:effectLst/>
                <a:cs typeface="Calibri" panose="020F0502020204030204" pitchFamily="34" charset="0"/>
              </a:rPr>
              <a:t>Increasing findability and transparency of research</a:t>
            </a:r>
          </a:p>
        </p:txBody>
      </p:sp>
      <p:cxnSp>
        <p:nvCxnSpPr>
          <p:cNvPr id="10" name="Straight Connector 9">
            <a:extLst>
              <a:ext uri="{FF2B5EF4-FFF2-40B4-BE49-F238E27FC236}">
                <a16:creationId xmlns:a16="http://schemas.microsoft.com/office/drawing/2014/main" id="{B4A09BA0-6C8B-FF84-75A3-018AA9C51075}"/>
              </a:ext>
              <a:ext uri="{C183D7F6-B498-43B3-948B-1728B52AA6E4}">
                <adec:decorative xmlns:adec="http://schemas.microsoft.com/office/drawing/2017/decorative" val="1"/>
              </a:ext>
            </a:extLst>
          </p:cNvPr>
          <p:cNvCxnSpPr/>
          <p:nvPr/>
        </p:nvCxnSpPr>
        <p:spPr>
          <a:xfrm>
            <a:off x="4823362" y="2044643"/>
            <a:ext cx="0" cy="430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7D18A5D-F964-CC95-B002-8C20C58CB8AA}"/>
              </a:ext>
            </a:extLst>
          </p:cNvPr>
          <p:cNvSpPr txBox="1"/>
          <p:nvPr/>
        </p:nvSpPr>
        <p:spPr>
          <a:xfrm>
            <a:off x="5409398" y="1925244"/>
            <a:ext cx="6333423" cy="461665"/>
          </a:xfrm>
          <a:prstGeom prst="rect">
            <a:avLst/>
          </a:prstGeom>
          <a:noFill/>
        </p:spPr>
        <p:txBody>
          <a:bodyPr wrap="square" rtlCol="0">
            <a:spAutoFit/>
          </a:bodyPr>
          <a:lstStyle/>
          <a:p>
            <a:pPr algn="ctr"/>
            <a:r>
              <a:rPr lang="en-US" sz="2400" b="1" dirty="0">
                <a:latin typeface="Calibri" panose="020F0502020204030204" pitchFamily="34" charset="0"/>
              </a:rPr>
              <a:t>Demographics of Respondents </a:t>
            </a:r>
            <a:endParaRPr lang="en-US" sz="2400" dirty="0">
              <a:latin typeface="Calibri" panose="020F0502020204030204" pitchFamily="34" charset="0"/>
            </a:endParaRPr>
          </a:p>
        </p:txBody>
      </p:sp>
      <p:pic>
        <p:nvPicPr>
          <p:cNvPr id="13" name="Picture 12" descr="A pie chart showing the demographics of respondents. 41 were from academic institutions, 41 were from professional associations, 16 were affiliated with research or nonprofits, 16 identified as self, 11 were business or other, 9 were publishers, 3 were patient advocates, 3 were with health care organizations, 2 were with advocacy organizations, and 1 was with a biotech or pharma company.">
            <a:extLst>
              <a:ext uri="{FF2B5EF4-FFF2-40B4-BE49-F238E27FC236}">
                <a16:creationId xmlns:a16="http://schemas.microsoft.com/office/drawing/2014/main" id="{359933EF-FD0F-85AC-8385-A50E8D494316}"/>
              </a:ext>
            </a:extLst>
          </p:cNvPr>
          <p:cNvPicPr>
            <a:picLocks noChangeAspect="1"/>
          </p:cNvPicPr>
          <p:nvPr/>
        </p:nvPicPr>
        <p:blipFill>
          <a:blip r:embed="rId3"/>
          <a:stretch>
            <a:fillRect/>
          </a:stretch>
        </p:blipFill>
        <p:spPr>
          <a:xfrm>
            <a:off x="5068343" y="2552700"/>
            <a:ext cx="4600592" cy="4127900"/>
          </a:xfrm>
          <a:prstGeom prst="rect">
            <a:avLst/>
          </a:prstGeom>
        </p:spPr>
      </p:pic>
      <p:sp>
        <p:nvSpPr>
          <p:cNvPr id="8" name="TextBox 7">
            <a:extLst>
              <a:ext uri="{FF2B5EF4-FFF2-40B4-BE49-F238E27FC236}">
                <a16:creationId xmlns:a16="http://schemas.microsoft.com/office/drawing/2014/main" id="{93623F26-2153-13BD-D927-2471119FA37B}"/>
              </a:ext>
            </a:extLst>
          </p:cNvPr>
          <p:cNvSpPr txBox="1"/>
          <p:nvPr/>
        </p:nvSpPr>
        <p:spPr>
          <a:xfrm>
            <a:off x="9875753" y="5140181"/>
            <a:ext cx="2197100" cy="1015663"/>
          </a:xfrm>
          <a:prstGeom prst="rect">
            <a:avLst/>
          </a:prstGeom>
          <a:noFill/>
        </p:spPr>
        <p:txBody>
          <a:bodyPr wrap="square" rtlCol="0">
            <a:spAutoFit/>
          </a:bodyPr>
          <a:lstStyle/>
          <a:p>
            <a:pPr marL="0" indent="0">
              <a:spcBef>
                <a:spcPts val="0"/>
              </a:spcBef>
              <a:spcAft>
                <a:spcPts val="0"/>
              </a:spcAft>
              <a:buNone/>
            </a:pPr>
            <a:r>
              <a:rPr lang="en-US" sz="1200" b="1" dirty="0">
                <a:solidFill>
                  <a:srgbClr val="333333"/>
                </a:solidFill>
                <a:latin typeface="Calibri" panose="020F0502020204030204" pitchFamily="34" charset="0"/>
                <a:cs typeface="Calibri" panose="020F0502020204030204" pitchFamily="34" charset="0"/>
              </a:rPr>
              <a:t>Role within organization</a:t>
            </a:r>
          </a:p>
          <a:p>
            <a:pPr marL="0" indent="0">
              <a:spcBef>
                <a:spcPts val="0"/>
              </a:spcBef>
              <a:spcAft>
                <a:spcPts val="0"/>
              </a:spcAft>
              <a:buNone/>
            </a:pPr>
            <a:r>
              <a:rPr lang="en-US" sz="1200" dirty="0">
                <a:solidFill>
                  <a:srgbClr val="333333"/>
                </a:solidFill>
                <a:latin typeface="Calibri" panose="020F0502020204030204" pitchFamily="34" charset="0"/>
                <a:cs typeface="Calibri" panose="020F0502020204030204" pitchFamily="34" charset="0"/>
              </a:rPr>
              <a:t>Institutional Official: 50</a:t>
            </a:r>
          </a:p>
          <a:p>
            <a:pPr marL="0" indent="0">
              <a:spcBef>
                <a:spcPts val="0"/>
              </a:spcBef>
              <a:spcAft>
                <a:spcPts val="0"/>
              </a:spcAft>
              <a:buNone/>
            </a:pPr>
            <a:r>
              <a:rPr lang="en-US" sz="1200" dirty="0">
                <a:solidFill>
                  <a:srgbClr val="333333"/>
                </a:solidFill>
                <a:latin typeface="Calibri" panose="020F0502020204030204" pitchFamily="34" charset="0"/>
                <a:cs typeface="Calibri" panose="020F0502020204030204" pitchFamily="34" charset="0"/>
              </a:rPr>
              <a:t>Researcher: 40 </a:t>
            </a:r>
          </a:p>
          <a:p>
            <a:pPr marL="0" indent="0">
              <a:spcBef>
                <a:spcPts val="0"/>
              </a:spcBef>
              <a:spcAft>
                <a:spcPts val="0"/>
              </a:spcAft>
              <a:buNone/>
            </a:pPr>
            <a:r>
              <a:rPr lang="en-US" sz="1200" dirty="0">
                <a:solidFill>
                  <a:srgbClr val="333333"/>
                </a:solidFill>
                <a:latin typeface="Calibri" panose="020F0502020204030204" pitchFamily="34" charset="0"/>
                <a:cs typeface="Calibri" panose="020F0502020204030204" pitchFamily="34" charset="0"/>
              </a:rPr>
              <a:t>Member of the Public:  30</a:t>
            </a:r>
          </a:p>
          <a:p>
            <a:pPr marL="0" indent="0">
              <a:spcBef>
                <a:spcPts val="0"/>
              </a:spcBef>
              <a:spcAft>
                <a:spcPts val="0"/>
              </a:spcAft>
              <a:buNone/>
            </a:pPr>
            <a:r>
              <a:rPr lang="en-US" sz="1200" dirty="0">
                <a:solidFill>
                  <a:srgbClr val="333333"/>
                </a:solidFill>
                <a:latin typeface="Calibri" panose="020F0502020204030204" pitchFamily="34" charset="0"/>
                <a:cs typeface="Calibri" panose="020F0502020204030204" pitchFamily="34" charset="0"/>
              </a:rPr>
              <a:t>Undesignated: 23</a:t>
            </a:r>
          </a:p>
        </p:txBody>
      </p:sp>
    </p:spTree>
    <p:extLst>
      <p:ext uri="{BB962C8B-B14F-4D97-AF65-F5344CB8AC3E}">
        <p14:creationId xmlns:p14="http://schemas.microsoft.com/office/powerpoint/2010/main" val="21769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8C872C-2599-F304-517A-76F72B52CBE6}"/>
              </a:ext>
            </a:extLst>
          </p:cNvPr>
          <p:cNvSpPr>
            <a:spLocks noGrp="1"/>
          </p:cNvSpPr>
          <p:nvPr>
            <p:ph type="title"/>
          </p:nvPr>
        </p:nvSpPr>
        <p:spPr>
          <a:xfrm>
            <a:off x="581192" y="702156"/>
            <a:ext cx="11029616" cy="1013800"/>
          </a:xfrm>
        </p:spPr>
        <p:txBody>
          <a:bodyPr>
            <a:normAutofit/>
          </a:bodyPr>
          <a:lstStyle/>
          <a:p>
            <a:r>
              <a:rPr lang="en-US" sz="2000" dirty="0">
                <a:solidFill>
                  <a:schemeClr val="accent1">
                    <a:lumMod val="20000"/>
                    <a:lumOff val="80000"/>
                  </a:schemeClr>
                </a:solidFill>
              </a:rPr>
              <a:t>PRELIMINARY ANALYSES</a:t>
            </a:r>
            <a:br>
              <a:rPr lang="en-US" dirty="0"/>
            </a:br>
            <a:r>
              <a:rPr lang="en-US" sz="3100" dirty="0"/>
              <a:t>Feedback on Public Access Policy Proposal </a:t>
            </a:r>
            <a:r>
              <a:rPr lang="en-US" sz="1600" i="1" dirty="0"/>
              <a:t>(cont.)</a:t>
            </a:r>
          </a:p>
        </p:txBody>
      </p:sp>
      <p:sp>
        <p:nvSpPr>
          <p:cNvPr id="4" name="Content Placeholder 2">
            <a:extLst>
              <a:ext uri="{FF2B5EF4-FFF2-40B4-BE49-F238E27FC236}">
                <a16:creationId xmlns:a16="http://schemas.microsoft.com/office/drawing/2014/main" id="{261E8B28-9C49-DEA8-E452-A27EFDD411D1}"/>
              </a:ext>
            </a:extLst>
          </p:cNvPr>
          <p:cNvSpPr txBox="1">
            <a:spLocks/>
          </p:cNvSpPr>
          <p:nvPr/>
        </p:nvSpPr>
        <p:spPr>
          <a:xfrm>
            <a:off x="609600" y="2171700"/>
            <a:ext cx="11117580" cy="427639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1200"/>
              </a:spcAft>
              <a:buNone/>
            </a:pPr>
            <a:r>
              <a:rPr lang="en-US" sz="2400" b="1" dirty="0">
                <a:solidFill>
                  <a:schemeClr val="tx1"/>
                </a:solidFill>
                <a:latin typeface="Calibri" panose="020F0502020204030204" pitchFamily="34" charset="0"/>
              </a:rPr>
              <a:t>In general, respondents supported removing year embargo period</a:t>
            </a:r>
          </a:p>
          <a:p>
            <a:pPr marL="506880" lvl="1" indent="-182880">
              <a:spcBef>
                <a:spcPts val="0"/>
              </a:spcBef>
              <a:spcAft>
                <a:spcPts val="1200"/>
              </a:spcAft>
              <a:buClr>
                <a:srgbClr val="2F7AA2"/>
              </a:buClr>
            </a:pPr>
            <a:r>
              <a:rPr lang="en-US" sz="2400" dirty="0">
                <a:solidFill>
                  <a:schemeClr val="tx1"/>
                </a:solidFill>
                <a:latin typeface="Calibri" panose="020F0502020204030204" pitchFamily="34" charset="0"/>
              </a:rPr>
              <a:t>Current embargo window limits availability</a:t>
            </a:r>
          </a:p>
          <a:p>
            <a:pPr marL="506880" lvl="1" indent="-182880">
              <a:spcBef>
                <a:spcPts val="0"/>
              </a:spcBef>
              <a:spcAft>
                <a:spcPts val="2400"/>
              </a:spcAft>
              <a:buClr>
                <a:srgbClr val="2F7AA2"/>
              </a:buClr>
            </a:pPr>
            <a:r>
              <a:rPr lang="en-US" sz="2400" dirty="0">
                <a:solidFill>
                  <a:schemeClr val="tx1"/>
                </a:solidFill>
                <a:latin typeface="Calibri" panose="020F0502020204030204" pitchFamily="34" charset="0"/>
              </a:rPr>
              <a:t>Access further limited to the public who invested in the research</a:t>
            </a:r>
          </a:p>
          <a:p>
            <a:pPr marL="0" indent="0">
              <a:spcBef>
                <a:spcPts val="0"/>
              </a:spcBef>
              <a:spcAft>
                <a:spcPts val="1200"/>
              </a:spcAft>
              <a:buNone/>
            </a:pPr>
            <a:r>
              <a:rPr lang="en-US" sz="2400" b="1" dirty="0">
                <a:solidFill>
                  <a:schemeClr val="tx1"/>
                </a:solidFill>
                <a:latin typeface="Calibri" panose="020F0502020204030204" pitchFamily="34" charset="0"/>
              </a:rPr>
              <a:t>Many cautioned that “available” is not the same as “accessible” and NIH will need to implement additional strategies to support this goal</a:t>
            </a:r>
          </a:p>
          <a:p>
            <a:pPr marL="457200" lvl="2" indent="-222250">
              <a:spcBef>
                <a:spcPts val="0"/>
              </a:spcBef>
              <a:spcAft>
                <a:spcPts val="1200"/>
              </a:spcAft>
              <a:buClr>
                <a:srgbClr val="2F7AA2"/>
              </a:buClr>
            </a:pPr>
            <a:r>
              <a:rPr lang="en-US" sz="2400" dirty="0">
                <a:solidFill>
                  <a:schemeClr val="tx1"/>
                </a:solidFill>
                <a:latin typeface="Calibri" panose="020F0502020204030204" pitchFamily="34" charset="0"/>
              </a:rPr>
              <a:t>Publications can be difficult to find, more support for metadata, identifier use, and indexing of articles in PMC is needed</a:t>
            </a:r>
          </a:p>
          <a:p>
            <a:pPr marL="457200" lvl="2" indent="-222250">
              <a:spcBef>
                <a:spcPts val="0"/>
              </a:spcBef>
              <a:spcAft>
                <a:spcPts val="1200"/>
              </a:spcAft>
              <a:buClr>
                <a:srgbClr val="2F7AA2"/>
              </a:buClr>
            </a:pPr>
            <a:r>
              <a:rPr lang="en-US" sz="2400" dirty="0">
                <a:solidFill>
                  <a:schemeClr val="tx1"/>
                </a:solidFill>
                <a:latin typeface="Calibri" panose="020F0502020204030204" pitchFamily="34" charset="0"/>
              </a:rPr>
              <a:t>Inadequate</a:t>
            </a:r>
            <a:r>
              <a:rPr lang="en-US" sz="2400" dirty="0">
                <a:solidFill>
                  <a:srgbClr val="C00000"/>
                </a:solidFill>
                <a:latin typeface="Calibri" panose="020F0502020204030204" pitchFamily="34" charset="0"/>
              </a:rPr>
              <a:t> </a:t>
            </a:r>
            <a:r>
              <a:rPr lang="en-US" sz="2400" dirty="0">
                <a:solidFill>
                  <a:schemeClr val="tx1"/>
                </a:solidFill>
                <a:latin typeface="Calibri" panose="020F0502020204030204" pitchFamily="34" charset="0"/>
              </a:rPr>
              <a:t>communication of primary research to diverse audiences, including sensory impaired, multilingual audiences, and the public</a:t>
            </a:r>
          </a:p>
        </p:txBody>
      </p:sp>
    </p:spTree>
    <p:extLst>
      <p:ext uri="{BB962C8B-B14F-4D97-AF65-F5344CB8AC3E}">
        <p14:creationId xmlns:p14="http://schemas.microsoft.com/office/powerpoint/2010/main" val="277604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180AA9-6B20-CE79-C4A7-BA120FD52A8A}"/>
              </a:ext>
            </a:extLst>
          </p:cNvPr>
          <p:cNvSpPr txBox="1">
            <a:spLocks noGrp="1"/>
          </p:cNvSpPr>
          <p:nvPr>
            <p:ph type="title" idx="4294967295"/>
          </p:nvPr>
        </p:nvSpPr>
        <p:spPr>
          <a:xfrm>
            <a:off x="4449960" y="1507414"/>
            <a:ext cx="7295507" cy="3703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120" normalizeH="0" baseline="0" noProof="0" dirty="0">
                <a:ln>
                  <a:noFill/>
                </a:ln>
                <a:solidFill>
                  <a:schemeClr val="accent1"/>
                </a:solidFill>
                <a:effectLst/>
                <a:uLnTx/>
                <a:uFillTx/>
                <a:latin typeface="Calibri" panose="020F0502020204030204" pitchFamily="34" charset="0"/>
                <a:ea typeface="+mj-ea"/>
                <a:cs typeface="+mj-cs"/>
              </a:rPr>
              <a:t>Some Common Threads</a:t>
            </a:r>
            <a:br>
              <a:rPr kumimoji="0" lang="en-US" sz="4800" b="0" i="0" u="none" strike="noStrike" kern="1200" cap="all" spc="120" normalizeH="0" baseline="0" noProof="0" dirty="0">
                <a:ln>
                  <a:noFill/>
                </a:ln>
                <a:solidFill>
                  <a:schemeClr val="accent1"/>
                </a:solidFill>
                <a:effectLst/>
                <a:uLnTx/>
                <a:uFillTx/>
                <a:latin typeface="Calibri" panose="020F0502020204030204" pitchFamily="34" charset="0"/>
                <a:ea typeface="+mj-ea"/>
                <a:cs typeface="+mj-cs"/>
              </a:rPr>
            </a:br>
            <a:r>
              <a:rPr kumimoji="0" lang="en-US" sz="2200" b="0" i="1" u="none" strike="noStrike" kern="1200" cap="all" spc="120" normalizeH="0" baseline="0" noProof="0" dirty="0">
                <a:ln>
                  <a:noFill/>
                </a:ln>
                <a:solidFill>
                  <a:schemeClr val="accent1"/>
                </a:solidFill>
                <a:effectLst/>
                <a:uLnTx/>
                <a:uFillTx/>
                <a:latin typeface="Calibri" panose="020F0502020204030204" pitchFamily="34" charset="0"/>
                <a:ea typeface="+mj-ea"/>
                <a:cs typeface="+mj-cs"/>
              </a:rPr>
              <a:t>(what we have been working through</a:t>
            </a:r>
            <a:br>
              <a:rPr kumimoji="0" lang="en-US" sz="2200" b="0" i="1" u="none" strike="noStrike" kern="1200" cap="all" spc="120" normalizeH="0" baseline="0" noProof="0" dirty="0">
                <a:ln>
                  <a:noFill/>
                </a:ln>
                <a:solidFill>
                  <a:schemeClr val="accent1"/>
                </a:solidFill>
                <a:effectLst/>
                <a:uLnTx/>
                <a:uFillTx/>
                <a:latin typeface="Calibri" panose="020F0502020204030204" pitchFamily="34" charset="0"/>
                <a:ea typeface="+mj-ea"/>
                <a:cs typeface="+mj-cs"/>
              </a:rPr>
            </a:br>
            <a:r>
              <a:rPr kumimoji="0" lang="en-US" sz="2200" b="0" i="1" u="none" strike="noStrike" kern="1200" cap="all" spc="120" normalizeH="0" baseline="0" noProof="0" dirty="0">
                <a:ln>
                  <a:noFill/>
                </a:ln>
                <a:solidFill>
                  <a:schemeClr val="accent1"/>
                </a:solidFill>
                <a:effectLst/>
                <a:uLnTx/>
                <a:uFillTx/>
                <a:latin typeface="Calibri" panose="020F0502020204030204" pitchFamily="34" charset="0"/>
                <a:ea typeface="+mj-ea"/>
                <a:cs typeface="+mj-cs"/>
              </a:rPr>
              <a:t> and What we are hearing)</a:t>
            </a:r>
          </a:p>
        </p:txBody>
      </p:sp>
    </p:spTree>
    <p:extLst>
      <p:ext uri="{BB962C8B-B14F-4D97-AF65-F5344CB8AC3E}">
        <p14:creationId xmlns:p14="http://schemas.microsoft.com/office/powerpoint/2010/main" val="175389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28D437D-EA3D-40EF-BEA9-198642525793}"/>
              </a:ext>
            </a:extLst>
          </p:cNvPr>
          <p:cNvSpPr>
            <a:spLocks noGrp="1"/>
          </p:cNvSpPr>
          <p:nvPr>
            <p:ph type="title"/>
          </p:nvPr>
        </p:nvSpPr>
        <p:spPr>
          <a:xfrm>
            <a:off x="581192" y="702156"/>
            <a:ext cx="11029616" cy="1013800"/>
          </a:xfrm>
        </p:spPr>
        <p:txBody>
          <a:bodyPr/>
          <a:lstStyle/>
          <a:p>
            <a:r>
              <a:rPr lang="en-US" sz="1800" spc="120" dirty="0">
                <a:solidFill>
                  <a:schemeClr val="accent1">
                    <a:lumMod val="20000"/>
                    <a:lumOff val="80000"/>
                  </a:schemeClr>
                </a:solidFill>
                <a:effectLst>
                  <a:outerShdw blurRad="38100" dist="38100" dir="2700000" algn="tl">
                    <a:srgbClr val="000000">
                      <a:alpha val="43137"/>
                    </a:srgbClr>
                  </a:outerShdw>
                </a:effectLst>
              </a:rPr>
              <a:t>What we're Hearing/What We’re Working on</a:t>
            </a:r>
            <a:br>
              <a:rPr lang="en-US" sz="1800" dirty="0"/>
            </a:br>
            <a:r>
              <a:rPr lang="en-US" dirty="0"/>
              <a:t>Public access vs. Open Access</a:t>
            </a:r>
          </a:p>
        </p:txBody>
      </p:sp>
      <p:pic>
        <p:nvPicPr>
          <p:cNvPr id="4" name="Picture 3" descr="A Venn diagram showing that open access publication is a subset of public access policies for data, publications, and metadata.">
            <a:extLst>
              <a:ext uri="{FF2B5EF4-FFF2-40B4-BE49-F238E27FC236}">
                <a16:creationId xmlns:a16="http://schemas.microsoft.com/office/drawing/2014/main" id="{1D4A0B52-9D20-EED1-7AD6-A52D145F7728}"/>
              </a:ext>
            </a:extLst>
          </p:cNvPr>
          <p:cNvPicPr>
            <a:picLocks noChangeAspect="1"/>
          </p:cNvPicPr>
          <p:nvPr/>
        </p:nvPicPr>
        <p:blipFill>
          <a:blip r:embed="rId3"/>
          <a:stretch>
            <a:fillRect/>
          </a:stretch>
        </p:blipFill>
        <p:spPr>
          <a:xfrm>
            <a:off x="324980" y="2128520"/>
            <a:ext cx="5024005" cy="4282440"/>
          </a:xfrm>
          <a:prstGeom prst="rect">
            <a:avLst/>
          </a:prstGeom>
        </p:spPr>
      </p:pic>
      <p:sp>
        <p:nvSpPr>
          <p:cNvPr id="40" name="TextBox 39">
            <a:extLst>
              <a:ext uri="{FF2B5EF4-FFF2-40B4-BE49-F238E27FC236}">
                <a16:creationId xmlns:a16="http://schemas.microsoft.com/office/drawing/2014/main" id="{1F65CCDE-DFD5-46DC-B7F7-8E0A5BC813A0}"/>
              </a:ext>
            </a:extLst>
          </p:cNvPr>
          <p:cNvSpPr txBox="1"/>
          <p:nvPr/>
        </p:nvSpPr>
        <p:spPr>
          <a:xfrm>
            <a:off x="5415845" y="2256226"/>
            <a:ext cx="6451175" cy="3831818"/>
          </a:xfrm>
          <a:prstGeom prst="rect">
            <a:avLst/>
          </a:prstGeom>
          <a:noFill/>
        </p:spPr>
        <p:txBody>
          <a:bodyPr wrap="square">
            <a:spAutoFit/>
          </a:bodyPr>
          <a:lstStyle/>
          <a:p>
            <a:pPr marL="458787" marR="0" lvl="0" indent="-342900" defTabSz="457200" fontAlgn="auto">
              <a:lnSpc>
                <a:spcPct val="90000"/>
              </a:lnSpc>
              <a:spcAft>
                <a:spcPts val="600"/>
              </a:spcAft>
              <a:buClr>
                <a:schemeClr val="accent1"/>
              </a:buClr>
              <a:buSzPct val="100000"/>
              <a:buFont typeface="Wingdings" panose="05000000000000000000" pitchFamily="2" charset="2"/>
              <a:buChar char="§"/>
              <a:tabLst/>
              <a:defRPr/>
            </a:pPr>
            <a:r>
              <a:rPr kumimoji="0" lang="en-US" sz="2000" b="1" i="0" u="none" strike="noStrike" cap="none" spc="0" normalizeH="0" baseline="0" noProof="0" dirty="0">
                <a:ln>
                  <a:noFill/>
                </a:ln>
                <a:effectLst/>
                <a:uLnTx/>
                <a:uFillTx/>
                <a:latin typeface="Calibri" panose="020F0502020204030204" pitchFamily="34" charset="0"/>
                <a:ea typeface="+mn-ea"/>
                <a:cs typeface="+mn-cs"/>
              </a:rPr>
              <a:t>Public Access Policies</a:t>
            </a:r>
          </a:p>
          <a:p>
            <a:pPr marL="858837" lvl="1" indent="-285750" defTabSz="457200">
              <a:spcAft>
                <a:spcPts val="600"/>
              </a:spcAft>
              <a:buClr>
                <a:schemeClr val="accent1"/>
              </a:buClr>
              <a:buSzPct val="100000"/>
              <a:buFont typeface="Arial" panose="020B0604020202020204" pitchFamily="34" charset="0"/>
              <a:buChar char="•"/>
              <a:defRPr/>
            </a:pPr>
            <a:r>
              <a:rPr lang="en-US" dirty="0">
                <a:latin typeface="Calibri" panose="020F0502020204030204" pitchFamily="34" charset="0"/>
              </a:rPr>
              <a:t>Free availability of federally funded scholarly materials to the public</a:t>
            </a:r>
          </a:p>
          <a:p>
            <a:pPr marL="858837" lvl="1" indent="-285750" defTabSz="457200">
              <a:spcBef>
                <a:spcPts val="600"/>
              </a:spcBef>
              <a:spcAft>
                <a:spcPts val="600"/>
              </a:spcAft>
              <a:buClr>
                <a:schemeClr val="accent1"/>
              </a:buClr>
              <a:buSzPct val="100000"/>
              <a:buFont typeface="Arial" panose="020B0604020202020204" pitchFamily="34" charset="0"/>
              <a:buChar char="•"/>
              <a:defRPr/>
            </a:pPr>
            <a:r>
              <a:rPr lang="en-US" dirty="0">
                <a:latin typeface="Calibri" panose="020F0502020204030204" pitchFamily="34" charset="0"/>
              </a:rPr>
              <a:t>Includes scientific data, publications, associated metadata</a:t>
            </a:r>
            <a:endParaRPr lang="en-US" sz="2000" dirty="0">
              <a:latin typeface="Calibri" panose="020F0502020204030204" pitchFamily="34" charset="0"/>
            </a:endParaRPr>
          </a:p>
          <a:p>
            <a:pPr marL="458787" indent="-342900" defTabSz="457200">
              <a:lnSpc>
                <a:spcPct val="90000"/>
              </a:lnSpc>
              <a:spcBef>
                <a:spcPts val="1800"/>
              </a:spcBef>
              <a:spcAft>
                <a:spcPts val="600"/>
              </a:spcAft>
              <a:buClr>
                <a:schemeClr val="accent1"/>
              </a:buClr>
              <a:buSzPct val="100000"/>
              <a:buFont typeface="Wingdings" panose="05000000000000000000" pitchFamily="2" charset="2"/>
              <a:buChar char="§"/>
              <a:defRPr/>
            </a:pPr>
            <a:r>
              <a:rPr lang="en-US" sz="2000" b="1" dirty="0">
                <a:latin typeface="Calibri" panose="020F0502020204030204" pitchFamily="34" charset="0"/>
                <a:ea typeface="+mn-ea"/>
                <a:cs typeface="+mn-cs"/>
              </a:rPr>
              <a:t>Open Access Publication </a:t>
            </a:r>
          </a:p>
          <a:p>
            <a:pPr marL="858837" lvl="1" indent="-285750" defTabSz="457200">
              <a:spcAft>
                <a:spcPts val="600"/>
              </a:spcAft>
              <a:buClr>
                <a:schemeClr val="accent1"/>
              </a:buClr>
              <a:buSzPct val="100000"/>
              <a:buFont typeface="Arial" panose="020B0604020202020204" pitchFamily="34" charset="0"/>
              <a:buChar char="•"/>
              <a:defRPr/>
            </a:pPr>
            <a:r>
              <a:rPr kumimoji="0" lang="en-US" b="0" i="0" u="none" strike="noStrike" cap="none" spc="0" normalizeH="0" baseline="0" noProof="0" dirty="0">
                <a:ln>
                  <a:noFill/>
                </a:ln>
                <a:effectLst/>
                <a:uLnTx/>
                <a:uFillTx/>
                <a:latin typeface="Calibri" panose="020F0502020204030204" pitchFamily="34" charset="0"/>
                <a:ea typeface="+mn-ea"/>
                <a:cs typeface="+mn-cs"/>
              </a:rPr>
              <a:t>Publishing model for scholarly communication that makes research information available immediately to readers at no cost (publishers may charge authors to publish)</a:t>
            </a:r>
          </a:p>
          <a:p>
            <a:pPr marL="858837" lvl="1" indent="-285750" defTabSz="457200">
              <a:spcAft>
                <a:spcPts val="600"/>
              </a:spcAft>
              <a:buClr>
                <a:schemeClr val="accent1"/>
              </a:buClr>
              <a:buSzPct val="100000"/>
              <a:buFont typeface="Arial" panose="020B0604020202020204" pitchFamily="34" charset="0"/>
              <a:buChar char="•"/>
              <a:defRPr/>
            </a:pPr>
            <a:r>
              <a:rPr lang="en-US" dirty="0">
                <a:latin typeface="Calibri" panose="020F0502020204030204" pitchFamily="34" charset="0"/>
              </a:rPr>
              <a:t>In contrast, traditional</a:t>
            </a:r>
            <a:r>
              <a:rPr kumimoji="0" lang="en-US" b="0" i="0" u="none" strike="noStrike" cap="none" spc="0" normalizeH="0" baseline="0" noProof="0" dirty="0">
                <a:ln>
                  <a:noFill/>
                </a:ln>
                <a:effectLst/>
                <a:uLnTx/>
                <a:uFillTx/>
                <a:latin typeface="Calibri" panose="020F0502020204030204" pitchFamily="34" charset="0"/>
                <a:ea typeface="+mn-ea"/>
                <a:cs typeface="+mn-cs"/>
              </a:rPr>
              <a:t> models give readers access to scholarly information through subscription (usually via libraries)</a:t>
            </a:r>
          </a:p>
        </p:txBody>
      </p:sp>
      <p:sp>
        <p:nvSpPr>
          <p:cNvPr id="2" name="Rectangle 1">
            <a:extLst>
              <a:ext uri="{FF2B5EF4-FFF2-40B4-BE49-F238E27FC236}">
                <a16:creationId xmlns:a16="http://schemas.microsoft.com/office/drawing/2014/main" id="{E3BD68D2-D532-45AA-908C-404F58CF270D}"/>
              </a:ext>
              <a:ext uri="{C183D7F6-B498-43B3-948B-1728B52AA6E4}">
                <adec:decorative xmlns:adec="http://schemas.microsoft.com/office/drawing/2017/decorative" val="1"/>
              </a:ext>
            </a:extLst>
          </p:cNvPr>
          <p:cNvSpPr/>
          <p:nvPr/>
        </p:nvSpPr>
        <p:spPr>
          <a:xfrm>
            <a:off x="5415845" y="2071275"/>
            <a:ext cx="6451175" cy="163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71194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E693-3186-7560-E397-500DCAD971D2}"/>
              </a:ext>
            </a:extLst>
          </p:cNvPr>
          <p:cNvSpPr>
            <a:spLocks noGrp="1"/>
          </p:cNvSpPr>
          <p:nvPr>
            <p:ph type="title"/>
          </p:nvPr>
        </p:nvSpPr>
        <p:spPr/>
        <p:txBody>
          <a:bodyPr>
            <a:normAutofit/>
          </a:bodyPr>
          <a:lstStyle/>
          <a:p>
            <a:r>
              <a:rPr lang="en-US" sz="1800" spc="120" dirty="0">
                <a:solidFill>
                  <a:schemeClr val="accent1">
                    <a:lumMod val="20000"/>
                    <a:lumOff val="80000"/>
                  </a:schemeClr>
                </a:solidFill>
                <a:effectLst>
                  <a:outerShdw blurRad="38100" dist="38100" dir="2700000" algn="tl">
                    <a:srgbClr val="000000">
                      <a:alpha val="43137"/>
                    </a:srgbClr>
                  </a:outerShdw>
                </a:effectLst>
              </a:rPr>
              <a:t>What we're Hearing/What We’re Working on</a:t>
            </a:r>
            <a:br>
              <a:rPr lang="en-US" sz="2800" spc="120" dirty="0">
                <a:solidFill>
                  <a:srgbClr val="FFFFFF"/>
                </a:solidFill>
              </a:rPr>
            </a:br>
            <a:r>
              <a:rPr lang="en-US" sz="2800" spc="120" dirty="0">
                <a:solidFill>
                  <a:srgbClr val="FFFFFF"/>
                </a:solidFill>
              </a:rPr>
              <a:t>Implications for Equity</a:t>
            </a:r>
            <a:endParaRPr lang="en-US" spc="120" dirty="0"/>
          </a:p>
        </p:txBody>
      </p:sp>
      <p:sp>
        <p:nvSpPr>
          <p:cNvPr id="4" name="Content Placeholder 2">
            <a:extLst>
              <a:ext uri="{FF2B5EF4-FFF2-40B4-BE49-F238E27FC236}">
                <a16:creationId xmlns:a16="http://schemas.microsoft.com/office/drawing/2014/main" id="{AD041DD4-0199-E35C-D2F2-6EEABF149816}"/>
              </a:ext>
            </a:extLst>
          </p:cNvPr>
          <p:cNvSpPr>
            <a:spLocks noGrp="1"/>
          </p:cNvSpPr>
          <p:nvPr>
            <p:ph idx="1"/>
          </p:nvPr>
        </p:nvSpPr>
        <p:spPr>
          <a:xfrm>
            <a:off x="609600" y="2171700"/>
            <a:ext cx="11129010" cy="4005051"/>
          </a:xfrm>
        </p:spPr>
        <p:txBody>
          <a:bodyPr>
            <a:normAutofit/>
          </a:bodyPr>
          <a:lstStyle/>
          <a:p>
            <a:pPr marL="234950" indent="-234950">
              <a:spcBef>
                <a:spcPts val="1200"/>
              </a:spcBef>
              <a:spcAft>
                <a:spcPts val="0"/>
              </a:spcAft>
              <a:buNone/>
            </a:pPr>
            <a:r>
              <a:rPr lang="en-US" sz="2400" b="1" dirty="0">
                <a:solidFill>
                  <a:schemeClr val="tx1"/>
                </a:solidFill>
                <a:effectLst/>
                <a:ea typeface="Calibri" panose="020F0502020204030204" pitchFamily="34" charset="0"/>
                <a:cs typeface="Times New Roman" panose="02020603050405020304" pitchFamily="18" charset="0"/>
              </a:rPr>
              <a:t>!  This is not an open access policy.</a:t>
            </a:r>
            <a:r>
              <a:rPr lang="en-US" sz="2400" b="1" dirty="0">
                <a:solidFill>
                  <a:schemeClr val="tx1"/>
                </a:solidFill>
              </a:rPr>
              <a:t> </a:t>
            </a:r>
            <a:r>
              <a:rPr lang="en-US" sz="2400" dirty="0">
                <a:solidFill>
                  <a:srgbClr val="333333"/>
                </a:solidFill>
              </a:rPr>
              <a:t>NIH does not anticipate requiring a specific publication model as part of a revised NIH Public Access Policy</a:t>
            </a:r>
          </a:p>
          <a:p>
            <a:pPr>
              <a:spcBef>
                <a:spcPts val="3200"/>
              </a:spcBef>
              <a:spcAft>
                <a:spcPts val="0"/>
              </a:spcAft>
              <a:buClr>
                <a:srgbClr val="317CA4"/>
              </a:buClr>
            </a:pPr>
            <a:r>
              <a:rPr lang="en-US" sz="2400" b="1" dirty="0">
                <a:solidFill>
                  <a:schemeClr val="tx1"/>
                </a:solidFill>
                <a:effectLst/>
                <a:ea typeface="Calibri" panose="020F0502020204030204" pitchFamily="34" charset="0"/>
                <a:cs typeface="Times New Roman" panose="02020603050405020304" pitchFamily="18" charset="0"/>
              </a:rPr>
              <a:t>Concerns.</a:t>
            </a:r>
            <a:r>
              <a:rPr lang="en-US" sz="2400" dirty="0">
                <a:solidFill>
                  <a:schemeClr val="tx1"/>
                </a:solidFill>
                <a:effectLst/>
                <a:ea typeface="Calibri" panose="020F0502020204030204" pitchFamily="34" charset="0"/>
                <a:cs typeface="Times New Roman" panose="02020603050405020304" pitchFamily="18" charset="0"/>
              </a:rPr>
              <a:t> Embargo removal will lead to drops in </a:t>
            </a:r>
            <a:r>
              <a:rPr lang="en-US" sz="2400" dirty="0">
                <a:solidFill>
                  <a:schemeClr val="tx1"/>
                </a:solidFill>
                <a:ea typeface="Calibri" panose="020F0502020204030204" pitchFamily="34" charset="0"/>
                <a:cs typeface="Times New Roman" panose="02020603050405020304" pitchFamily="18" charset="0"/>
              </a:rPr>
              <a:t>subscriptions; publishing costs</a:t>
            </a:r>
            <a:r>
              <a:rPr lang="en-US" sz="2400" dirty="0">
                <a:solidFill>
                  <a:schemeClr val="tx1"/>
                </a:solidFill>
                <a:effectLst/>
                <a:ea typeface="Calibri" panose="020F0502020204030204" pitchFamily="34" charset="0"/>
                <a:cs typeface="Times New Roman" panose="02020603050405020304" pitchFamily="18" charset="0"/>
              </a:rPr>
              <a:t> shift to investigators via “article processing charges” (APCs)</a:t>
            </a:r>
          </a:p>
          <a:p>
            <a:pPr lvl="1">
              <a:spcBef>
                <a:spcPts val="1200"/>
              </a:spcBef>
              <a:spcAft>
                <a:spcPts val="0"/>
              </a:spcAft>
              <a:buClr>
                <a:srgbClr val="317CA4"/>
              </a:buClr>
              <a:buFont typeface="Arial" panose="020B0604020202020204" pitchFamily="34" charset="0"/>
              <a:buChar char="•"/>
            </a:pPr>
            <a:r>
              <a:rPr lang="en-US" sz="2200" dirty="0">
                <a:solidFill>
                  <a:schemeClr val="tx1"/>
                </a:solidFill>
                <a:ea typeface="Calibri" panose="020F0502020204030204" pitchFamily="34" charset="0"/>
                <a:cs typeface="Times New Roman" panose="02020603050405020304" pitchFamily="18" charset="0"/>
              </a:rPr>
              <a:t>Greater impact on those with fewer resources and without NIH funding</a:t>
            </a:r>
          </a:p>
          <a:p>
            <a:pPr lvl="1">
              <a:spcBef>
                <a:spcPts val="1200"/>
              </a:spcBef>
              <a:spcAft>
                <a:spcPts val="0"/>
              </a:spcAft>
              <a:buClr>
                <a:srgbClr val="317CA4"/>
              </a:buClr>
              <a:buFont typeface="Arial" panose="020B0604020202020204" pitchFamily="34" charset="0"/>
              <a:buChar char="•"/>
            </a:pPr>
            <a:r>
              <a:rPr lang="en-US" sz="2200" dirty="0">
                <a:solidFill>
                  <a:schemeClr val="tx1"/>
                </a:solidFill>
                <a:effectLst/>
                <a:ea typeface="Calibri" panose="020F0502020204030204" pitchFamily="34" charset="0"/>
                <a:cs typeface="Times New Roman" panose="02020603050405020304" pitchFamily="18" charset="0"/>
              </a:rPr>
              <a:t>Diminishe</a:t>
            </a:r>
            <a:r>
              <a:rPr lang="en-US" sz="2200" dirty="0">
                <a:solidFill>
                  <a:schemeClr val="tx1"/>
                </a:solidFill>
                <a:ea typeface="Calibri" panose="020F0502020204030204" pitchFamily="34" charset="0"/>
                <a:cs typeface="Times New Roman" panose="02020603050405020304" pitchFamily="18" charset="0"/>
              </a:rPr>
              <a:t>d choice in where to publish</a:t>
            </a:r>
          </a:p>
          <a:p>
            <a:pPr lvl="1">
              <a:spcBef>
                <a:spcPts val="1200"/>
              </a:spcBef>
              <a:spcAft>
                <a:spcPts val="0"/>
              </a:spcAft>
              <a:buClr>
                <a:srgbClr val="317CA4"/>
              </a:buClr>
              <a:buFont typeface="Arial" panose="020B0604020202020204" pitchFamily="34" charset="0"/>
              <a:buChar char="•"/>
            </a:pPr>
            <a:r>
              <a:rPr lang="en-US" sz="2200" dirty="0">
                <a:solidFill>
                  <a:schemeClr val="tx1"/>
                </a:solidFill>
                <a:ea typeface="Calibri" panose="020F0502020204030204" pitchFamily="34" charset="0"/>
                <a:cs typeface="Times New Roman" panose="02020603050405020304" pitchFamily="18" charset="0"/>
              </a:rPr>
              <a:t>Proliferation in “predatory” journals</a:t>
            </a:r>
          </a:p>
        </p:txBody>
      </p:sp>
    </p:spTree>
    <p:extLst>
      <p:ext uri="{BB962C8B-B14F-4D97-AF65-F5344CB8AC3E}">
        <p14:creationId xmlns:p14="http://schemas.microsoft.com/office/powerpoint/2010/main" val="88549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3EA958-8406-43E1-3465-7C3A8ACE9CBA}"/>
              </a:ext>
            </a:extLst>
          </p:cNvPr>
          <p:cNvSpPr txBox="1">
            <a:spLocks/>
          </p:cNvSpPr>
          <p:nvPr/>
        </p:nvSpPr>
        <p:spPr>
          <a:xfrm>
            <a:off x="581192" y="702156"/>
            <a:ext cx="11029616" cy="1013800"/>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120">
                <a:solidFill>
                  <a:srgbClr val="FFFEFF"/>
                </a:solidFill>
              </a:rPr>
              <a:t>Goals for today’s conversation</a:t>
            </a:r>
            <a:endParaRPr lang="en-US" spc="120" dirty="0">
              <a:solidFill>
                <a:srgbClr val="FFFEFF"/>
              </a:solidFill>
            </a:endParaRPr>
          </a:p>
        </p:txBody>
      </p:sp>
      <p:sp>
        <p:nvSpPr>
          <p:cNvPr id="5" name="Freeform: Shape 4">
            <a:extLst>
              <a:ext uri="{FF2B5EF4-FFF2-40B4-BE49-F238E27FC236}">
                <a16:creationId xmlns:a16="http://schemas.microsoft.com/office/drawing/2014/main" id="{C4F7EF83-4EDA-E476-57E1-91E9D49659C8}"/>
              </a:ext>
            </a:extLst>
          </p:cNvPr>
          <p:cNvSpPr/>
          <p:nvPr/>
        </p:nvSpPr>
        <p:spPr>
          <a:xfrm>
            <a:off x="2521507" y="2290356"/>
            <a:ext cx="8401647" cy="1084555"/>
          </a:xfrm>
          <a:custGeom>
            <a:avLst/>
            <a:gdLst>
              <a:gd name="connsiteX0" fmla="*/ 0 w 8401647"/>
              <a:gd name="connsiteY0" fmla="*/ 0 h 1084555"/>
              <a:gd name="connsiteX1" fmla="*/ 8401647 w 8401647"/>
              <a:gd name="connsiteY1" fmla="*/ 0 h 1084555"/>
              <a:gd name="connsiteX2" fmla="*/ 8401647 w 8401647"/>
              <a:gd name="connsiteY2" fmla="*/ 1084555 h 1084555"/>
              <a:gd name="connsiteX3" fmla="*/ 0 w 8401647"/>
              <a:gd name="connsiteY3" fmla="*/ 1084555 h 1084555"/>
              <a:gd name="connsiteX4" fmla="*/ 0 w 8401647"/>
              <a:gd name="connsiteY4" fmla="*/ 0 h 108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647" h="1084555">
                <a:moveTo>
                  <a:pt x="0" y="0"/>
                </a:moveTo>
                <a:lnTo>
                  <a:pt x="8401647" y="0"/>
                </a:lnTo>
                <a:lnTo>
                  <a:pt x="8401647" y="1084555"/>
                </a:lnTo>
                <a:lnTo>
                  <a:pt x="0" y="1084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4782" tIns="114782" rIns="114782" bIns="114782"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libri" panose="020F0502020204030204" pitchFamily="34" charset="0"/>
              </a:rPr>
              <a:t>Discuss importance of promoting access to research results </a:t>
            </a:r>
          </a:p>
        </p:txBody>
      </p:sp>
      <p:sp>
        <p:nvSpPr>
          <p:cNvPr id="7" name="Freeform: Shape 6">
            <a:extLst>
              <a:ext uri="{FF2B5EF4-FFF2-40B4-BE49-F238E27FC236}">
                <a16:creationId xmlns:a16="http://schemas.microsoft.com/office/drawing/2014/main" id="{CDE2B3E2-E4CA-0198-8E33-50C813022278}"/>
              </a:ext>
            </a:extLst>
          </p:cNvPr>
          <p:cNvSpPr/>
          <p:nvPr/>
        </p:nvSpPr>
        <p:spPr>
          <a:xfrm>
            <a:off x="2521507" y="3646050"/>
            <a:ext cx="8401647" cy="1084555"/>
          </a:xfrm>
          <a:custGeom>
            <a:avLst/>
            <a:gdLst>
              <a:gd name="connsiteX0" fmla="*/ 0 w 8401647"/>
              <a:gd name="connsiteY0" fmla="*/ 0 h 1084555"/>
              <a:gd name="connsiteX1" fmla="*/ 8401647 w 8401647"/>
              <a:gd name="connsiteY1" fmla="*/ 0 h 1084555"/>
              <a:gd name="connsiteX2" fmla="*/ 8401647 w 8401647"/>
              <a:gd name="connsiteY2" fmla="*/ 1084555 h 1084555"/>
              <a:gd name="connsiteX3" fmla="*/ 0 w 8401647"/>
              <a:gd name="connsiteY3" fmla="*/ 1084555 h 1084555"/>
              <a:gd name="connsiteX4" fmla="*/ 0 w 8401647"/>
              <a:gd name="connsiteY4" fmla="*/ 0 h 108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647" h="1084555">
                <a:moveTo>
                  <a:pt x="0" y="0"/>
                </a:moveTo>
                <a:lnTo>
                  <a:pt x="8401647" y="0"/>
                </a:lnTo>
                <a:lnTo>
                  <a:pt x="8401647" y="1084555"/>
                </a:lnTo>
                <a:lnTo>
                  <a:pt x="0" y="1084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4782" tIns="114782" rIns="114782" bIns="114782"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libri" panose="020F0502020204030204" pitchFamily="34" charset="0"/>
              </a:rPr>
              <a:t>Review NIH’s New </a:t>
            </a:r>
            <a:r>
              <a:rPr lang="en-US" sz="2000" b="1" i="0" kern="1200" dirty="0">
                <a:latin typeface="Calibri" panose="020F0502020204030204" pitchFamily="34" charset="0"/>
              </a:rPr>
              <a:t>Public</a:t>
            </a:r>
            <a:r>
              <a:rPr lang="en-US" sz="2000" b="1" kern="1200" dirty="0">
                <a:latin typeface="Calibri" panose="020F0502020204030204" pitchFamily="34" charset="0"/>
              </a:rPr>
              <a:t> Access Plan and associated proposal</a:t>
            </a:r>
            <a:endParaRPr lang="en-US" sz="2000" b="0" i="1" kern="1200" dirty="0">
              <a:latin typeface="Calibri" panose="020F0502020204030204" pitchFamily="34" charset="0"/>
            </a:endParaRPr>
          </a:p>
        </p:txBody>
      </p:sp>
      <p:sp>
        <p:nvSpPr>
          <p:cNvPr id="8" name="Freeform: Shape 7">
            <a:extLst>
              <a:ext uri="{FF2B5EF4-FFF2-40B4-BE49-F238E27FC236}">
                <a16:creationId xmlns:a16="http://schemas.microsoft.com/office/drawing/2014/main" id="{A322E453-8709-2725-EE52-AC7EB255E7C3}"/>
              </a:ext>
            </a:extLst>
          </p:cNvPr>
          <p:cNvSpPr/>
          <p:nvPr/>
        </p:nvSpPr>
        <p:spPr>
          <a:xfrm>
            <a:off x="2521507" y="5001745"/>
            <a:ext cx="8401647" cy="1084555"/>
          </a:xfrm>
          <a:custGeom>
            <a:avLst/>
            <a:gdLst>
              <a:gd name="connsiteX0" fmla="*/ 0 w 8401647"/>
              <a:gd name="connsiteY0" fmla="*/ 0 h 1084555"/>
              <a:gd name="connsiteX1" fmla="*/ 8401647 w 8401647"/>
              <a:gd name="connsiteY1" fmla="*/ 0 h 1084555"/>
              <a:gd name="connsiteX2" fmla="*/ 8401647 w 8401647"/>
              <a:gd name="connsiteY2" fmla="*/ 1084555 h 1084555"/>
              <a:gd name="connsiteX3" fmla="*/ 0 w 8401647"/>
              <a:gd name="connsiteY3" fmla="*/ 1084555 h 1084555"/>
              <a:gd name="connsiteX4" fmla="*/ 0 w 8401647"/>
              <a:gd name="connsiteY4" fmla="*/ 0 h 108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647" h="1084555">
                <a:moveTo>
                  <a:pt x="0" y="0"/>
                </a:moveTo>
                <a:lnTo>
                  <a:pt x="8401647" y="0"/>
                </a:lnTo>
                <a:lnTo>
                  <a:pt x="8401647" y="1084555"/>
                </a:lnTo>
                <a:lnTo>
                  <a:pt x="0" y="1084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4782" tIns="114782" rIns="114782" bIns="114782"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libri" panose="020F0502020204030204" pitchFamily="34" charset="0"/>
              </a:rPr>
              <a:t>Chart path forward for incentivizing a culture of open science</a:t>
            </a:r>
          </a:p>
        </p:txBody>
      </p:sp>
    </p:spTree>
    <p:extLst>
      <p:ext uri="{BB962C8B-B14F-4D97-AF65-F5344CB8AC3E}">
        <p14:creationId xmlns:p14="http://schemas.microsoft.com/office/powerpoint/2010/main" val="14431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C977-A029-FBBB-9DC2-DC01B69004BB}"/>
              </a:ext>
            </a:extLst>
          </p:cNvPr>
          <p:cNvSpPr>
            <a:spLocks noGrp="1"/>
          </p:cNvSpPr>
          <p:nvPr>
            <p:ph type="title"/>
          </p:nvPr>
        </p:nvSpPr>
        <p:spPr/>
        <p:txBody>
          <a:bodyPr>
            <a:normAutofit/>
          </a:bodyPr>
          <a:lstStyle/>
          <a:p>
            <a:r>
              <a:rPr lang="en-US" spc="120" dirty="0"/>
              <a:t>AAAS SURVEY ON SCHOLARLY PUBLICATION </a:t>
            </a:r>
            <a:br>
              <a:rPr lang="en-US" spc="120" dirty="0"/>
            </a:br>
            <a:r>
              <a:rPr lang="en-US" spc="120" dirty="0"/>
              <a:t>EXPERIENCES &amp; PERSPECTIVES</a:t>
            </a:r>
          </a:p>
        </p:txBody>
      </p:sp>
      <p:sp>
        <p:nvSpPr>
          <p:cNvPr id="3" name="TextBox 2">
            <a:extLst>
              <a:ext uri="{FF2B5EF4-FFF2-40B4-BE49-F238E27FC236}">
                <a16:creationId xmlns:a16="http://schemas.microsoft.com/office/drawing/2014/main" id="{1C00C74C-1C33-ED9F-60ED-F5ADEA22DE34}"/>
              </a:ext>
            </a:extLst>
          </p:cNvPr>
          <p:cNvSpPr txBox="1"/>
          <p:nvPr/>
        </p:nvSpPr>
        <p:spPr>
          <a:xfrm>
            <a:off x="744843" y="1944321"/>
            <a:ext cx="3815080" cy="2108269"/>
          </a:xfrm>
          <a:prstGeom prst="rect">
            <a:avLst/>
          </a:prstGeom>
          <a:noFill/>
        </p:spPr>
        <p:txBody>
          <a:bodyPr wrap="square" rtlCol="0">
            <a:spAutoFit/>
          </a:bodyPr>
          <a:lstStyle/>
          <a:p>
            <a:pPr marR="0" algn="l" rtl="0">
              <a:spcAft>
                <a:spcPts val="2400"/>
              </a:spcAft>
            </a:pPr>
            <a:r>
              <a:rPr lang="en-US" sz="3200" b="1" i="0" u="none" strike="noStrike" baseline="-25000" dirty="0">
                <a:solidFill>
                  <a:srgbClr val="C00000"/>
                </a:solidFill>
                <a:latin typeface="Calibri" panose="020F0502020204030204" pitchFamily="34" charset="0"/>
                <a:cs typeface="Calibri" panose="020F0502020204030204" pitchFamily="34" charset="0"/>
              </a:rPr>
              <a:t>KEY FINDINGS</a:t>
            </a:r>
          </a:p>
          <a:p>
            <a:pPr marR="0" algn="l" rtl="0">
              <a:spcAft>
                <a:spcPts val="1800"/>
              </a:spcAft>
            </a:pPr>
            <a:r>
              <a:rPr lang="en-US" sz="2400" b="1" i="0" u="none" strike="noStrike" baseline="-25000" dirty="0">
                <a:solidFill>
                  <a:srgbClr val="000000"/>
                </a:solidFill>
                <a:latin typeface="Calibri" panose="020F0502020204030204" pitchFamily="34" charset="0"/>
                <a:cs typeface="Calibri" panose="020F0502020204030204" pitchFamily="34" charset="0"/>
              </a:rPr>
              <a:t>Most Researchers Do Not Currently Budget for Publishing Costs &amp; Many Have Not Yet Paid APCs</a:t>
            </a:r>
            <a:endParaRPr lang="en-US" sz="2000" i="0" u="none" strike="noStrike" baseline="-25000" dirty="0">
              <a:solidFill>
                <a:srgbClr val="000000"/>
              </a:solidFill>
              <a:latin typeface="Calibri" panose="020F0502020204030204" pitchFamily="34" charset="0"/>
              <a:cs typeface="Calibri" panose="020F0502020204030204" pitchFamily="34" charset="0"/>
            </a:endParaRPr>
          </a:p>
          <a:p>
            <a:pPr marR="0" algn="ctr" rtl="0"/>
            <a:r>
              <a:rPr lang="en-US" sz="2000" i="0" u="none" strike="noStrike" baseline="-25000" dirty="0">
                <a:solidFill>
                  <a:srgbClr val="000000"/>
                </a:solidFill>
                <a:latin typeface="Calibri" panose="020F0502020204030204" pitchFamily="34" charset="0"/>
                <a:cs typeface="Calibri" panose="020F0502020204030204" pitchFamily="34" charset="0"/>
              </a:rPr>
              <a:t>Do you budget for costs associated </a:t>
            </a:r>
            <a:br>
              <a:rPr lang="en-US" sz="2000" i="0" u="none" strike="noStrike" baseline="-25000" dirty="0">
                <a:solidFill>
                  <a:srgbClr val="000000"/>
                </a:solidFill>
                <a:latin typeface="Calibri" panose="020F0502020204030204" pitchFamily="34" charset="0"/>
                <a:cs typeface="Calibri" panose="020F0502020204030204" pitchFamily="34" charset="0"/>
              </a:rPr>
            </a:br>
            <a:r>
              <a:rPr lang="en-US" sz="2000" i="0" u="none" strike="noStrike" baseline="-25000" dirty="0">
                <a:solidFill>
                  <a:srgbClr val="000000"/>
                </a:solidFill>
                <a:latin typeface="Calibri" panose="020F0502020204030204" pitchFamily="34" charset="0"/>
                <a:cs typeface="Calibri" panose="020F0502020204030204" pitchFamily="34" charset="0"/>
              </a:rPr>
              <a:t>with publishing your research?</a:t>
            </a:r>
          </a:p>
        </p:txBody>
      </p:sp>
      <p:pic>
        <p:nvPicPr>
          <p:cNvPr id="19" name="Picture 18" descr="A donut graph showing that of 420 responses, 37% said they do budget for costs associated with publishing their research and 63% did not.">
            <a:extLst>
              <a:ext uri="{FF2B5EF4-FFF2-40B4-BE49-F238E27FC236}">
                <a16:creationId xmlns:a16="http://schemas.microsoft.com/office/drawing/2014/main" id="{48BBC1E1-7307-9027-AE32-B9E5BF6DA8D2}"/>
              </a:ext>
            </a:extLst>
          </p:cNvPr>
          <p:cNvPicPr>
            <a:picLocks noChangeAspect="1"/>
          </p:cNvPicPr>
          <p:nvPr/>
        </p:nvPicPr>
        <p:blipFill>
          <a:blip r:embed="rId3"/>
          <a:stretch>
            <a:fillRect/>
          </a:stretch>
        </p:blipFill>
        <p:spPr>
          <a:xfrm>
            <a:off x="1192516" y="4144434"/>
            <a:ext cx="2841845" cy="2533639"/>
          </a:xfrm>
          <a:prstGeom prst="rect">
            <a:avLst/>
          </a:prstGeom>
        </p:spPr>
      </p:pic>
      <p:grpSp>
        <p:nvGrpSpPr>
          <p:cNvPr id="7" name="Group 6" descr="A bar graph showing the breakdown of 148 responses to the question: “When paying to publish open access, have you had to use funds that you would have otherwise spent on any of the following?” Hiring undergraduate research assistants, 37.3%. Hiring graduate research assistants, 33.8%. Hiring postdocs, 18.9%. Conducting field work, 16.9%. Purchasing materials, equipment for your research or tools (for example, software), 77.7%. Participating in workshops or conferences relevant to your work, 58.1%. Other, 16.2%.">
            <a:extLst>
              <a:ext uri="{FF2B5EF4-FFF2-40B4-BE49-F238E27FC236}">
                <a16:creationId xmlns:a16="http://schemas.microsoft.com/office/drawing/2014/main" id="{B270EA6E-CFB1-3BD8-7863-B26664E47664}"/>
              </a:ext>
            </a:extLst>
          </p:cNvPr>
          <p:cNvGrpSpPr/>
          <p:nvPr/>
        </p:nvGrpSpPr>
        <p:grpSpPr>
          <a:xfrm>
            <a:off x="6096000" y="1890692"/>
            <a:ext cx="5312244" cy="4941829"/>
            <a:chOff x="6096000" y="1890692"/>
            <a:chExt cx="5312244" cy="4941829"/>
          </a:xfrm>
        </p:grpSpPr>
        <p:sp>
          <p:nvSpPr>
            <p:cNvPr id="10" name="TextBox 9">
              <a:extLst>
                <a:ext uri="{FF2B5EF4-FFF2-40B4-BE49-F238E27FC236}">
                  <a16:creationId xmlns:a16="http://schemas.microsoft.com/office/drawing/2014/main" id="{7DFFD2FC-BC1D-648A-C48D-FCBD468AC72F}"/>
                </a:ext>
              </a:extLst>
            </p:cNvPr>
            <p:cNvSpPr txBox="1"/>
            <p:nvPr/>
          </p:nvSpPr>
          <p:spPr>
            <a:xfrm>
              <a:off x="6096000" y="1941476"/>
              <a:ext cx="2108200" cy="1015663"/>
            </a:xfrm>
            <a:prstGeom prst="rect">
              <a:avLst/>
            </a:prstGeom>
            <a:solidFill>
              <a:srgbClr val="D4EFFB"/>
            </a:solidFill>
          </p:spPr>
          <p:txBody>
            <a:bodyPr wrap="square" rtlCol="0">
              <a:spAutoFit/>
            </a:bodyPr>
            <a:lstStyle/>
            <a:p>
              <a:r>
                <a:rPr lang="en-US" sz="1800" b="0" i="0" u="none" strike="noStrike" baseline="-25000" dirty="0">
                  <a:solidFill>
                    <a:srgbClr val="000000"/>
                  </a:solidFill>
                  <a:latin typeface="Calibri" panose="020F0502020204030204" pitchFamily="34" charset="0"/>
                  <a:cs typeface="Calibri" panose="020F0502020204030204" pitchFamily="34" charset="0"/>
                </a:rPr>
                <a:t>When paying to publish open access, have you had to use funds that you would have otherwise spent on any of the following?</a:t>
              </a:r>
            </a:p>
          </p:txBody>
        </p:sp>
        <p:sp>
          <p:nvSpPr>
            <p:cNvPr id="11" name="Oval 10">
              <a:extLst>
                <a:ext uri="{FF2B5EF4-FFF2-40B4-BE49-F238E27FC236}">
                  <a16:creationId xmlns:a16="http://schemas.microsoft.com/office/drawing/2014/main" id="{D34A7132-64F0-299D-E8AC-EE0022A233FE}"/>
                </a:ext>
              </a:extLst>
            </p:cNvPr>
            <p:cNvSpPr/>
            <p:nvPr/>
          </p:nvSpPr>
          <p:spPr>
            <a:xfrm>
              <a:off x="7757160" y="3044507"/>
              <a:ext cx="1487845" cy="1487845"/>
            </a:xfrm>
            <a:prstGeom prst="ellipse">
              <a:avLst/>
            </a:prstGeom>
            <a:solidFill>
              <a:srgbClr val="FAB27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800" dirty="0">
                  <a:solidFill>
                    <a:schemeClr val="tx1"/>
                  </a:solidFill>
                  <a:latin typeface="Calibri" panose="020F0502020204030204" pitchFamily="34" charset="0"/>
                  <a:cs typeface="Calibri" panose="020F0502020204030204" pitchFamily="34" charset="0"/>
                </a:rPr>
                <a:t>148</a:t>
              </a:r>
              <a:r>
                <a:rPr lang="en-US" sz="3600"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RESPONSES</a:t>
              </a:r>
              <a:endParaRPr lang="en-US" sz="3600" dirty="0">
                <a:solidFill>
                  <a:schemeClr val="tx1"/>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BDBFE1B7-99C9-91C0-A3FF-B1A934809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890692"/>
              <a:ext cx="5210644" cy="4941829"/>
            </a:xfrm>
            <a:prstGeom prst="rect">
              <a:avLst/>
            </a:prstGeom>
          </p:spPr>
        </p:pic>
        <p:sp>
          <p:nvSpPr>
            <p:cNvPr id="6" name="TextBox 5">
              <a:extLst>
                <a:ext uri="{FF2B5EF4-FFF2-40B4-BE49-F238E27FC236}">
                  <a16:creationId xmlns:a16="http://schemas.microsoft.com/office/drawing/2014/main" id="{3078CFBA-438A-3437-1CED-5CED8517BD34}"/>
                </a:ext>
              </a:extLst>
            </p:cNvPr>
            <p:cNvSpPr txBox="1"/>
            <p:nvPr/>
          </p:nvSpPr>
          <p:spPr>
            <a:xfrm>
              <a:off x="9363907" y="2090888"/>
              <a:ext cx="538930" cy="253916"/>
            </a:xfrm>
            <a:prstGeom prst="rect">
              <a:avLst/>
            </a:prstGeom>
            <a:noFill/>
          </p:spPr>
          <p:txBody>
            <a:bodyPr wrap="none" rtlCol="0">
              <a:spAutoFit/>
            </a:bodyPr>
            <a:lstStyle/>
            <a:p>
              <a:r>
                <a:rPr lang="en-US" sz="1050" b="1" dirty="0">
                  <a:solidFill>
                    <a:schemeClr val="bg1"/>
                  </a:solidFill>
                  <a:latin typeface="Berlin Sans FB Demi" panose="020E0802020502020306" pitchFamily="34" charset="0"/>
                  <a:cs typeface="Calibri" panose="020F0502020204030204" pitchFamily="34" charset="0"/>
                </a:rPr>
                <a:t>77.7%</a:t>
              </a:r>
            </a:p>
          </p:txBody>
        </p:sp>
      </p:grpSp>
      <p:sp>
        <p:nvSpPr>
          <p:cNvPr id="8" name="TextBox 7">
            <a:extLst>
              <a:ext uri="{FF2B5EF4-FFF2-40B4-BE49-F238E27FC236}">
                <a16:creationId xmlns:a16="http://schemas.microsoft.com/office/drawing/2014/main" id="{2A6E2932-1BC8-E088-EFCE-42772F4D6819}"/>
              </a:ext>
            </a:extLst>
          </p:cNvPr>
          <p:cNvSpPr txBox="1"/>
          <p:nvPr/>
        </p:nvSpPr>
        <p:spPr>
          <a:xfrm>
            <a:off x="10926501" y="6389225"/>
            <a:ext cx="1055161" cy="369332"/>
          </a:xfrm>
          <a:prstGeom prst="rect">
            <a:avLst/>
          </a:prstGeom>
          <a:noFill/>
        </p:spPr>
        <p:txBody>
          <a:bodyPr wrap="none" rtlCol="0">
            <a:spAutoFit/>
          </a:bodyPr>
          <a:lstStyle/>
          <a:p>
            <a:r>
              <a:rPr lang="en-US" dirty="0">
                <a:latin typeface="Calibri" panose="020F0502020204030204" pitchFamily="34" charset="0"/>
                <a:hlinkClick r:id="rId5"/>
              </a:rPr>
              <a:t>AAAS.org</a:t>
            </a:r>
            <a:endParaRPr lang="en-US" dirty="0">
              <a:latin typeface="Calibri" panose="020F0502020204030204" pitchFamily="34" charset="0"/>
            </a:endParaRPr>
          </a:p>
        </p:txBody>
      </p:sp>
    </p:spTree>
    <p:extLst>
      <p:ext uri="{BB962C8B-B14F-4D97-AF65-F5344CB8AC3E}">
        <p14:creationId xmlns:p14="http://schemas.microsoft.com/office/powerpoint/2010/main" val="208143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15CA-4031-4DB1-EFB2-BB418812B1AA}"/>
              </a:ext>
            </a:extLst>
          </p:cNvPr>
          <p:cNvSpPr>
            <a:spLocks noGrp="1"/>
          </p:cNvSpPr>
          <p:nvPr>
            <p:ph type="title"/>
          </p:nvPr>
        </p:nvSpPr>
        <p:spPr/>
        <p:txBody>
          <a:bodyPr/>
          <a:lstStyle/>
          <a:p>
            <a:r>
              <a:rPr lang="en-US" sz="1800" spc="120" dirty="0">
                <a:solidFill>
                  <a:schemeClr val="accent1">
                    <a:lumMod val="20000"/>
                    <a:lumOff val="80000"/>
                  </a:schemeClr>
                </a:solidFill>
                <a:effectLst>
                  <a:outerShdw blurRad="38100" dist="38100" dir="2700000" algn="tl">
                    <a:srgbClr val="000000">
                      <a:alpha val="43137"/>
                    </a:srgbClr>
                  </a:outerShdw>
                </a:effectLst>
              </a:rPr>
              <a:t>What we're Hearing/What We’re Working on</a:t>
            </a:r>
            <a:br>
              <a:rPr lang="en-US" spc="120" dirty="0">
                <a:solidFill>
                  <a:srgbClr val="FFFF00"/>
                </a:solidFill>
                <a:effectLst>
                  <a:outerShdw blurRad="38100" dist="38100" dir="2700000" algn="tl">
                    <a:srgbClr val="000000">
                      <a:alpha val="43137"/>
                    </a:srgbClr>
                  </a:outerShdw>
                </a:effectLst>
              </a:rPr>
            </a:br>
            <a:r>
              <a:rPr lang="en-US" spc="120" dirty="0">
                <a:effectLst>
                  <a:outerShdw blurRad="38100" dist="38100" dir="2700000" algn="tl">
                    <a:srgbClr val="000000">
                      <a:alpha val="43137"/>
                    </a:srgbClr>
                  </a:outerShdw>
                </a:effectLst>
              </a:rPr>
              <a:t>Increase CLARITY AROUND PAYING TO PUBLISH</a:t>
            </a:r>
          </a:p>
        </p:txBody>
      </p:sp>
      <p:sp>
        <p:nvSpPr>
          <p:cNvPr id="3" name="Content Placeholder 2">
            <a:extLst>
              <a:ext uri="{FF2B5EF4-FFF2-40B4-BE49-F238E27FC236}">
                <a16:creationId xmlns:a16="http://schemas.microsoft.com/office/drawing/2014/main" id="{45E5DD96-4CC3-2FAA-4439-40A0DC661207}"/>
              </a:ext>
            </a:extLst>
          </p:cNvPr>
          <p:cNvSpPr>
            <a:spLocks noGrp="1"/>
          </p:cNvSpPr>
          <p:nvPr>
            <p:ph idx="1"/>
          </p:nvPr>
        </p:nvSpPr>
        <p:spPr>
          <a:xfrm>
            <a:off x="581192" y="2180495"/>
            <a:ext cx="11029616" cy="4363179"/>
          </a:xfrm>
        </p:spPr>
        <p:txBody>
          <a:bodyPr anchor="t" anchorCtr="0">
            <a:normAutofit lnSpcReduction="10000"/>
          </a:bodyPr>
          <a:lstStyle/>
          <a:p>
            <a:pPr>
              <a:buClr>
                <a:srgbClr val="317CA4"/>
              </a:buClr>
            </a:pPr>
            <a:r>
              <a:rPr lang="en-US" sz="2200" dirty="0"/>
              <a:t>Some advocated for publishing business models in which authors don't have to pay APCs; we’ve heard from some publishers that APCs may be their path forward </a:t>
            </a:r>
          </a:p>
          <a:p>
            <a:pPr>
              <a:buClr>
                <a:srgbClr val="317CA4"/>
              </a:buClr>
            </a:pPr>
            <a:r>
              <a:rPr lang="en-US" sz="2200" b="1" dirty="0"/>
              <a:t>Perception of some: </a:t>
            </a:r>
            <a:r>
              <a:rPr lang="en-US" sz="2200" dirty="0"/>
              <a:t>Investigators will pay APCs from grant funding without commensurate increases in that funding and will have less money for research, community development, etc.</a:t>
            </a:r>
          </a:p>
          <a:p>
            <a:pPr>
              <a:buClr>
                <a:srgbClr val="317CA4"/>
              </a:buClr>
            </a:pPr>
            <a:r>
              <a:rPr lang="en-US" sz="2200" dirty="0"/>
              <a:t>Commenters suggested NIH:</a:t>
            </a:r>
          </a:p>
          <a:p>
            <a:pPr lvl="1">
              <a:buClr>
                <a:srgbClr val="2F7AA2"/>
              </a:buClr>
              <a:buFont typeface="Arial" panose="020B0604020202020204" pitchFamily="34" charset="0"/>
              <a:buChar char="•"/>
            </a:pPr>
            <a:r>
              <a:rPr lang="en-US" sz="2000" dirty="0">
                <a:solidFill>
                  <a:schemeClr val="tx1"/>
                </a:solidFill>
                <a:effectLst/>
                <a:ea typeface="Calibri" panose="020F0502020204030204" pitchFamily="34" charset="0"/>
                <a:cs typeface="Times New Roman" panose="02020603050405020304" pitchFamily="18" charset="0"/>
              </a:rPr>
              <a:t>Continue requirements for authors to deposit their author-accepted (peer-reviewed) manuscript in PubMed Central (meets compliance expectations at no cost)</a:t>
            </a:r>
          </a:p>
          <a:p>
            <a:pPr lvl="1">
              <a:buClr>
                <a:srgbClr val="2F7AA2"/>
              </a:buClr>
              <a:buFont typeface="Arial" panose="020B0604020202020204" pitchFamily="34" charset="0"/>
              <a:buChar char="•"/>
            </a:pPr>
            <a:r>
              <a:rPr lang="en-US" sz="2000" dirty="0">
                <a:solidFill>
                  <a:schemeClr val="tx1"/>
                </a:solidFill>
              </a:rPr>
              <a:t>Pay more for the costs of open access publication (several models suggested)</a:t>
            </a:r>
          </a:p>
          <a:p>
            <a:pPr lvl="1">
              <a:buClr>
                <a:srgbClr val="2F7AA2"/>
              </a:buClr>
              <a:buFont typeface="Arial" panose="020B0604020202020204" pitchFamily="34" charset="0"/>
              <a:buChar char="•"/>
            </a:pPr>
            <a:r>
              <a:rPr lang="en-US" sz="2000" dirty="0">
                <a:solidFill>
                  <a:schemeClr val="tx1"/>
                </a:solidFill>
              </a:rPr>
              <a:t>Work with publishers to clarify "reasonable" costs and share that information with the public</a:t>
            </a:r>
          </a:p>
          <a:p>
            <a:pPr lvl="1">
              <a:buClr>
                <a:srgbClr val="2F7AA2"/>
              </a:buClr>
              <a:buFont typeface="Arial" panose="020B0604020202020204" pitchFamily="34" charset="0"/>
              <a:buChar char="•"/>
            </a:pPr>
            <a:r>
              <a:rPr lang="en-US" sz="2000" dirty="0">
                <a:solidFill>
                  <a:schemeClr val="tx1"/>
                </a:solidFill>
              </a:rPr>
              <a:t>Consider the impact of these changes on publications of research that is not NIH-supported </a:t>
            </a:r>
          </a:p>
        </p:txBody>
      </p:sp>
    </p:spTree>
    <p:extLst>
      <p:ext uri="{BB962C8B-B14F-4D97-AF65-F5344CB8AC3E}">
        <p14:creationId xmlns:p14="http://schemas.microsoft.com/office/powerpoint/2010/main" val="203253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B8B865D9-46B9-7660-0EDB-C324A72C3EE6}"/>
              </a:ext>
            </a:extLst>
          </p:cNvPr>
          <p:cNvSpPr txBox="1">
            <a:spLocks noGrp="1"/>
          </p:cNvSpPr>
          <p:nvPr>
            <p:ph type="title" idx="4294967295"/>
          </p:nvPr>
        </p:nvSpPr>
        <p:spPr>
          <a:xfrm>
            <a:off x="4572361" y="783413"/>
            <a:ext cx="6859639" cy="12486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120" normalizeH="0" baseline="0" noProof="0" dirty="0">
                <a:ln>
                  <a:noFill/>
                </a:ln>
                <a:solidFill>
                  <a:schemeClr val="accent1">
                    <a:lumMod val="20000"/>
                    <a:lumOff val="80000"/>
                  </a:schemeClr>
                </a:solidFill>
                <a:effectLst>
                  <a:outerShdw blurRad="38100" dist="38100" dir="2700000" algn="tl">
                    <a:srgbClr val="000000">
                      <a:alpha val="43137"/>
                    </a:srgbClr>
                  </a:outerShdw>
                </a:effectLst>
                <a:uLnTx/>
                <a:uFillTx/>
                <a:latin typeface="Calibri" panose="020F0502020204030204" pitchFamily="34" charset="0"/>
                <a:ea typeface="+mj-ea"/>
                <a:cs typeface="+mj-cs"/>
              </a:rPr>
              <a:t>What we're Hearing/What We’re Working on</a:t>
            </a:r>
            <a:br>
              <a:rPr kumimoji="0" lang="en-US" sz="3000" b="0" i="0"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sz="3000" b="0" i="0"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j-ea"/>
                <a:cs typeface="+mj-cs"/>
              </a:rPr>
              <a:t>monitor publication costs</a:t>
            </a:r>
          </a:p>
        </p:txBody>
      </p:sp>
      <p:sp>
        <p:nvSpPr>
          <p:cNvPr id="38" name="Content Placeholder 2">
            <a:extLst>
              <a:ext uri="{FF2B5EF4-FFF2-40B4-BE49-F238E27FC236}">
                <a16:creationId xmlns:a16="http://schemas.microsoft.com/office/drawing/2014/main" id="{916556B3-0E3D-72D8-E150-AD9D7E7F9476}"/>
              </a:ext>
            </a:extLst>
          </p:cNvPr>
          <p:cNvSpPr txBox="1">
            <a:spLocks/>
          </p:cNvSpPr>
          <p:nvPr/>
        </p:nvSpPr>
        <p:spPr>
          <a:xfrm>
            <a:off x="4628024" y="2247009"/>
            <a:ext cx="6974097" cy="3919703"/>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4163" indent="-284163">
              <a:spcBef>
                <a:spcPts val="0"/>
              </a:spcBef>
              <a:spcAft>
                <a:spcPts val="1200"/>
              </a:spcAft>
              <a:buClr>
                <a:schemeClr val="bg1"/>
              </a:buCl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Define what constitutes “reasonable” costs</a:t>
            </a:r>
          </a:p>
          <a:p>
            <a:pPr marL="284163" indent="-284163">
              <a:spcBef>
                <a:spcPts val="0"/>
              </a:spcBef>
              <a:spcAft>
                <a:spcPts val="0"/>
              </a:spcAft>
              <a:buClr>
                <a:schemeClr val="bg1"/>
              </a:buCl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Potential approaches floated </a:t>
            </a:r>
          </a:p>
          <a:p>
            <a:pPr lvl="1">
              <a:spcBef>
                <a:spcPts val="0"/>
              </a:spcBef>
              <a:spcAft>
                <a:spcPts val="0"/>
              </a:spcAft>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Look at application budgets and annual reports</a:t>
            </a:r>
          </a:p>
          <a:p>
            <a:pPr lvl="1">
              <a:spcBef>
                <a:spcPts val="0"/>
              </a:spcBef>
              <a:spcAft>
                <a:spcPts val="0"/>
              </a:spcAft>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Work with publishers to understand publishing model and/or discipline specific requirements</a:t>
            </a:r>
          </a:p>
          <a:p>
            <a:pPr lvl="1">
              <a:spcBef>
                <a:spcPts val="0"/>
              </a:spcBef>
              <a:spcAft>
                <a:spcPts val="1200"/>
              </a:spcAft>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Reference currently existing resources (e.g. Journal Comparison Service)</a:t>
            </a:r>
          </a:p>
          <a:p>
            <a:pPr>
              <a:buClr>
                <a:schemeClr val="bg1"/>
              </a:buCl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NIH should also monitor equity issues associated with publication costs!</a:t>
            </a:r>
          </a:p>
        </p:txBody>
      </p:sp>
      <p:pic>
        <p:nvPicPr>
          <p:cNvPr id="37" name="Content Placeholder 3">
            <a:extLst>
              <a:ext uri="{FF2B5EF4-FFF2-40B4-BE49-F238E27FC236}">
                <a16:creationId xmlns:a16="http://schemas.microsoft.com/office/drawing/2014/main" id="{C17B1441-D9D3-B9DF-81B8-AD7B3AE01C32}"/>
              </a:ext>
              <a:ext uri="{C183D7F6-B498-43B3-948B-1728B52AA6E4}">
                <adec:decorative xmlns:adec="http://schemas.microsoft.com/office/drawing/2017/decorative" val="1"/>
              </a:ext>
            </a:extLst>
          </p:cNvPr>
          <p:cNvPicPr>
            <a:picLocks noChangeAspect="1"/>
          </p:cNvPicPr>
          <p:nvPr/>
        </p:nvPicPr>
        <p:blipFill rotWithShape="1">
          <a:blip r:embed="rId3"/>
          <a:srcRect l="3105" r="-2" b="-2"/>
          <a:stretch/>
        </p:blipFill>
        <p:spPr>
          <a:xfrm>
            <a:off x="478172" y="723899"/>
            <a:ext cx="3671681" cy="5676901"/>
          </a:xfrm>
          <a:prstGeom prst="rect">
            <a:avLst/>
          </a:prstGeom>
        </p:spPr>
      </p:pic>
    </p:spTree>
    <p:extLst>
      <p:ext uri="{BB962C8B-B14F-4D97-AF65-F5344CB8AC3E}">
        <p14:creationId xmlns:p14="http://schemas.microsoft.com/office/powerpoint/2010/main" val="159336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F628840-F5A7-1B88-3D12-FF9607CBB33D}"/>
              </a:ext>
            </a:extLst>
          </p:cNvPr>
          <p:cNvSpPr txBox="1">
            <a:spLocks noGrp="1"/>
          </p:cNvSpPr>
          <p:nvPr>
            <p:ph type="title" idx="4294967295"/>
          </p:nvPr>
        </p:nvSpPr>
        <p:spPr>
          <a:xfrm>
            <a:off x="4579243" y="1419225"/>
            <a:ext cx="6798608" cy="6193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all" spc="120" normalizeH="0" baseline="0" noProof="0" dirty="0">
                <a:ln>
                  <a:noFill/>
                </a:ln>
                <a:solidFill>
                  <a:schemeClr val="accent1">
                    <a:lumMod val="20000"/>
                    <a:lumOff val="80000"/>
                  </a:schemeClr>
                </a:solidFill>
                <a:effectLst>
                  <a:outerShdw blurRad="38100" dist="38100" dir="2700000" algn="tl">
                    <a:srgbClr val="000000">
                      <a:alpha val="43137"/>
                    </a:srgbClr>
                  </a:outerShdw>
                </a:effectLst>
                <a:uLnTx/>
                <a:uFillTx/>
                <a:latin typeface="Calibri" panose="020F0502020204030204" pitchFamily="34" charset="0"/>
                <a:ea typeface="+mj-ea"/>
                <a:cs typeface="+mj-cs"/>
              </a:rPr>
              <a:t>What we're Hearing/What We’re Working on </a:t>
            </a:r>
            <a:br>
              <a:rPr kumimoji="0" lang="en-US" sz="3600" b="0" i="0" u="none" strike="noStrike" kern="1200" cap="all" spc="120" normalizeH="0" baseline="0" noProof="0" dirty="0">
                <a:ln>
                  <a:noFill/>
                </a:ln>
                <a:solidFill>
                  <a:schemeClr val="accent1">
                    <a:lumMod val="20000"/>
                    <a:lumOff val="80000"/>
                  </a:schemeClr>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sz="3600" b="0" i="0"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j-ea"/>
                <a:cs typeface="+mj-cs"/>
              </a:rPr>
              <a:t>EASE administrative burden</a:t>
            </a:r>
          </a:p>
        </p:txBody>
      </p:sp>
      <p:sp>
        <p:nvSpPr>
          <p:cNvPr id="26" name="Content Placeholder 2">
            <a:extLst>
              <a:ext uri="{FF2B5EF4-FFF2-40B4-BE49-F238E27FC236}">
                <a16:creationId xmlns:a16="http://schemas.microsoft.com/office/drawing/2014/main" id="{9DBBED28-DB00-5CAE-61A6-90DA68206643}"/>
              </a:ext>
            </a:extLst>
          </p:cNvPr>
          <p:cNvSpPr txBox="1">
            <a:spLocks/>
          </p:cNvSpPr>
          <p:nvPr/>
        </p:nvSpPr>
        <p:spPr>
          <a:xfrm>
            <a:off x="4579243" y="2180496"/>
            <a:ext cx="6659776" cy="3943370"/>
          </a:xfrm>
          <a:prstGeom prst="rect">
            <a:avLst/>
          </a:prstGeom>
        </p:spPr>
        <p:txBody>
          <a:bodyPr anchor="t" anchorCtr="0">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Calibri" panose="020F0502020204030204"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alibri" panose="020F0502020204030204"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alibri" panose="020F050202020403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buClr>
                <a:schemeClr val="bg1"/>
              </a:buClr>
            </a:pPr>
            <a:r>
              <a:rPr lang="en-US" sz="2200" b="1" dirty="0">
                <a:solidFill>
                  <a:schemeClr val="bg1"/>
                </a:solidFill>
                <a:ea typeface="Calibri" panose="020F0502020204030204" pitchFamily="34" charset="0"/>
                <a:cs typeface="Times New Roman" panose="02020603050405020304" pitchFamily="18" charset="0"/>
              </a:rPr>
              <a:t>Clarify and ease mechanisms for compliance: </a:t>
            </a:r>
          </a:p>
          <a:p>
            <a:pPr lvl="1">
              <a:spcBef>
                <a:spcPts val="0"/>
              </a:spcBef>
              <a:buClr>
                <a:schemeClr val="bg1"/>
              </a:buClr>
              <a:buFont typeface="Arial" panose="020B0604020202020204" pitchFamily="34" charset="0"/>
              <a:buChar char="•"/>
            </a:pPr>
            <a:r>
              <a:rPr lang="en-US" sz="2200" dirty="0">
                <a:solidFill>
                  <a:schemeClr val="bg1"/>
                </a:solidFill>
                <a:ea typeface="Calibri" panose="020F0502020204030204" pitchFamily="34" charset="0"/>
                <a:cs typeface="Times New Roman" panose="02020603050405020304" pitchFamily="18" charset="0"/>
              </a:rPr>
              <a:t>Concise guidance for depositing manuscripts and/or articles</a:t>
            </a:r>
          </a:p>
          <a:p>
            <a:pPr lvl="1">
              <a:spcBef>
                <a:spcPts val="0"/>
              </a:spcBef>
              <a:spcAft>
                <a:spcPts val="3000"/>
              </a:spcAft>
              <a:buClr>
                <a:schemeClr val="bg1"/>
              </a:buClr>
              <a:buFont typeface="Arial" panose="020B0604020202020204" pitchFamily="34" charset="0"/>
              <a:buChar char="•"/>
            </a:pPr>
            <a:r>
              <a:rPr lang="en-US" sz="2200" dirty="0">
                <a:solidFill>
                  <a:schemeClr val="bg1"/>
                </a:solidFill>
                <a:ea typeface="Calibri" panose="020F0502020204030204" pitchFamily="34" charset="0"/>
                <a:cs typeface="Times New Roman" panose="02020603050405020304" pitchFamily="18" charset="0"/>
              </a:rPr>
              <a:t>Resources to ensure requirements are met (e.g. template language for licensing and rights retention)</a:t>
            </a:r>
          </a:p>
          <a:p>
            <a:pPr>
              <a:spcBef>
                <a:spcPts val="0"/>
              </a:spcBef>
              <a:buClr>
                <a:schemeClr val="bg1"/>
              </a:buClr>
            </a:pPr>
            <a:r>
              <a:rPr lang="en-US" sz="2200" b="1" dirty="0">
                <a:solidFill>
                  <a:schemeClr val="bg1"/>
                </a:solidFill>
                <a:ea typeface="Calibri" panose="020F0502020204030204" pitchFamily="34" charset="0"/>
                <a:cs typeface="Times New Roman" panose="02020603050405020304" pitchFamily="18" charset="0"/>
              </a:rPr>
              <a:t> Coordinating across federal agencies</a:t>
            </a:r>
          </a:p>
          <a:p>
            <a:pPr lvl="1">
              <a:spcBef>
                <a:spcPts val="0"/>
              </a:spcBef>
              <a:buClr>
                <a:schemeClr val="bg1"/>
              </a:buClr>
            </a:pPr>
            <a:r>
              <a:rPr lang="en-US" sz="2200" dirty="0">
                <a:solidFill>
                  <a:schemeClr val="bg1"/>
                </a:solidFill>
                <a:ea typeface="Calibri" panose="020F0502020204030204" pitchFamily="34" charset="0"/>
                <a:cs typeface="Times New Roman" panose="02020603050405020304" pitchFamily="18" charset="0"/>
              </a:rPr>
              <a:t>White House led interagency groups</a:t>
            </a:r>
          </a:p>
          <a:p>
            <a:pPr lvl="1">
              <a:spcBef>
                <a:spcPts val="0"/>
              </a:spcBef>
              <a:buClr>
                <a:schemeClr val="bg1"/>
              </a:buClr>
            </a:pPr>
            <a:r>
              <a:rPr lang="en-US" sz="2200" dirty="0">
                <a:solidFill>
                  <a:schemeClr val="bg1"/>
                </a:solidFill>
                <a:ea typeface="Calibri" panose="020F0502020204030204" pitchFamily="34" charset="0"/>
                <a:cs typeface="Times New Roman" panose="02020603050405020304" pitchFamily="18" charset="0"/>
              </a:rPr>
              <a:t>Externally-driven stakeholder meetings to create incentives</a:t>
            </a:r>
          </a:p>
        </p:txBody>
      </p:sp>
      <p:pic>
        <p:nvPicPr>
          <p:cNvPr id="25" name="Picture 24">
            <a:extLst>
              <a:ext uri="{FF2B5EF4-FFF2-40B4-BE49-F238E27FC236}">
                <a16:creationId xmlns:a16="http://schemas.microsoft.com/office/drawing/2014/main" id="{96EEE988-A459-2D5D-D7EB-AF3C56BC1307}"/>
              </a:ext>
              <a:ext uri="{C183D7F6-B498-43B3-948B-1728B52AA6E4}">
                <adec:decorative xmlns:adec="http://schemas.microsoft.com/office/drawing/2017/decorative" val="1"/>
              </a:ext>
            </a:extLst>
          </p:cNvPr>
          <p:cNvPicPr>
            <a:picLocks noChangeAspect="1"/>
          </p:cNvPicPr>
          <p:nvPr/>
        </p:nvPicPr>
        <p:blipFill rotWithShape="1">
          <a:blip r:embed="rId3"/>
          <a:srcRect l="5341" r="31437"/>
          <a:stretch/>
        </p:blipFill>
        <p:spPr>
          <a:xfrm>
            <a:off x="478172" y="723899"/>
            <a:ext cx="3671681" cy="5676901"/>
          </a:xfrm>
          <a:prstGeom prst="rect">
            <a:avLst/>
          </a:prstGeom>
        </p:spPr>
      </p:pic>
    </p:spTree>
    <p:extLst>
      <p:ext uri="{BB962C8B-B14F-4D97-AF65-F5344CB8AC3E}">
        <p14:creationId xmlns:p14="http://schemas.microsoft.com/office/powerpoint/2010/main" val="345219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1167-EA2E-7203-B173-2FC15365BF8F}"/>
              </a:ext>
            </a:extLst>
          </p:cNvPr>
          <p:cNvSpPr>
            <a:spLocks noGrp="1"/>
          </p:cNvSpPr>
          <p:nvPr>
            <p:ph type="title"/>
          </p:nvPr>
        </p:nvSpPr>
        <p:spPr/>
        <p:txBody>
          <a:bodyPr/>
          <a:lstStyle/>
          <a:p>
            <a:r>
              <a:rPr lang="en-US" sz="1800" spc="120" dirty="0">
                <a:solidFill>
                  <a:schemeClr val="accent1">
                    <a:lumMod val="20000"/>
                    <a:lumOff val="80000"/>
                  </a:schemeClr>
                </a:solidFill>
              </a:rPr>
              <a:t>going forward</a:t>
            </a:r>
            <a:br>
              <a:rPr lang="en-US" spc="120" dirty="0"/>
            </a:br>
            <a:r>
              <a:rPr lang="en-US" spc="120" dirty="0"/>
              <a:t>policy development/implementation timeline</a:t>
            </a:r>
          </a:p>
        </p:txBody>
      </p:sp>
      <p:sp>
        <p:nvSpPr>
          <p:cNvPr id="70" name="TextBox 69">
            <a:extLst>
              <a:ext uri="{FF2B5EF4-FFF2-40B4-BE49-F238E27FC236}">
                <a16:creationId xmlns:a16="http://schemas.microsoft.com/office/drawing/2014/main" id="{6A73E079-34D7-23D5-E473-8439C20C685D}"/>
              </a:ext>
            </a:extLst>
          </p:cNvPr>
          <p:cNvSpPr txBox="1"/>
          <p:nvPr/>
        </p:nvSpPr>
        <p:spPr>
          <a:xfrm>
            <a:off x="119685" y="2629902"/>
            <a:ext cx="1163347" cy="738664"/>
          </a:xfrm>
          <a:prstGeom prst="rect">
            <a:avLst/>
          </a:prstGeom>
          <a:noFill/>
        </p:spPr>
        <p:txBody>
          <a:bodyPr wrap="square" rtlCol="0">
            <a:spAutoFit/>
          </a:bodyPr>
          <a:lstStyle/>
          <a:p>
            <a:pPr algn="ctr"/>
            <a:r>
              <a:rPr lang="en-US" sz="1400" b="1" dirty="0">
                <a:latin typeface="Calibri" panose="020F0502020204030204" pitchFamily="34" charset="0"/>
              </a:rPr>
              <a:t>2003</a:t>
            </a:r>
            <a:br>
              <a:rPr lang="en-US" sz="1400" b="1" dirty="0">
                <a:latin typeface="Calibri" panose="020F0502020204030204" pitchFamily="34" charset="0"/>
              </a:rPr>
            </a:br>
            <a:r>
              <a:rPr lang="en-US" sz="1400" b="1" dirty="0">
                <a:latin typeface="Calibri" panose="020F0502020204030204" pitchFamily="34" charset="0"/>
              </a:rPr>
              <a:t>Data Sharing </a:t>
            </a:r>
            <a:br>
              <a:rPr lang="en-US" sz="1400" b="1" dirty="0">
                <a:latin typeface="Calibri" panose="020F0502020204030204" pitchFamily="34" charset="0"/>
              </a:rPr>
            </a:br>
            <a:r>
              <a:rPr lang="en-US" sz="1400" b="1" dirty="0">
                <a:latin typeface="Calibri" panose="020F0502020204030204" pitchFamily="34" charset="0"/>
              </a:rPr>
              <a:t>Policy</a:t>
            </a:r>
            <a:endParaRPr lang="en-US" sz="1400" dirty="0">
              <a:latin typeface="Calibri" panose="020F0502020204030204" pitchFamily="34" charset="0"/>
            </a:endParaRPr>
          </a:p>
        </p:txBody>
      </p:sp>
      <p:sp>
        <p:nvSpPr>
          <p:cNvPr id="71" name="TextBox 70">
            <a:extLst>
              <a:ext uri="{FF2B5EF4-FFF2-40B4-BE49-F238E27FC236}">
                <a16:creationId xmlns:a16="http://schemas.microsoft.com/office/drawing/2014/main" id="{26A4B88F-4E80-8BD4-B050-18860FB119E6}"/>
              </a:ext>
            </a:extLst>
          </p:cNvPr>
          <p:cNvSpPr txBox="1"/>
          <p:nvPr/>
        </p:nvSpPr>
        <p:spPr>
          <a:xfrm>
            <a:off x="1524162" y="2629902"/>
            <a:ext cx="1163347" cy="738664"/>
          </a:xfrm>
          <a:prstGeom prst="rect">
            <a:avLst/>
          </a:prstGeom>
          <a:noFill/>
        </p:spPr>
        <p:txBody>
          <a:bodyPr wrap="square" rtlCol="0">
            <a:spAutoFit/>
          </a:bodyPr>
          <a:lstStyle/>
          <a:p>
            <a:pPr algn="ctr"/>
            <a:r>
              <a:rPr lang="en-US" sz="1400" b="1" dirty="0">
                <a:latin typeface="Calibri" panose="020F0502020204030204" pitchFamily="34" charset="0"/>
              </a:rPr>
              <a:t>2008</a:t>
            </a:r>
            <a:br>
              <a:rPr lang="en-US" sz="1400" b="1" dirty="0">
                <a:latin typeface="Calibri" panose="020F0502020204030204" pitchFamily="34" charset="0"/>
              </a:rPr>
            </a:br>
            <a:r>
              <a:rPr lang="en-US" sz="1400" b="1" dirty="0">
                <a:latin typeface="Calibri" panose="020F0502020204030204" pitchFamily="34" charset="0"/>
              </a:rPr>
              <a:t>Public Access </a:t>
            </a:r>
            <a:br>
              <a:rPr lang="en-US" sz="1400" b="1" dirty="0">
                <a:latin typeface="Calibri" panose="020F0502020204030204" pitchFamily="34" charset="0"/>
              </a:rPr>
            </a:br>
            <a:r>
              <a:rPr lang="en-US" sz="1400" b="1" dirty="0">
                <a:latin typeface="Calibri" panose="020F0502020204030204" pitchFamily="34" charset="0"/>
              </a:rPr>
              <a:t>Policy</a:t>
            </a:r>
            <a:endParaRPr lang="en-US" sz="1400" dirty="0">
              <a:latin typeface="Calibri" panose="020F0502020204030204" pitchFamily="34" charset="0"/>
            </a:endParaRPr>
          </a:p>
        </p:txBody>
      </p:sp>
      <p:sp>
        <p:nvSpPr>
          <p:cNvPr id="72" name="TextBox 71">
            <a:extLst>
              <a:ext uri="{FF2B5EF4-FFF2-40B4-BE49-F238E27FC236}">
                <a16:creationId xmlns:a16="http://schemas.microsoft.com/office/drawing/2014/main" id="{3425E6D0-FD3C-9AD2-A17B-B0F69C474CDF}"/>
              </a:ext>
            </a:extLst>
          </p:cNvPr>
          <p:cNvSpPr txBox="1"/>
          <p:nvPr/>
        </p:nvSpPr>
        <p:spPr>
          <a:xfrm>
            <a:off x="3542940" y="2629902"/>
            <a:ext cx="1343724" cy="738664"/>
          </a:xfrm>
          <a:prstGeom prst="rect">
            <a:avLst/>
          </a:prstGeom>
          <a:noFill/>
        </p:spPr>
        <p:txBody>
          <a:bodyPr wrap="square" rtlCol="0">
            <a:spAutoFit/>
          </a:bodyPr>
          <a:lstStyle/>
          <a:p>
            <a:pPr algn="ctr"/>
            <a:r>
              <a:rPr lang="en-US" sz="1400" b="1" dirty="0">
                <a:latin typeface="Calibri" panose="020F0502020204030204" pitchFamily="34" charset="0"/>
              </a:rPr>
              <a:t>2015</a:t>
            </a:r>
            <a:br>
              <a:rPr lang="en-US" sz="1400" b="1" dirty="0">
                <a:latin typeface="Calibri" panose="020F0502020204030204" pitchFamily="34" charset="0"/>
              </a:rPr>
            </a:br>
            <a:r>
              <a:rPr lang="en-US" sz="1400" b="1" dirty="0">
                <a:latin typeface="Calibri" panose="020F0502020204030204" pitchFamily="34" charset="0"/>
              </a:rPr>
              <a:t>Genomic Data </a:t>
            </a:r>
            <a:br>
              <a:rPr lang="en-US" sz="1400" b="1" dirty="0">
                <a:latin typeface="Calibri" panose="020F0502020204030204" pitchFamily="34" charset="0"/>
              </a:rPr>
            </a:br>
            <a:r>
              <a:rPr lang="en-US" sz="1400" b="1" dirty="0">
                <a:latin typeface="Calibri" panose="020F0502020204030204" pitchFamily="34" charset="0"/>
              </a:rPr>
              <a:t>Sharing Policy</a:t>
            </a:r>
            <a:endParaRPr lang="en-US" sz="1400" dirty="0">
              <a:latin typeface="Calibri" panose="020F0502020204030204" pitchFamily="34" charset="0"/>
            </a:endParaRPr>
          </a:p>
        </p:txBody>
      </p:sp>
      <p:sp>
        <p:nvSpPr>
          <p:cNvPr id="73" name="TextBox 72">
            <a:extLst>
              <a:ext uri="{FF2B5EF4-FFF2-40B4-BE49-F238E27FC236}">
                <a16:creationId xmlns:a16="http://schemas.microsoft.com/office/drawing/2014/main" id="{8C214A16-4E2F-04D9-D208-928153F8E5AC}"/>
              </a:ext>
            </a:extLst>
          </p:cNvPr>
          <p:cNvSpPr txBox="1"/>
          <p:nvPr/>
        </p:nvSpPr>
        <p:spPr>
          <a:xfrm>
            <a:off x="4804937" y="2674810"/>
            <a:ext cx="1343724" cy="738664"/>
          </a:xfrm>
          <a:prstGeom prst="rect">
            <a:avLst/>
          </a:prstGeom>
          <a:noFill/>
        </p:spPr>
        <p:txBody>
          <a:bodyPr wrap="square" rtlCol="0">
            <a:spAutoFit/>
          </a:bodyPr>
          <a:lstStyle/>
          <a:p>
            <a:pPr algn="ctr"/>
            <a:r>
              <a:rPr lang="en-US" sz="1400" b="1" dirty="0">
                <a:latin typeface="Calibri" panose="020F0502020204030204" pitchFamily="34" charset="0"/>
              </a:rPr>
              <a:t>2017</a:t>
            </a:r>
            <a:br>
              <a:rPr lang="en-US" sz="1400" b="1" dirty="0">
                <a:latin typeface="Calibri" panose="020F0502020204030204" pitchFamily="34" charset="0"/>
              </a:rPr>
            </a:br>
            <a:r>
              <a:rPr lang="en-US" sz="1400" b="1" dirty="0">
                <a:latin typeface="Calibri" panose="020F0502020204030204" pitchFamily="34" charset="0"/>
              </a:rPr>
              <a:t>Clinical Trial Policy</a:t>
            </a:r>
            <a:endParaRPr lang="en-US" sz="1400" dirty="0">
              <a:latin typeface="Calibri" panose="020F0502020204030204" pitchFamily="34" charset="0"/>
            </a:endParaRPr>
          </a:p>
        </p:txBody>
      </p:sp>
      <p:sp>
        <p:nvSpPr>
          <p:cNvPr id="55" name="Oval 54">
            <a:extLst>
              <a:ext uri="{FF2B5EF4-FFF2-40B4-BE49-F238E27FC236}">
                <a16:creationId xmlns:a16="http://schemas.microsoft.com/office/drawing/2014/main" id="{EC11A9FD-AF7B-9E4E-AB42-E3E529581A1E}"/>
              </a:ext>
              <a:ext uri="{C183D7F6-B498-43B3-948B-1728B52AA6E4}">
                <adec:decorative xmlns:adec="http://schemas.microsoft.com/office/drawing/2017/decorative" val="1"/>
              </a:ext>
            </a:extLst>
          </p:cNvPr>
          <p:cNvSpPr/>
          <p:nvPr/>
        </p:nvSpPr>
        <p:spPr>
          <a:xfrm>
            <a:off x="5990161" y="2443776"/>
            <a:ext cx="1943698" cy="1211221"/>
          </a:xfrm>
          <a:prstGeom prst="ellipse">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TextBox 73">
            <a:extLst>
              <a:ext uri="{FF2B5EF4-FFF2-40B4-BE49-F238E27FC236}">
                <a16:creationId xmlns:a16="http://schemas.microsoft.com/office/drawing/2014/main" id="{168D0A20-A59B-9C01-1773-2CB1B9B362B6}"/>
              </a:ext>
            </a:extLst>
          </p:cNvPr>
          <p:cNvSpPr txBox="1"/>
          <p:nvPr/>
        </p:nvSpPr>
        <p:spPr>
          <a:xfrm>
            <a:off x="5935330" y="2577393"/>
            <a:ext cx="1943698"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Jan 23, 2023</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Data Management &amp; Sharing (DMS) Policy Effective </a:t>
            </a:r>
          </a:p>
        </p:txBody>
      </p:sp>
      <p:sp>
        <p:nvSpPr>
          <p:cNvPr id="7" name="Oval 6">
            <a:extLst>
              <a:ext uri="{FF2B5EF4-FFF2-40B4-BE49-F238E27FC236}">
                <a16:creationId xmlns:a16="http://schemas.microsoft.com/office/drawing/2014/main" id="{9EEF3222-9B44-D6BF-8222-872D896DF2BD}"/>
              </a:ext>
              <a:ext uri="{C183D7F6-B498-43B3-948B-1728B52AA6E4}">
                <adec:decorative xmlns:adec="http://schemas.microsoft.com/office/drawing/2017/decorative" val="1"/>
              </a:ext>
            </a:extLst>
          </p:cNvPr>
          <p:cNvSpPr/>
          <p:nvPr/>
        </p:nvSpPr>
        <p:spPr>
          <a:xfrm>
            <a:off x="7977199" y="2439722"/>
            <a:ext cx="1943698" cy="1211221"/>
          </a:xfrm>
          <a:prstGeom prst="ellipse">
            <a:avLst/>
          </a:prstGeom>
          <a:solidFill>
            <a:srgbClr val="2F7A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EC148184-AFB2-5C02-AA6E-FEBDECE27A7B}"/>
              </a:ext>
            </a:extLst>
          </p:cNvPr>
          <p:cNvSpPr txBox="1"/>
          <p:nvPr/>
        </p:nvSpPr>
        <p:spPr>
          <a:xfrm>
            <a:off x="7977199" y="2547273"/>
            <a:ext cx="1943698"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On or by </a:t>
            </a:r>
            <a:br>
              <a:rPr lang="en-US" sz="1400" b="1" dirty="0">
                <a:solidFill>
                  <a:schemeClr val="bg1"/>
                </a:solidFill>
                <a:latin typeface="Calibri" panose="020F0502020204030204" pitchFamily="34" charset="0"/>
              </a:rPr>
            </a:br>
            <a:r>
              <a:rPr lang="en-US" sz="1400" b="1" dirty="0">
                <a:solidFill>
                  <a:schemeClr val="bg1"/>
                </a:solidFill>
                <a:latin typeface="Calibri" panose="020F0502020204030204" pitchFamily="34" charset="0"/>
              </a:rPr>
              <a:t>Dec 31, 2027</a:t>
            </a:r>
            <a:r>
              <a:rPr lang="en-US" sz="1400" dirty="0">
                <a:solidFill>
                  <a:schemeClr val="bg1"/>
                </a:solidFill>
                <a:latin typeface="Calibri" panose="020F0502020204030204" pitchFamily="34" charset="0"/>
              </a:rPr>
              <a:t>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Revised Public Access Policy Effective</a:t>
            </a:r>
          </a:p>
        </p:txBody>
      </p:sp>
      <p:sp>
        <p:nvSpPr>
          <p:cNvPr id="12" name="Oval 11">
            <a:extLst>
              <a:ext uri="{FF2B5EF4-FFF2-40B4-BE49-F238E27FC236}">
                <a16:creationId xmlns:a16="http://schemas.microsoft.com/office/drawing/2014/main" id="{A0E9268B-0177-5D29-C771-B652DEA56F3B}"/>
              </a:ext>
              <a:ext uri="{C183D7F6-B498-43B3-948B-1728B52AA6E4}">
                <adec:decorative xmlns:adec="http://schemas.microsoft.com/office/drawing/2017/decorative" val="1"/>
              </a:ext>
            </a:extLst>
          </p:cNvPr>
          <p:cNvSpPr/>
          <p:nvPr/>
        </p:nvSpPr>
        <p:spPr>
          <a:xfrm>
            <a:off x="9920897" y="2439722"/>
            <a:ext cx="1943698" cy="1211221"/>
          </a:xfrm>
          <a:prstGeom prst="ellipse">
            <a:avLst/>
          </a:prstGeom>
          <a:solidFill>
            <a:srgbClr val="727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6" name="TextBox 75">
            <a:extLst>
              <a:ext uri="{FF2B5EF4-FFF2-40B4-BE49-F238E27FC236}">
                <a16:creationId xmlns:a16="http://schemas.microsoft.com/office/drawing/2014/main" id="{061356F7-B156-D2DC-D083-81672EC2A2EC}"/>
              </a:ext>
            </a:extLst>
          </p:cNvPr>
          <p:cNvSpPr txBox="1"/>
          <p:nvPr/>
        </p:nvSpPr>
        <p:spPr>
          <a:xfrm>
            <a:off x="9920897" y="2556356"/>
            <a:ext cx="1943698"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On or by </a:t>
            </a:r>
            <a:br>
              <a:rPr lang="en-US" sz="1400" b="1" dirty="0">
                <a:solidFill>
                  <a:schemeClr val="bg1"/>
                </a:solidFill>
                <a:latin typeface="Calibri" panose="020F0502020204030204" pitchFamily="34" charset="0"/>
              </a:rPr>
            </a:br>
            <a:r>
              <a:rPr lang="en-US" sz="1400" b="1" dirty="0">
                <a:solidFill>
                  <a:schemeClr val="bg1"/>
                </a:solidFill>
                <a:latin typeface="Calibri" panose="020F0502020204030204" pitchFamily="34" charset="0"/>
              </a:rPr>
              <a:t>Dec 31, 2027</a:t>
            </a:r>
            <a:r>
              <a:rPr lang="en-US" sz="1400" dirty="0">
                <a:solidFill>
                  <a:schemeClr val="bg1"/>
                </a:solidFill>
                <a:latin typeface="Calibri" panose="020F0502020204030204" pitchFamily="34" charset="0"/>
              </a:rPr>
              <a:t>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Persistent Identifiers Policy Effective</a:t>
            </a:r>
          </a:p>
        </p:txBody>
      </p:sp>
      <p:sp>
        <p:nvSpPr>
          <p:cNvPr id="77" name="TextBox 76">
            <a:extLst>
              <a:ext uri="{FF2B5EF4-FFF2-40B4-BE49-F238E27FC236}">
                <a16:creationId xmlns:a16="http://schemas.microsoft.com/office/drawing/2014/main" id="{23F3EF03-1878-C414-5FFA-9A48AF90B178}"/>
              </a:ext>
            </a:extLst>
          </p:cNvPr>
          <p:cNvSpPr txBox="1"/>
          <p:nvPr/>
        </p:nvSpPr>
        <p:spPr>
          <a:xfrm>
            <a:off x="2325867" y="4625945"/>
            <a:ext cx="4514127" cy="707886"/>
          </a:xfrm>
          <a:prstGeom prst="rect">
            <a:avLst/>
          </a:prstGeom>
          <a:noFill/>
        </p:spPr>
        <p:txBody>
          <a:bodyPr wrap="square" rtlCol="0">
            <a:spAutoFit/>
          </a:bodyPr>
          <a:lstStyle/>
          <a:p>
            <a:r>
              <a:rPr lang="en-US" sz="2000" b="1" dirty="0">
                <a:latin typeface="Calibri" panose="020F0502020204030204" pitchFamily="34" charset="0"/>
              </a:rPr>
              <a:t>A DRAFT POLICY WILL BE RELEASED FOR PUBLIC COMMENT!</a:t>
            </a:r>
          </a:p>
        </p:txBody>
      </p:sp>
      <p:sp>
        <p:nvSpPr>
          <p:cNvPr id="78" name="TextBox 77">
            <a:extLst>
              <a:ext uri="{FF2B5EF4-FFF2-40B4-BE49-F238E27FC236}">
                <a16:creationId xmlns:a16="http://schemas.microsoft.com/office/drawing/2014/main" id="{1F3C28CD-541E-F29F-A4D5-4B5DE4980780}"/>
              </a:ext>
            </a:extLst>
          </p:cNvPr>
          <p:cNvSpPr txBox="1"/>
          <p:nvPr/>
        </p:nvSpPr>
        <p:spPr>
          <a:xfrm>
            <a:off x="3075624" y="5303149"/>
            <a:ext cx="4514127" cy="707886"/>
          </a:xfrm>
          <a:prstGeom prst="rect">
            <a:avLst/>
          </a:prstGeom>
          <a:noFill/>
        </p:spPr>
        <p:txBody>
          <a:bodyPr wrap="square" rtlCol="0">
            <a:spAutoFit/>
          </a:bodyPr>
          <a:lstStyle/>
          <a:p>
            <a:r>
              <a:rPr lang="en-US" sz="2000" b="1" dirty="0">
                <a:latin typeface="Calibri" panose="020F0502020204030204" pitchFamily="34" charset="0"/>
              </a:rPr>
              <a:t>PLAN IS TO HAVE A DELAY BETWEEN POLICY RELEASE AND EFFECTIVE DATE!</a:t>
            </a:r>
          </a:p>
        </p:txBody>
      </p:sp>
      <p:grpSp>
        <p:nvGrpSpPr>
          <p:cNvPr id="3" name="Group 2">
            <a:extLst>
              <a:ext uri="{FF2B5EF4-FFF2-40B4-BE49-F238E27FC236}">
                <a16:creationId xmlns:a16="http://schemas.microsoft.com/office/drawing/2014/main" id="{CCE465E7-C09F-0D23-5CC0-5DE9431DF5E6}"/>
              </a:ext>
              <a:ext uri="{C183D7F6-B498-43B3-948B-1728B52AA6E4}">
                <adec:decorative xmlns:adec="http://schemas.microsoft.com/office/drawing/2017/decorative" val="1"/>
              </a:ext>
            </a:extLst>
          </p:cNvPr>
          <p:cNvGrpSpPr/>
          <p:nvPr/>
        </p:nvGrpSpPr>
        <p:grpSpPr>
          <a:xfrm>
            <a:off x="701358" y="3379788"/>
            <a:ext cx="10266687" cy="2097501"/>
            <a:chOff x="701358" y="3379788"/>
            <a:chExt cx="10266687" cy="2097501"/>
          </a:xfrm>
        </p:grpSpPr>
        <p:cxnSp>
          <p:nvCxnSpPr>
            <p:cNvPr id="8" name="Straight Arrow Connector 7">
              <a:extLst>
                <a:ext uri="{FF2B5EF4-FFF2-40B4-BE49-F238E27FC236}">
                  <a16:creationId xmlns:a16="http://schemas.microsoft.com/office/drawing/2014/main" id="{FD9B37CD-5F36-FA0B-8D7F-5F28867544AF}"/>
                </a:ext>
                <a:ext uri="{C183D7F6-B498-43B3-948B-1728B52AA6E4}">
                  <adec:decorative xmlns:adec="http://schemas.microsoft.com/office/drawing/2017/decorative" val="1"/>
                </a:ext>
              </a:extLst>
            </p:cNvPr>
            <p:cNvCxnSpPr/>
            <p:nvPr/>
          </p:nvCxnSpPr>
          <p:spPr>
            <a:xfrm flipH="1">
              <a:off x="6817489" y="4328932"/>
              <a:ext cx="1064870" cy="502223"/>
            </a:xfrm>
            <a:prstGeom prst="straightConnector1">
              <a:avLst/>
            </a:prstGeom>
            <a:ln w="4445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95D5CB89-C4C4-38D7-CDEA-0FB0BE335672}"/>
                </a:ext>
                <a:ext uri="{C183D7F6-B498-43B3-948B-1728B52AA6E4}">
                  <adec:decorative xmlns:adec="http://schemas.microsoft.com/office/drawing/2017/decorative" val="1"/>
                </a:ext>
              </a:extLst>
            </p:cNvPr>
            <p:cNvCxnSpPr>
              <a:cxnSpLocks/>
            </p:cNvCxnSpPr>
            <p:nvPr/>
          </p:nvCxnSpPr>
          <p:spPr>
            <a:xfrm flipH="1">
              <a:off x="7118430" y="4528456"/>
              <a:ext cx="1259060" cy="948833"/>
            </a:xfrm>
            <a:prstGeom prst="straightConnector1">
              <a:avLst/>
            </a:prstGeom>
            <a:ln w="44450">
              <a:tailEnd type="triangle"/>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FE4490C1-D7B5-D0E5-7B72-78660FEF5919}"/>
                </a:ext>
                <a:ext uri="{C183D7F6-B498-43B3-948B-1728B52AA6E4}">
                  <adec:decorative xmlns:adec="http://schemas.microsoft.com/office/drawing/2017/decorative" val="1"/>
                </a:ext>
              </a:extLst>
            </p:cNvPr>
            <p:cNvCxnSpPr>
              <a:cxnSpLocks/>
            </p:cNvCxnSpPr>
            <p:nvPr/>
          </p:nvCxnSpPr>
          <p:spPr>
            <a:xfrm>
              <a:off x="2285999" y="3398486"/>
              <a:ext cx="130175" cy="176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273066E-F199-2B22-2FAD-EFF71409BC5A}"/>
                </a:ext>
                <a:ext uri="{C183D7F6-B498-43B3-948B-1728B52AA6E4}">
                  <adec:decorative xmlns:adec="http://schemas.microsoft.com/office/drawing/2017/decorative" val="1"/>
                </a:ext>
              </a:extLst>
            </p:cNvPr>
            <p:cNvCxnSpPr>
              <a:cxnSpLocks/>
            </p:cNvCxnSpPr>
            <p:nvPr/>
          </p:nvCxnSpPr>
          <p:spPr>
            <a:xfrm>
              <a:off x="2416174" y="3574698"/>
              <a:ext cx="0" cy="16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D4E0E9-4CD6-DCF8-B204-1248B24CE531}"/>
                </a:ext>
                <a:ext uri="{C183D7F6-B498-43B3-948B-1728B52AA6E4}">
                  <adec:decorative xmlns:adec="http://schemas.microsoft.com/office/drawing/2017/decorative" val="1"/>
                </a:ext>
              </a:extLst>
            </p:cNvPr>
            <p:cNvCxnSpPr>
              <a:cxnSpLocks/>
            </p:cNvCxnSpPr>
            <p:nvPr/>
          </p:nvCxnSpPr>
          <p:spPr>
            <a:xfrm>
              <a:off x="781050" y="3379788"/>
              <a:ext cx="130175" cy="176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516FF3-B6FC-F633-D953-523A8FC70CCC}"/>
                </a:ext>
                <a:ext uri="{C183D7F6-B498-43B3-948B-1728B52AA6E4}">
                  <adec:decorative xmlns:adec="http://schemas.microsoft.com/office/drawing/2017/decorative" val="1"/>
                </a:ext>
              </a:extLst>
            </p:cNvPr>
            <p:cNvCxnSpPr>
              <a:cxnSpLocks/>
            </p:cNvCxnSpPr>
            <p:nvPr/>
          </p:nvCxnSpPr>
          <p:spPr>
            <a:xfrm>
              <a:off x="911225" y="3556000"/>
              <a:ext cx="0" cy="16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F802E2-FB42-37A7-43B8-A1C65FBB4719}"/>
                </a:ext>
                <a:ext uri="{C183D7F6-B498-43B3-948B-1728B52AA6E4}">
                  <adec:decorative xmlns:adec="http://schemas.microsoft.com/office/drawing/2017/decorative" val="1"/>
                </a:ext>
              </a:extLst>
            </p:cNvPr>
            <p:cNvCxnSpPr>
              <a:cxnSpLocks/>
            </p:cNvCxnSpPr>
            <p:nvPr/>
          </p:nvCxnSpPr>
          <p:spPr>
            <a:xfrm>
              <a:off x="4433130" y="3398486"/>
              <a:ext cx="130175" cy="176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51E7C0-D74D-DF03-778D-9F38B94DDA28}"/>
                </a:ext>
                <a:ext uri="{C183D7F6-B498-43B3-948B-1728B52AA6E4}">
                  <adec:decorative xmlns:adec="http://schemas.microsoft.com/office/drawing/2017/decorative" val="1"/>
                </a:ext>
              </a:extLst>
            </p:cNvPr>
            <p:cNvCxnSpPr>
              <a:cxnSpLocks/>
            </p:cNvCxnSpPr>
            <p:nvPr/>
          </p:nvCxnSpPr>
          <p:spPr>
            <a:xfrm>
              <a:off x="4563305" y="3574698"/>
              <a:ext cx="0" cy="16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14D8-7311-B992-4092-64D8796A757D}"/>
                </a:ext>
                <a:ext uri="{C183D7F6-B498-43B3-948B-1728B52AA6E4}">
                  <adec:decorative xmlns:adec="http://schemas.microsoft.com/office/drawing/2017/decorative" val="1"/>
                </a:ext>
              </a:extLst>
            </p:cNvPr>
            <p:cNvCxnSpPr>
              <a:cxnSpLocks/>
            </p:cNvCxnSpPr>
            <p:nvPr/>
          </p:nvCxnSpPr>
          <p:spPr>
            <a:xfrm flipH="1">
              <a:off x="5178316" y="3398486"/>
              <a:ext cx="150600" cy="176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B87655E-AADF-4122-FE41-F205A203567A}"/>
                </a:ext>
                <a:ext uri="{C183D7F6-B498-43B3-948B-1728B52AA6E4}">
                  <adec:decorative xmlns:adec="http://schemas.microsoft.com/office/drawing/2017/decorative" val="1"/>
                </a:ext>
              </a:extLst>
            </p:cNvPr>
            <p:cNvCxnSpPr>
              <a:cxnSpLocks/>
            </p:cNvCxnSpPr>
            <p:nvPr/>
          </p:nvCxnSpPr>
          <p:spPr>
            <a:xfrm flipH="1">
              <a:off x="5178316" y="3574698"/>
              <a:ext cx="0" cy="169108"/>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AE8E7BF-CED2-7FB6-110F-3C855D11A750}"/>
                </a:ext>
                <a:ext uri="{C183D7F6-B498-43B3-948B-1728B52AA6E4}">
                  <adec:decorative xmlns:adec="http://schemas.microsoft.com/office/drawing/2017/decorative" val="1"/>
                </a:ext>
              </a:extLst>
            </p:cNvPr>
            <p:cNvSpPr/>
            <p:nvPr/>
          </p:nvSpPr>
          <p:spPr>
            <a:xfrm>
              <a:off x="701358" y="3803964"/>
              <a:ext cx="6313795" cy="435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Rectangle 50">
              <a:extLst>
                <a:ext uri="{FF2B5EF4-FFF2-40B4-BE49-F238E27FC236}">
                  <a16:creationId xmlns:a16="http://schemas.microsoft.com/office/drawing/2014/main" id="{BD611643-7595-C4EF-BF2C-716C16510A9F}"/>
                </a:ext>
                <a:ext uri="{C183D7F6-B498-43B3-948B-1728B52AA6E4}">
                  <adec:decorative xmlns:adec="http://schemas.microsoft.com/office/drawing/2017/decorative" val="1"/>
                </a:ext>
              </a:extLst>
            </p:cNvPr>
            <p:cNvSpPr/>
            <p:nvPr/>
          </p:nvSpPr>
          <p:spPr>
            <a:xfrm>
              <a:off x="7009496" y="3808949"/>
              <a:ext cx="3889704" cy="435429"/>
            </a:xfrm>
            <a:prstGeom prst="rect">
              <a:avLst/>
            </a:prstGeom>
            <a:solidFill>
              <a:srgbClr val="85A3D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a:extLst>
                <a:ext uri="{FF2B5EF4-FFF2-40B4-BE49-F238E27FC236}">
                  <a16:creationId xmlns:a16="http://schemas.microsoft.com/office/drawing/2014/main" id="{60B1F251-B59F-BF84-0E97-52AE180B6CC6}"/>
                </a:ext>
                <a:ext uri="{C183D7F6-B498-43B3-948B-1728B52AA6E4}">
                  <adec:decorative xmlns:adec="http://schemas.microsoft.com/office/drawing/2017/decorative" val="1"/>
                </a:ext>
              </a:extLst>
            </p:cNvPr>
            <p:cNvSpPr/>
            <p:nvPr/>
          </p:nvSpPr>
          <p:spPr>
            <a:xfrm>
              <a:off x="2351087" y="3738893"/>
              <a:ext cx="130173" cy="130173"/>
            </a:xfrm>
            <a:prstGeom prst="ellipse">
              <a:avLst/>
            </a:prstGeom>
            <a:solidFill>
              <a:srgbClr val="DAE9F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Oval 34">
              <a:extLst>
                <a:ext uri="{FF2B5EF4-FFF2-40B4-BE49-F238E27FC236}">
                  <a16:creationId xmlns:a16="http://schemas.microsoft.com/office/drawing/2014/main" id="{C19B0A9D-D186-2CC0-154B-6A1BFA3A667B}"/>
                </a:ext>
                <a:ext uri="{C183D7F6-B498-43B3-948B-1728B52AA6E4}">
                  <adec:decorative xmlns:adec="http://schemas.microsoft.com/office/drawing/2017/decorative" val="1"/>
                </a:ext>
              </a:extLst>
            </p:cNvPr>
            <p:cNvSpPr/>
            <p:nvPr/>
          </p:nvSpPr>
          <p:spPr>
            <a:xfrm>
              <a:off x="849311" y="3738893"/>
              <a:ext cx="130173" cy="130173"/>
            </a:xfrm>
            <a:prstGeom prst="ellipse">
              <a:avLst/>
            </a:prstGeom>
            <a:solidFill>
              <a:srgbClr val="DAE9F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Oval 38">
              <a:extLst>
                <a:ext uri="{FF2B5EF4-FFF2-40B4-BE49-F238E27FC236}">
                  <a16:creationId xmlns:a16="http://schemas.microsoft.com/office/drawing/2014/main" id="{44771F08-96FC-9CA1-9D42-EC6B395F4348}"/>
                </a:ext>
                <a:ext uri="{C183D7F6-B498-43B3-948B-1728B52AA6E4}">
                  <adec:decorative xmlns:adec="http://schemas.microsoft.com/office/drawing/2017/decorative" val="1"/>
                </a:ext>
              </a:extLst>
            </p:cNvPr>
            <p:cNvSpPr/>
            <p:nvPr/>
          </p:nvSpPr>
          <p:spPr>
            <a:xfrm>
              <a:off x="4498218" y="3738893"/>
              <a:ext cx="130173" cy="130173"/>
            </a:xfrm>
            <a:prstGeom prst="ellipse">
              <a:avLst/>
            </a:prstGeom>
            <a:solidFill>
              <a:srgbClr val="DAE9F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Oval 43">
              <a:extLst>
                <a:ext uri="{FF2B5EF4-FFF2-40B4-BE49-F238E27FC236}">
                  <a16:creationId xmlns:a16="http://schemas.microsoft.com/office/drawing/2014/main" id="{2360257C-C06A-1F0F-CE8C-29E8B714AA6C}"/>
                </a:ext>
                <a:ext uri="{C183D7F6-B498-43B3-948B-1728B52AA6E4}">
                  <adec:decorative xmlns:adec="http://schemas.microsoft.com/office/drawing/2017/decorative" val="1"/>
                </a:ext>
              </a:extLst>
            </p:cNvPr>
            <p:cNvSpPr/>
            <p:nvPr/>
          </p:nvSpPr>
          <p:spPr>
            <a:xfrm flipH="1">
              <a:off x="5103018" y="3738893"/>
              <a:ext cx="150598" cy="130173"/>
            </a:xfrm>
            <a:prstGeom prst="ellipse">
              <a:avLst/>
            </a:prstGeom>
            <a:solidFill>
              <a:srgbClr val="DAE9F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a:extLst>
                <a:ext uri="{FF2B5EF4-FFF2-40B4-BE49-F238E27FC236}">
                  <a16:creationId xmlns:a16="http://schemas.microsoft.com/office/drawing/2014/main" id="{774E6BA3-70F5-581C-72B0-D64DBAB4F27C}"/>
                </a:ext>
                <a:ext uri="{C183D7F6-B498-43B3-948B-1728B52AA6E4}">
                  <adec:decorative xmlns:adec="http://schemas.microsoft.com/office/drawing/2017/decorative" val="1"/>
                </a:ext>
              </a:extLst>
            </p:cNvPr>
            <p:cNvSpPr/>
            <p:nvPr/>
          </p:nvSpPr>
          <p:spPr>
            <a:xfrm flipH="1">
              <a:off x="6934197" y="3725108"/>
              <a:ext cx="150598" cy="130173"/>
            </a:xfrm>
            <a:prstGeom prst="ellipse">
              <a:avLst/>
            </a:prstGeom>
            <a:solidFill>
              <a:srgbClr val="2F7AA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Oval 52">
              <a:extLst>
                <a:ext uri="{FF2B5EF4-FFF2-40B4-BE49-F238E27FC236}">
                  <a16:creationId xmlns:a16="http://schemas.microsoft.com/office/drawing/2014/main" id="{44098C96-411A-F1FF-92C6-1D8B1F93506E}"/>
                </a:ext>
                <a:ext uri="{C183D7F6-B498-43B3-948B-1728B52AA6E4}">
                  <adec:decorative xmlns:adec="http://schemas.microsoft.com/office/drawing/2017/decorative" val="1"/>
                </a:ext>
              </a:extLst>
            </p:cNvPr>
            <p:cNvSpPr/>
            <p:nvPr/>
          </p:nvSpPr>
          <p:spPr>
            <a:xfrm flipH="1">
              <a:off x="8873749" y="3733571"/>
              <a:ext cx="150598" cy="130173"/>
            </a:xfrm>
            <a:prstGeom prst="ellipse">
              <a:avLst/>
            </a:prstGeom>
            <a:solidFill>
              <a:srgbClr val="2F7AA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Oval 53">
              <a:extLst>
                <a:ext uri="{FF2B5EF4-FFF2-40B4-BE49-F238E27FC236}">
                  <a16:creationId xmlns:a16="http://schemas.microsoft.com/office/drawing/2014/main" id="{1A663676-8AF5-3E70-58E0-020E71DCFCBE}"/>
                </a:ext>
                <a:ext uri="{C183D7F6-B498-43B3-948B-1728B52AA6E4}">
                  <adec:decorative xmlns:adec="http://schemas.microsoft.com/office/drawing/2017/decorative" val="1"/>
                </a:ext>
              </a:extLst>
            </p:cNvPr>
            <p:cNvSpPr/>
            <p:nvPr/>
          </p:nvSpPr>
          <p:spPr>
            <a:xfrm flipH="1">
              <a:off x="10817447" y="3725108"/>
              <a:ext cx="150598" cy="130173"/>
            </a:xfrm>
            <a:prstGeom prst="ellipse">
              <a:avLst/>
            </a:prstGeom>
            <a:solidFill>
              <a:srgbClr val="2F7AA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289876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60FB-4D1B-E093-30C5-4175615EB6EB}"/>
              </a:ext>
            </a:extLst>
          </p:cNvPr>
          <p:cNvSpPr>
            <a:spLocks noGrp="1"/>
          </p:cNvSpPr>
          <p:nvPr>
            <p:ph type="title"/>
          </p:nvPr>
        </p:nvSpPr>
        <p:spPr/>
        <p:txBody>
          <a:bodyPr/>
          <a:lstStyle/>
          <a:p>
            <a:r>
              <a:rPr lang="en-US" spc="120" dirty="0"/>
              <a:t>Questions for discussion with ACD</a:t>
            </a:r>
          </a:p>
        </p:txBody>
      </p:sp>
      <p:sp>
        <p:nvSpPr>
          <p:cNvPr id="3" name="Content Placeholder 2">
            <a:extLst>
              <a:ext uri="{FF2B5EF4-FFF2-40B4-BE49-F238E27FC236}">
                <a16:creationId xmlns:a16="http://schemas.microsoft.com/office/drawing/2014/main" id="{F8F06BB8-1AC0-722E-6658-969F9BB1D1BF}"/>
              </a:ext>
            </a:extLst>
          </p:cNvPr>
          <p:cNvSpPr>
            <a:spLocks noGrp="1"/>
          </p:cNvSpPr>
          <p:nvPr>
            <p:ph idx="1"/>
          </p:nvPr>
        </p:nvSpPr>
        <p:spPr>
          <a:xfrm>
            <a:off x="609600" y="2094768"/>
            <a:ext cx="11001207" cy="4417074"/>
          </a:xfrm>
          <a:noFill/>
        </p:spPr>
        <p:txBody>
          <a:bodyPr anchor="t" anchorCtr="0">
            <a:normAutofit/>
          </a:bodyPr>
          <a:lstStyle/>
          <a:p>
            <a:pPr>
              <a:buClr>
                <a:srgbClr val="317CA4"/>
              </a:buClr>
            </a:pPr>
            <a:r>
              <a:rPr lang="en-US" sz="2000" dirty="0"/>
              <a:t>NIH has been working across the USG and with the community to grapple with implementation challenges and will continue to do so.  NIH recognizes the need for a coordinated effort at all levels.</a:t>
            </a:r>
          </a:p>
          <a:p>
            <a:pPr>
              <a:spcBef>
                <a:spcPts val="0"/>
              </a:spcBef>
              <a:spcAft>
                <a:spcPts val="1800"/>
              </a:spcAft>
              <a:buClr>
                <a:srgbClr val="317CA4"/>
              </a:buClr>
            </a:pPr>
            <a:r>
              <a:rPr lang="en-US" sz="2000" dirty="0"/>
              <a:t>For the ACD, some big picture questions still need to be addressed to achieve these policy aims:</a:t>
            </a:r>
          </a:p>
          <a:p>
            <a:pPr lvl="1">
              <a:spcAft>
                <a:spcPts val="1800"/>
              </a:spcAft>
              <a:buClr>
                <a:srgbClr val="317CA4"/>
              </a:buClr>
              <a:buFont typeface="Arial" panose="020B0604020202020204" pitchFamily="34" charset="0"/>
              <a:buChar char="•"/>
            </a:pPr>
            <a:r>
              <a:rPr lang="en-US" sz="2200" b="1" dirty="0"/>
              <a:t>Given that NIH is the world’s largest public funder of biomedical research, what roles and responsibilities do awardees have in making research results available to the public immediately and free of cost? </a:t>
            </a:r>
          </a:p>
          <a:p>
            <a:pPr lvl="1">
              <a:spcAft>
                <a:spcPts val="1800"/>
              </a:spcAft>
              <a:buClr>
                <a:srgbClr val="317CA4"/>
              </a:buClr>
              <a:buFont typeface="Arial" panose="020B0604020202020204" pitchFamily="34" charset="0"/>
              <a:buChar char="•"/>
            </a:pPr>
            <a:r>
              <a:rPr lang="en-US" sz="2200" b="1" dirty="0"/>
              <a:t>What future opportunities and challenges do you see for public access to research products?</a:t>
            </a:r>
          </a:p>
          <a:p>
            <a:pPr lvl="1">
              <a:spcAft>
                <a:spcPts val="1800"/>
              </a:spcAft>
              <a:buClr>
                <a:srgbClr val="317CA4"/>
              </a:buClr>
              <a:buFont typeface="Arial" panose="020B0604020202020204" pitchFamily="34" charset="0"/>
              <a:buChar char="•"/>
            </a:pPr>
            <a:r>
              <a:rPr lang="en-US" sz="2200" b="1" dirty="0"/>
              <a:t>Though the USG is developing these policies, what incentives are needed to achieve policy aims and who should provide these incentives?</a:t>
            </a:r>
          </a:p>
        </p:txBody>
      </p:sp>
    </p:spTree>
    <p:extLst>
      <p:ext uri="{BB962C8B-B14F-4D97-AF65-F5344CB8AC3E}">
        <p14:creationId xmlns:p14="http://schemas.microsoft.com/office/powerpoint/2010/main" val="3546007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3FE7-F108-E77C-DBAB-D6A17B343264}"/>
              </a:ext>
            </a:extLst>
          </p:cNvPr>
          <p:cNvSpPr>
            <a:spLocks noGrp="1"/>
          </p:cNvSpPr>
          <p:nvPr>
            <p:ph type="title"/>
          </p:nvPr>
        </p:nvSpPr>
        <p:spPr/>
        <p:txBody>
          <a:bodyPr/>
          <a:lstStyle/>
          <a:p>
            <a:r>
              <a:rPr lang="en-US" dirty="0"/>
              <a:t>Stay in touch with the office of science policy </a:t>
            </a:r>
          </a:p>
        </p:txBody>
      </p:sp>
      <p:pic>
        <p:nvPicPr>
          <p:cNvPr id="4" name="Picture 3" descr="Office of Science Policy Twitter handle: @NIH_OSP. Links to https://twitter.com/NIH_OSP">
            <a:hlinkClick r:id="rId3"/>
            <a:extLst>
              <a:ext uri="{FF2B5EF4-FFF2-40B4-BE49-F238E27FC236}">
                <a16:creationId xmlns:a16="http://schemas.microsoft.com/office/drawing/2014/main" id="{41D6D7C2-F55D-38DB-04C0-7690BEC4C830}"/>
              </a:ext>
            </a:extLst>
          </p:cNvPr>
          <p:cNvPicPr>
            <a:picLocks noChangeAspect="1"/>
          </p:cNvPicPr>
          <p:nvPr/>
        </p:nvPicPr>
        <p:blipFill rotWithShape="1">
          <a:blip r:embed="rId4">
            <a:extLst>
              <a:ext uri="{28A0092B-C50C-407E-A947-70E740481C1C}">
                <a14:useLocalDpi xmlns:a14="http://schemas.microsoft.com/office/drawing/2010/main" val="0"/>
              </a:ext>
            </a:extLst>
          </a:blip>
          <a:srcRect l="4206" t="32645" r="67813" b="23642"/>
          <a:stretch/>
        </p:blipFill>
        <p:spPr>
          <a:xfrm>
            <a:off x="560805" y="2448478"/>
            <a:ext cx="3407343" cy="3001478"/>
          </a:xfrm>
          <a:prstGeom prst="rect">
            <a:avLst/>
          </a:prstGeom>
        </p:spPr>
      </p:pic>
      <p:pic>
        <p:nvPicPr>
          <p:cNvPr id="6" name="Picture 5" descr="Office of Science Policy Blog: Under the Poliscope. Links to https://osp.od.nih.gov/blog/">
            <a:hlinkClick r:id="rId5"/>
            <a:extLst>
              <a:ext uri="{FF2B5EF4-FFF2-40B4-BE49-F238E27FC236}">
                <a16:creationId xmlns:a16="http://schemas.microsoft.com/office/drawing/2014/main" id="{E9D94389-A8FB-9FC4-516E-AC25D9A6A3E9}"/>
              </a:ext>
            </a:extLst>
          </p:cNvPr>
          <p:cNvPicPr>
            <a:picLocks noChangeAspect="1"/>
          </p:cNvPicPr>
          <p:nvPr/>
        </p:nvPicPr>
        <p:blipFill rotWithShape="1">
          <a:blip r:embed="rId4">
            <a:extLst>
              <a:ext uri="{28A0092B-C50C-407E-A947-70E740481C1C}">
                <a14:useLocalDpi xmlns:a14="http://schemas.microsoft.com/office/drawing/2010/main" val="0"/>
              </a:ext>
            </a:extLst>
          </a:blip>
          <a:srcRect l="31987" t="27765" r="48490" b="3266"/>
          <a:stretch/>
        </p:blipFill>
        <p:spPr>
          <a:xfrm>
            <a:off x="4149085" y="1982804"/>
            <a:ext cx="2377441" cy="4735630"/>
          </a:xfrm>
          <a:prstGeom prst="rect">
            <a:avLst/>
          </a:prstGeom>
        </p:spPr>
      </p:pic>
      <p:pic>
        <p:nvPicPr>
          <p:cNvPr id="8" name="Picture 7" descr="Email the Office of Science Policy:  SciencePolicy@od.nih.gov ">
            <a:hlinkClick r:id="rId6"/>
            <a:extLst>
              <a:ext uri="{FF2B5EF4-FFF2-40B4-BE49-F238E27FC236}">
                <a16:creationId xmlns:a16="http://schemas.microsoft.com/office/drawing/2014/main" id="{AE4037AA-9740-1DAC-D26E-AD75BC8991D5}"/>
              </a:ext>
            </a:extLst>
          </p:cNvPr>
          <p:cNvPicPr>
            <a:picLocks noChangeAspect="1"/>
          </p:cNvPicPr>
          <p:nvPr/>
        </p:nvPicPr>
        <p:blipFill rotWithShape="1">
          <a:blip r:embed="rId4">
            <a:extLst>
              <a:ext uri="{28A0092B-C50C-407E-A947-70E740481C1C}">
                <a14:useLocalDpi xmlns:a14="http://schemas.microsoft.com/office/drawing/2010/main" val="0"/>
              </a:ext>
            </a:extLst>
          </a:blip>
          <a:srcRect l="53091" t="27950" r="27385" b="4203"/>
          <a:stretch/>
        </p:blipFill>
        <p:spPr>
          <a:xfrm>
            <a:off x="6707463" y="2021305"/>
            <a:ext cx="2377441" cy="4658628"/>
          </a:xfrm>
          <a:prstGeom prst="rect">
            <a:avLst/>
          </a:prstGeom>
        </p:spPr>
      </p:pic>
      <p:pic>
        <p:nvPicPr>
          <p:cNvPr id="5" name="Picture 4" descr="Office of Science Policy on Linked links to https://www.linkedin.com/company/nih-office-of-science-policy">
            <a:hlinkClick r:id="rId7"/>
            <a:extLst>
              <a:ext uri="{FF2B5EF4-FFF2-40B4-BE49-F238E27FC236}">
                <a16:creationId xmlns:a16="http://schemas.microsoft.com/office/drawing/2014/main" id="{CA754D22-A9BF-3929-9675-66363C979C21}"/>
              </a:ext>
            </a:extLst>
          </p:cNvPr>
          <p:cNvPicPr>
            <a:picLocks noChangeAspect="1"/>
          </p:cNvPicPr>
          <p:nvPr/>
        </p:nvPicPr>
        <p:blipFill rotWithShape="1">
          <a:blip r:embed="rId4">
            <a:extLst>
              <a:ext uri="{28A0092B-C50C-407E-A947-70E740481C1C}">
                <a14:useLocalDpi xmlns:a14="http://schemas.microsoft.com/office/drawing/2010/main" val="0"/>
              </a:ext>
            </a:extLst>
          </a:blip>
          <a:srcRect l="73168" t="34399" r="4199" b="24292"/>
          <a:stretch/>
        </p:blipFill>
        <p:spPr>
          <a:xfrm>
            <a:off x="9088784" y="2059806"/>
            <a:ext cx="2756035" cy="2836467"/>
          </a:xfrm>
          <a:prstGeom prst="rect">
            <a:avLst/>
          </a:prstGeom>
        </p:spPr>
      </p:pic>
    </p:spTree>
    <p:extLst>
      <p:ext uri="{BB962C8B-B14F-4D97-AF65-F5344CB8AC3E}">
        <p14:creationId xmlns:p14="http://schemas.microsoft.com/office/powerpoint/2010/main" val="96615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A265-6430-4E63-7635-4640F4E32DE6}"/>
              </a:ext>
            </a:extLst>
          </p:cNvPr>
          <p:cNvSpPr>
            <a:spLocks noGrp="1"/>
          </p:cNvSpPr>
          <p:nvPr>
            <p:ph type="title"/>
          </p:nvPr>
        </p:nvSpPr>
        <p:spPr/>
        <p:txBody>
          <a:bodyPr/>
          <a:lstStyle/>
          <a:p>
            <a:r>
              <a:rPr lang="en-US" spc="120" dirty="0"/>
              <a:t>Why We’re Here</a:t>
            </a:r>
          </a:p>
        </p:txBody>
      </p:sp>
      <p:sp>
        <p:nvSpPr>
          <p:cNvPr id="3" name="Content Placeholder 2">
            <a:extLst>
              <a:ext uri="{FF2B5EF4-FFF2-40B4-BE49-F238E27FC236}">
                <a16:creationId xmlns:a16="http://schemas.microsoft.com/office/drawing/2014/main" id="{3FFE6C7C-12D7-575A-D374-D9CFACE1C3C8}"/>
              </a:ext>
            </a:extLst>
          </p:cNvPr>
          <p:cNvSpPr>
            <a:spLocks noGrp="1"/>
          </p:cNvSpPr>
          <p:nvPr>
            <p:ph idx="1"/>
          </p:nvPr>
        </p:nvSpPr>
        <p:spPr>
          <a:xfrm>
            <a:off x="452437" y="1970600"/>
            <a:ext cx="11158371" cy="4677504"/>
          </a:xfrm>
        </p:spPr>
        <p:txBody>
          <a:bodyPr anchor="t" anchorCtr="0">
            <a:noAutofit/>
          </a:bodyPr>
          <a:lstStyle/>
          <a:p>
            <a:pPr>
              <a:spcBef>
                <a:spcPts val="0"/>
              </a:spcBef>
              <a:buClr>
                <a:srgbClr val="317CA4"/>
              </a:buClr>
            </a:pPr>
            <a:r>
              <a:rPr lang="en-US" sz="2200" b="1" dirty="0"/>
              <a:t>USG policy initiatives underway to increase meaningful and equitable access</a:t>
            </a:r>
          </a:p>
          <a:p>
            <a:pPr lvl="1">
              <a:spcBef>
                <a:spcPts val="0"/>
              </a:spcBef>
              <a:buClr>
                <a:srgbClr val="317CA4"/>
              </a:buClr>
              <a:buFont typeface="Arial" panose="020B0604020202020204" pitchFamily="34" charset="0"/>
              <a:buChar char="•"/>
            </a:pPr>
            <a:r>
              <a:rPr lang="en-US" sz="2200" dirty="0"/>
              <a:t>Access to federally funded research </a:t>
            </a:r>
            <a:r>
              <a:rPr lang="en-US" sz="2200" b="1" dirty="0">
                <a:solidFill>
                  <a:srgbClr val="317CA4"/>
                </a:solidFill>
              </a:rPr>
              <a:t>data</a:t>
            </a:r>
          </a:p>
          <a:p>
            <a:pPr lvl="1">
              <a:spcBef>
                <a:spcPts val="0"/>
              </a:spcBef>
              <a:spcAft>
                <a:spcPts val="1800"/>
              </a:spcAft>
              <a:buClr>
                <a:srgbClr val="317CA4"/>
              </a:buClr>
              <a:buFont typeface="Arial" panose="020B0604020202020204" pitchFamily="34" charset="0"/>
              <a:buChar char="•"/>
            </a:pPr>
            <a:r>
              <a:rPr lang="en-US" sz="2200" dirty="0"/>
              <a:t>Access to federally funded research </a:t>
            </a:r>
            <a:r>
              <a:rPr lang="en-US" sz="2200" b="1" dirty="0">
                <a:solidFill>
                  <a:srgbClr val="317CA4"/>
                </a:solidFill>
              </a:rPr>
              <a:t>publications </a:t>
            </a:r>
          </a:p>
          <a:p>
            <a:pPr>
              <a:spcBef>
                <a:spcPts val="0"/>
              </a:spcBef>
              <a:buClr>
                <a:srgbClr val="317CA4"/>
              </a:buClr>
            </a:pPr>
            <a:r>
              <a:rPr lang="en-US" sz="2200" b="1" dirty="0"/>
              <a:t>NIH is a leader here, in access and transparency to biomedical research products</a:t>
            </a:r>
          </a:p>
          <a:p>
            <a:pPr lvl="1">
              <a:spcBef>
                <a:spcPts val="0"/>
              </a:spcBef>
              <a:buClr>
                <a:srgbClr val="317CA4"/>
              </a:buClr>
              <a:buFont typeface="Arial" panose="020B0604020202020204" pitchFamily="34" charset="0"/>
              <a:buChar char="•"/>
            </a:pPr>
            <a:r>
              <a:rPr lang="en-US" sz="2200" dirty="0"/>
              <a:t>Catalyzes research advances</a:t>
            </a:r>
          </a:p>
          <a:p>
            <a:pPr lvl="1">
              <a:spcBef>
                <a:spcPts val="0"/>
              </a:spcBef>
              <a:buClr>
                <a:srgbClr val="317CA4"/>
              </a:buClr>
              <a:buFont typeface="Arial" panose="020B0604020202020204" pitchFamily="34" charset="0"/>
              <a:buChar char="•"/>
            </a:pPr>
            <a:r>
              <a:rPr lang="en-US" sz="2200" dirty="0"/>
              <a:t>Improves access to health knowledge and interventions</a:t>
            </a:r>
          </a:p>
          <a:p>
            <a:pPr lvl="1">
              <a:spcBef>
                <a:spcPts val="0"/>
              </a:spcBef>
              <a:spcAft>
                <a:spcPts val="1200"/>
              </a:spcAft>
              <a:buClr>
                <a:srgbClr val="317CA4"/>
              </a:buClr>
              <a:buFont typeface="Arial" panose="020B0604020202020204" pitchFamily="34" charset="0"/>
              <a:buChar char="•"/>
            </a:pPr>
            <a:r>
              <a:rPr lang="en-US" sz="2200" dirty="0"/>
              <a:t>Is essential for building trustworthiness in science</a:t>
            </a:r>
          </a:p>
          <a:p>
            <a:pPr marL="0" indent="0" algn="ctr">
              <a:lnSpc>
                <a:spcPct val="120000"/>
              </a:lnSpc>
              <a:spcBef>
                <a:spcPts val="0"/>
              </a:spcBef>
              <a:buNone/>
            </a:pPr>
            <a:r>
              <a:rPr lang="en-US" sz="2000" b="1" dirty="0">
                <a:solidFill>
                  <a:srgbClr val="317CA4"/>
                </a:solidFill>
              </a:rPr>
              <a:t>Impacts of NIH policy initiatives are most often felt by the researchers we serve, </a:t>
            </a:r>
            <a:br>
              <a:rPr lang="en-US" sz="2000" b="1" dirty="0">
                <a:solidFill>
                  <a:srgbClr val="317CA4"/>
                </a:solidFill>
              </a:rPr>
            </a:br>
            <a:r>
              <a:rPr lang="en-US" sz="2000" b="1" dirty="0">
                <a:solidFill>
                  <a:srgbClr val="317CA4"/>
                </a:solidFill>
              </a:rPr>
              <a:t>whether it is change in practice or need for new systems.</a:t>
            </a:r>
          </a:p>
          <a:p>
            <a:pPr marL="0" indent="0" algn="ctr">
              <a:lnSpc>
                <a:spcPct val="120000"/>
              </a:lnSpc>
              <a:spcBef>
                <a:spcPts val="1800"/>
              </a:spcBef>
              <a:spcAft>
                <a:spcPts val="1800"/>
              </a:spcAft>
              <a:buNone/>
            </a:pPr>
            <a:r>
              <a:rPr lang="en-US" sz="2800" b="1" dirty="0">
                <a:solidFill>
                  <a:srgbClr val="317CA4"/>
                </a:solidFill>
              </a:rPr>
              <a:t>We need to make change meaningful.</a:t>
            </a:r>
          </a:p>
        </p:txBody>
      </p:sp>
    </p:spTree>
    <p:extLst>
      <p:ext uri="{BB962C8B-B14F-4D97-AF65-F5344CB8AC3E}">
        <p14:creationId xmlns:p14="http://schemas.microsoft.com/office/powerpoint/2010/main" val="95345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66E8-2D0C-1CCA-4072-6A982D79ED03}"/>
              </a:ext>
            </a:extLst>
          </p:cNvPr>
          <p:cNvSpPr>
            <a:spLocks noGrp="1"/>
          </p:cNvSpPr>
          <p:nvPr>
            <p:ph type="title"/>
          </p:nvPr>
        </p:nvSpPr>
        <p:spPr/>
        <p:txBody>
          <a:bodyPr>
            <a:normAutofit/>
          </a:bodyPr>
          <a:lstStyle/>
          <a:p>
            <a:r>
              <a:rPr lang="en-US" sz="1800" spc="120" dirty="0">
                <a:solidFill>
                  <a:schemeClr val="accent1">
                    <a:lumMod val="20000"/>
                    <a:lumOff val="80000"/>
                  </a:schemeClr>
                </a:solidFill>
              </a:rPr>
              <a:t>Some Examples</a:t>
            </a:r>
            <a:br>
              <a:rPr lang="en-US" spc="120" dirty="0"/>
            </a:br>
            <a:r>
              <a:rPr lang="en-US" spc="120" dirty="0"/>
              <a:t>Making Good on The public’s investment in science</a:t>
            </a:r>
          </a:p>
        </p:txBody>
      </p:sp>
      <p:pic>
        <p:nvPicPr>
          <p:cNvPr id="12" name="Picture 11" descr="A timeline showing the time between discovery of pathogens linked to disease and the development of vaccines from 1880 to 2020. Some dates approximate. Typhoid fever: pathogen identified 1880, vaccine licensed 1990. Meningitis: pathogen identified around 1889, vaccine licensed around 1981. Whooping cough: 1905 to 1949. Polio: 1908 to 1955. Mumps: pathogen identified around 1945, poor vaccine developed around 1948, new vaccine development started around 1964, vaccine licensed around 1969. Measles: 1952 to 1963. Hepatitis B: 1965 to 1981. Ebola: 1976 to 2020. SARS-CoV-2: 2020 to 2021. Inset photo of former N I H Director Francis Collins receiving one of the first COVID vaccinations.">
            <a:extLst>
              <a:ext uri="{FF2B5EF4-FFF2-40B4-BE49-F238E27FC236}">
                <a16:creationId xmlns:a16="http://schemas.microsoft.com/office/drawing/2014/main" id="{42534559-AA51-236A-4588-A0F2E8D03BC2}"/>
              </a:ext>
            </a:extLst>
          </p:cNvPr>
          <p:cNvPicPr>
            <a:picLocks noChangeAspect="1"/>
          </p:cNvPicPr>
          <p:nvPr/>
        </p:nvPicPr>
        <p:blipFill>
          <a:blip r:embed="rId3"/>
          <a:stretch>
            <a:fillRect/>
          </a:stretch>
        </p:blipFill>
        <p:spPr>
          <a:xfrm>
            <a:off x="349820" y="1964505"/>
            <a:ext cx="5602247" cy="4686062"/>
          </a:xfrm>
          <a:prstGeom prst="rect">
            <a:avLst/>
          </a:prstGeom>
        </p:spPr>
      </p:pic>
      <p:sp>
        <p:nvSpPr>
          <p:cNvPr id="3" name="TextBox 2">
            <a:extLst>
              <a:ext uri="{FF2B5EF4-FFF2-40B4-BE49-F238E27FC236}">
                <a16:creationId xmlns:a16="http://schemas.microsoft.com/office/drawing/2014/main" id="{4BBB5B64-E42F-E72E-84AE-36D5F75B5E20}"/>
              </a:ext>
            </a:extLst>
          </p:cNvPr>
          <p:cNvSpPr txBox="1"/>
          <p:nvPr/>
        </p:nvSpPr>
        <p:spPr>
          <a:xfrm>
            <a:off x="6550157" y="2677119"/>
            <a:ext cx="5179794" cy="2893100"/>
          </a:xfrm>
          <a:prstGeom prst="rect">
            <a:avLst/>
          </a:prstGeom>
          <a:noFill/>
        </p:spPr>
        <p:txBody>
          <a:bodyPr wrap="square" rtlCol="0">
            <a:spAutoFit/>
          </a:bodyPr>
          <a:lstStyle/>
          <a:p>
            <a:pPr>
              <a:spcAft>
                <a:spcPts val="1200"/>
              </a:spcAft>
            </a:pPr>
            <a:r>
              <a:rPr lang="en-US" sz="2200" i="1" dirty="0">
                <a:latin typeface="Calibri" panose="020F0502020204030204" pitchFamily="34" charset="0"/>
              </a:rPr>
              <a:t>Pandemic sharing and immediate access to:</a:t>
            </a:r>
          </a:p>
          <a:p>
            <a:pPr marL="342900" indent="-342900">
              <a:spcAft>
                <a:spcPts val="1200"/>
              </a:spcAft>
              <a:buFont typeface="Arial" panose="020B0604020202020204" pitchFamily="34" charset="0"/>
              <a:buChar char="•"/>
            </a:pPr>
            <a:r>
              <a:rPr lang="en-US" sz="2200" i="1" dirty="0">
                <a:latin typeface="Calibri" panose="020F0502020204030204" pitchFamily="34" charset="0"/>
              </a:rPr>
              <a:t>&gt; 2.5M SARS COV-2 genomic sequences</a:t>
            </a:r>
          </a:p>
          <a:p>
            <a:pPr marL="342900" indent="-342900">
              <a:spcAft>
                <a:spcPts val="1200"/>
              </a:spcAft>
              <a:buFont typeface="Arial" panose="020B0604020202020204" pitchFamily="34" charset="0"/>
              <a:buChar char="•"/>
            </a:pPr>
            <a:r>
              <a:rPr lang="en-US" sz="2200" i="1" dirty="0">
                <a:latin typeface="Calibri" panose="020F0502020204030204" pitchFamily="34" charset="0"/>
              </a:rPr>
              <a:t>&gt; 1,300 SARS-CoV-2 protein structures</a:t>
            </a:r>
          </a:p>
          <a:p>
            <a:pPr marL="342900" indent="-342900">
              <a:spcAft>
                <a:spcPts val="1200"/>
              </a:spcAft>
              <a:buFont typeface="Arial" panose="020B0604020202020204" pitchFamily="34" charset="0"/>
              <a:buChar char="•"/>
            </a:pPr>
            <a:r>
              <a:rPr lang="en-US" sz="2200" i="1" dirty="0">
                <a:latin typeface="Calibri" panose="020F0502020204030204" pitchFamily="34" charset="0"/>
              </a:rPr>
              <a:t>&gt; 300 reagents for biomedical research</a:t>
            </a:r>
          </a:p>
          <a:p>
            <a:pPr marL="342900" indent="-342900">
              <a:spcAft>
                <a:spcPts val="1200"/>
              </a:spcAft>
              <a:buFont typeface="Arial" panose="020B0604020202020204" pitchFamily="34" charset="0"/>
              <a:buChar char="•"/>
            </a:pPr>
            <a:r>
              <a:rPr lang="en-US" sz="2200" i="1" dirty="0">
                <a:latin typeface="Calibri" panose="020F0502020204030204" pitchFamily="34" charset="0"/>
              </a:rPr>
              <a:t>&gt; 7.3B rows of clinical data (N3C)</a:t>
            </a:r>
          </a:p>
          <a:p>
            <a:pPr marL="342900" indent="-342900">
              <a:spcAft>
                <a:spcPts val="1200"/>
              </a:spcAft>
              <a:buFont typeface="Arial" panose="020B0604020202020204" pitchFamily="34" charset="0"/>
              <a:buChar char="•"/>
            </a:pPr>
            <a:r>
              <a:rPr lang="en-US" sz="2200" i="1" dirty="0">
                <a:latin typeface="Calibri" panose="020F0502020204030204" pitchFamily="34" charset="0"/>
              </a:rPr>
              <a:t>&gt; 150K papers</a:t>
            </a:r>
          </a:p>
        </p:txBody>
      </p:sp>
      <p:sp>
        <p:nvSpPr>
          <p:cNvPr id="4" name="TextBox 3">
            <a:extLst>
              <a:ext uri="{FF2B5EF4-FFF2-40B4-BE49-F238E27FC236}">
                <a16:creationId xmlns:a16="http://schemas.microsoft.com/office/drawing/2014/main" id="{05D0A621-CC82-40B8-213D-91C12517DE8D}"/>
              </a:ext>
            </a:extLst>
          </p:cNvPr>
          <p:cNvSpPr txBox="1"/>
          <p:nvPr/>
        </p:nvSpPr>
        <p:spPr>
          <a:xfrm>
            <a:off x="9824120" y="6204775"/>
            <a:ext cx="2091477" cy="646331"/>
          </a:xfrm>
          <a:prstGeom prst="rect">
            <a:avLst/>
          </a:prstGeom>
          <a:noFill/>
        </p:spPr>
        <p:txBody>
          <a:bodyPr wrap="square">
            <a:spAutoFit/>
          </a:bodyPr>
          <a:lstStyle/>
          <a:p>
            <a:r>
              <a:rPr lang="en-US" sz="1800" dirty="0">
                <a:latin typeface="Calibri" panose="020F0502020204030204" pitchFamily="34" charset="0"/>
              </a:rPr>
              <a:t>Source: </a:t>
            </a:r>
            <a:r>
              <a:rPr lang="en-US" sz="1800" dirty="0">
                <a:latin typeface="Calibri" panose="020F0502020204030204" pitchFamily="34" charset="0"/>
                <a:hlinkClick r:id="rId4"/>
              </a:rPr>
              <a:t>niaid.nih.gov</a:t>
            </a:r>
            <a:endParaRPr lang="en-US" dirty="0">
              <a:latin typeface="Calibri" panose="020F0502020204030204" pitchFamily="34" charset="0"/>
            </a:endParaRPr>
          </a:p>
        </p:txBody>
      </p:sp>
    </p:spTree>
    <p:extLst>
      <p:ext uri="{BB962C8B-B14F-4D97-AF65-F5344CB8AC3E}">
        <p14:creationId xmlns:p14="http://schemas.microsoft.com/office/powerpoint/2010/main" val="75151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7FA4B4-DAF5-A095-FD54-206078F42B94}"/>
              </a:ext>
            </a:extLst>
          </p:cNvPr>
          <p:cNvSpPr>
            <a:spLocks noGrp="1"/>
          </p:cNvSpPr>
          <p:nvPr>
            <p:ph type="title"/>
          </p:nvPr>
        </p:nvSpPr>
        <p:spPr>
          <a:xfrm>
            <a:off x="581192" y="702156"/>
            <a:ext cx="11029616" cy="1013800"/>
          </a:xfrm>
        </p:spPr>
        <p:txBody>
          <a:bodyPr>
            <a:normAutofit/>
          </a:bodyPr>
          <a:lstStyle/>
          <a:p>
            <a:r>
              <a:rPr lang="en-US" sz="1800" spc="120" dirty="0">
                <a:solidFill>
                  <a:schemeClr val="accent1">
                    <a:lumMod val="20000"/>
                    <a:lumOff val="80000"/>
                  </a:schemeClr>
                </a:solidFill>
              </a:rPr>
              <a:t>Some Examples</a:t>
            </a:r>
            <a:br>
              <a:rPr lang="en-US" spc="120" dirty="0"/>
            </a:br>
            <a:r>
              <a:rPr lang="en-US" spc="120" dirty="0"/>
              <a:t>Making Good on The public’s investment in science</a:t>
            </a:r>
          </a:p>
        </p:txBody>
      </p:sp>
      <p:sp>
        <p:nvSpPr>
          <p:cNvPr id="2" name="TextBox 1">
            <a:extLst>
              <a:ext uri="{FF2B5EF4-FFF2-40B4-BE49-F238E27FC236}">
                <a16:creationId xmlns:a16="http://schemas.microsoft.com/office/drawing/2014/main" id="{829C1547-3A5D-B134-1EE0-389FF0BB94BC}"/>
              </a:ext>
            </a:extLst>
          </p:cNvPr>
          <p:cNvSpPr txBox="1"/>
          <p:nvPr/>
        </p:nvSpPr>
        <p:spPr>
          <a:xfrm>
            <a:off x="1178786" y="1757756"/>
            <a:ext cx="10432022" cy="830997"/>
          </a:xfrm>
          <a:prstGeom prst="rect">
            <a:avLst/>
          </a:prstGeom>
          <a:noFill/>
        </p:spPr>
        <p:txBody>
          <a:bodyPr wrap="square" rtlCol="0">
            <a:spAutoFit/>
          </a:bodyPr>
          <a:lstStyle/>
          <a:p>
            <a:r>
              <a:rPr lang="en-US" sz="3600" b="1" i="1" u="none" strike="noStrike" baseline="-25000" dirty="0">
                <a:solidFill>
                  <a:srgbClr val="000000"/>
                </a:solidFill>
                <a:latin typeface="Times New Roman" panose="02020603050405020304" pitchFamily="18" charset="0"/>
                <a:cs typeface="Times New Roman" panose="02020603050405020304" pitchFamily="18" charset="0"/>
              </a:rPr>
              <a:t>% of U.S. adults who say when they hear each of the following, they trust </a:t>
            </a:r>
            <a:br>
              <a:rPr lang="en-US" sz="3600" b="1" i="1" u="none" strike="noStrike" baseline="-25000" dirty="0">
                <a:solidFill>
                  <a:srgbClr val="000000"/>
                </a:solidFill>
                <a:latin typeface="Times New Roman" panose="02020603050405020304" pitchFamily="18" charset="0"/>
                <a:cs typeface="Times New Roman" panose="02020603050405020304" pitchFamily="18" charset="0"/>
              </a:rPr>
            </a:br>
            <a:r>
              <a:rPr lang="en-US" sz="3600" b="1" i="1" u="none" strike="noStrike" baseline="-25000" dirty="0">
                <a:solidFill>
                  <a:srgbClr val="000000"/>
                </a:solidFill>
                <a:latin typeface="Times New Roman" panose="02020603050405020304" pitchFamily="18" charset="0"/>
                <a:cs typeface="Times New Roman" panose="02020603050405020304" pitchFamily="18" charset="0"/>
              </a:rPr>
              <a:t>scientific research findings...</a:t>
            </a:r>
          </a:p>
        </p:txBody>
      </p:sp>
      <p:pic>
        <p:nvPicPr>
          <p:cNvPr id="30" name="Picture 29" descr="A bar graph showing the percent of responses to questions about their trust of scientific research. When people hear that data is openly available to the public, 57% are more trusting of research findings, 8% are less trusting, and for 34%, it makes no difference. When people hear that data has been reviewed by an independent committee, 52% are more trusting, 10% less trusting, and for 37 % it makes no difference. Research funded by the federal government: 23% more trusting, 28% less trusting, 48% no difference. Research funding by an industry group: 10% more trusting, 58% less trusting, 32% no difference.">
            <a:extLst>
              <a:ext uri="{FF2B5EF4-FFF2-40B4-BE49-F238E27FC236}">
                <a16:creationId xmlns:a16="http://schemas.microsoft.com/office/drawing/2014/main" id="{963818E2-9C09-2E71-B095-2FCC244C2465}"/>
              </a:ext>
            </a:extLst>
          </p:cNvPr>
          <p:cNvPicPr>
            <a:picLocks noChangeAspect="1"/>
          </p:cNvPicPr>
          <p:nvPr/>
        </p:nvPicPr>
        <p:blipFill>
          <a:blip r:embed="rId3"/>
          <a:stretch>
            <a:fillRect/>
          </a:stretch>
        </p:blipFill>
        <p:spPr>
          <a:xfrm>
            <a:off x="962900" y="2774221"/>
            <a:ext cx="10609739" cy="3381623"/>
          </a:xfrm>
          <a:prstGeom prst="rect">
            <a:avLst/>
          </a:prstGeom>
        </p:spPr>
      </p:pic>
      <p:sp>
        <p:nvSpPr>
          <p:cNvPr id="12" name="TextBox 11">
            <a:extLst>
              <a:ext uri="{FF2B5EF4-FFF2-40B4-BE49-F238E27FC236}">
                <a16:creationId xmlns:a16="http://schemas.microsoft.com/office/drawing/2014/main" id="{962D229E-FD4F-2393-7BD3-2C9FCB44DBC5}"/>
              </a:ext>
            </a:extLst>
          </p:cNvPr>
          <p:cNvSpPr txBox="1"/>
          <p:nvPr/>
        </p:nvSpPr>
        <p:spPr>
          <a:xfrm>
            <a:off x="6730179" y="6396335"/>
            <a:ext cx="5675812" cy="461665"/>
          </a:xfrm>
          <a:prstGeom prst="rect">
            <a:avLst/>
          </a:prstGeom>
          <a:noFill/>
        </p:spPr>
        <p:txBody>
          <a:bodyPr wrap="square" rtlCol="0">
            <a:spAutoFit/>
          </a:bodyPr>
          <a:lstStyle/>
          <a:p>
            <a:r>
              <a:rPr lang="en-US" sz="1200" u="sng" dirty="0">
                <a:solidFill>
                  <a:srgbClr val="0000FF"/>
                </a:solidFill>
                <a:latin typeface="Calibri" panose="020F0502020204030204" pitchFamily="34" charset="0"/>
                <a:ea typeface="Calibri" panose="020F0502020204030204" pitchFamily="34" charset="0"/>
                <a:hlinkClick r:id="rId4" tooltip="https://www.pewresearch.org/science/wp-content/uploads/sites/16/2019/08/PS_08.02.19_trust.in_.scientists_FULLREPORT.pdf"/>
              </a:rPr>
              <a:t>https://www.pewresearch.org/science/wp-content/uploads/sites/16/2019/08/PS_08.02.19_trust.in_.scientists_FULLREPORT.pdf</a:t>
            </a:r>
            <a:r>
              <a:rPr lang="en-US" sz="1200" dirty="0">
                <a:solidFill>
                  <a:srgbClr val="0000FF"/>
                </a:solidFill>
                <a:latin typeface="Calibri" panose="020F0502020204030204" pitchFamily="34" charset="0"/>
                <a:ea typeface="Calibri" panose="020F0502020204030204" pitchFamily="34" charset="0"/>
                <a:hlinkClick r:id="rId4" tooltip="https://www.pewresearch.org/science/wp-content/uploads/sites/16/2019/08/PS_08.02.19_trust.in_.scientists_FULLREPORT.pdf"/>
              </a:rPr>
              <a:t> </a:t>
            </a:r>
            <a:endParaRPr lang="en-US" sz="12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69382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277F-BAA4-29C5-1A4C-0920EF2B127E}"/>
              </a:ext>
            </a:extLst>
          </p:cNvPr>
          <p:cNvSpPr>
            <a:spLocks noGrp="1"/>
          </p:cNvSpPr>
          <p:nvPr>
            <p:ph type="title"/>
          </p:nvPr>
        </p:nvSpPr>
        <p:spPr/>
        <p:txBody>
          <a:bodyPr/>
          <a:lstStyle/>
          <a:p>
            <a:r>
              <a:rPr lang="en-US" sz="1800" spc="120" dirty="0">
                <a:solidFill>
                  <a:schemeClr val="accent1">
                    <a:lumMod val="20000"/>
                    <a:lumOff val="80000"/>
                  </a:schemeClr>
                </a:solidFill>
              </a:rPr>
              <a:t>NIH VISION</a:t>
            </a:r>
            <a:br>
              <a:rPr lang="en-US" sz="1800" spc="120" dirty="0"/>
            </a:br>
            <a:r>
              <a:rPr lang="en-US" spc="120" dirty="0"/>
              <a:t>An Integrated Ecosystem for research outputs</a:t>
            </a:r>
          </a:p>
        </p:txBody>
      </p:sp>
      <p:grpSp>
        <p:nvGrpSpPr>
          <p:cNvPr id="3" name="Group 2" descr="A timeline of the lifecycle of research results and the specific steps included. The timeline begins with public funding, followed in turn by collection, analysis and curation, sharing and publication, storage, and final access and reuse. Within these larger steps, the following occur: FAIR principles span public funding and collection of data. Data standards and common data elements fall under the collection stage. Metadata spans both collection and analysis/curation. Analysis and curation also includes curation costs. Consent and privacy and public access are elements that span both analysis/curation and sharing and publication. Security and integrity is primarily part of sharing and publication but also storage. Storage costs are part of sharing and publication, but mostly part of storage. Persistent identifiers span both storage and access/resuse. Interoperability and data agreements can be part of storage, but mostly they fall under access and resuse.">
            <a:extLst>
              <a:ext uri="{FF2B5EF4-FFF2-40B4-BE49-F238E27FC236}">
                <a16:creationId xmlns:a16="http://schemas.microsoft.com/office/drawing/2014/main" id="{B005FE62-E946-2921-C7C6-487D23385EC9}"/>
              </a:ext>
            </a:extLst>
          </p:cNvPr>
          <p:cNvGrpSpPr/>
          <p:nvPr/>
        </p:nvGrpSpPr>
        <p:grpSpPr>
          <a:xfrm>
            <a:off x="247650" y="2010083"/>
            <a:ext cx="11595100" cy="3656793"/>
            <a:chOff x="247650" y="2010083"/>
            <a:chExt cx="11595100" cy="3656793"/>
          </a:xfrm>
        </p:grpSpPr>
        <p:pic>
          <p:nvPicPr>
            <p:cNvPr id="21" name="Picture 20">
              <a:extLst>
                <a:ext uri="{FF2B5EF4-FFF2-40B4-BE49-F238E27FC236}">
                  <a16:creationId xmlns:a16="http://schemas.microsoft.com/office/drawing/2014/main" id="{CCA6A4B8-5717-064E-136F-CB53B1830A61}"/>
                </a:ext>
              </a:extLst>
            </p:cNvPr>
            <p:cNvPicPr>
              <a:picLocks noChangeAspect="1"/>
            </p:cNvPicPr>
            <p:nvPr/>
          </p:nvPicPr>
          <p:blipFill>
            <a:blip r:embed="rId3"/>
            <a:stretch>
              <a:fillRect/>
            </a:stretch>
          </p:blipFill>
          <p:spPr>
            <a:xfrm>
              <a:off x="247650" y="2010083"/>
              <a:ext cx="11595100" cy="1952553"/>
            </a:xfrm>
            <a:prstGeom prst="rect">
              <a:avLst/>
            </a:prstGeom>
          </p:spPr>
        </p:pic>
        <p:sp>
          <p:nvSpPr>
            <p:cNvPr id="30" name="TextBox 29">
              <a:extLst>
                <a:ext uri="{FF2B5EF4-FFF2-40B4-BE49-F238E27FC236}">
                  <a16:creationId xmlns:a16="http://schemas.microsoft.com/office/drawing/2014/main" id="{D050CC66-2691-BB34-145D-DFD18F3EB96B}"/>
                </a:ext>
              </a:extLst>
            </p:cNvPr>
            <p:cNvSpPr txBox="1"/>
            <p:nvPr/>
          </p:nvSpPr>
          <p:spPr>
            <a:xfrm>
              <a:off x="403914" y="4152176"/>
              <a:ext cx="2475127"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FAIR Principles</a:t>
              </a:r>
            </a:p>
          </p:txBody>
        </p:sp>
        <p:sp>
          <p:nvSpPr>
            <p:cNvPr id="28" name="TextBox 27">
              <a:extLst>
                <a:ext uri="{FF2B5EF4-FFF2-40B4-BE49-F238E27FC236}">
                  <a16:creationId xmlns:a16="http://schemas.microsoft.com/office/drawing/2014/main" id="{644841DA-3FB6-7B70-30AD-4178B76535DC}"/>
                </a:ext>
              </a:extLst>
            </p:cNvPr>
            <p:cNvSpPr txBox="1"/>
            <p:nvPr/>
          </p:nvSpPr>
          <p:spPr>
            <a:xfrm>
              <a:off x="2943624" y="4152176"/>
              <a:ext cx="1471285"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Metadata</a:t>
              </a:r>
              <a:endParaRPr kumimoji="0" lang="en-US" sz="2000" b="1" i="0" u="none" strike="noStrike" kern="1200" cap="none" spc="0" normalizeH="0" baseline="0" noProof="0" dirty="0">
                <a:ln>
                  <a:noFill/>
                </a:ln>
                <a:effectLst/>
                <a:uLnTx/>
                <a:uFillTx/>
                <a:latin typeface="Calibri" panose="020F0502020204030204" pitchFamily="34" charset="0"/>
              </a:endParaRPr>
            </a:p>
          </p:txBody>
        </p:sp>
        <p:sp>
          <p:nvSpPr>
            <p:cNvPr id="35" name="TextBox 34">
              <a:extLst>
                <a:ext uri="{FF2B5EF4-FFF2-40B4-BE49-F238E27FC236}">
                  <a16:creationId xmlns:a16="http://schemas.microsoft.com/office/drawing/2014/main" id="{5EF3E890-C35D-B8CD-BAF7-EA3348768C67}"/>
                </a:ext>
              </a:extLst>
            </p:cNvPr>
            <p:cNvSpPr txBox="1"/>
            <p:nvPr/>
          </p:nvSpPr>
          <p:spPr>
            <a:xfrm>
              <a:off x="4366273" y="4152176"/>
              <a:ext cx="2566634" cy="400110"/>
            </a:xfrm>
            <a:prstGeom prst="rect">
              <a:avLst/>
            </a:prstGeom>
            <a:noFill/>
          </p:spPr>
          <p:txBody>
            <a:bodyPr wrap="square" lIns="91440" tIns="45720" rIns="91440" bIns="45720" rtlCol="0" anchor="t">
              <a:spAutoFit/>
            </a:bodyPr>
            <a:lstStyle/>
            <a:p>
              <a:pPr algn="ctr">
                <a:spcAft>
                  <a:spcPts val="1200"/>
                </a:spcAf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Consent</a:t>
              </a:r>
              <a:r>
                <a:rPr lang="en-US" sz="2000" b="1" dirty="0">
                  <a:latin typeface="Calibri" panose="020F0502020204030204" pitchFamily="34" charset="0"/>
                </a:rPr>
                <a:t> </a:t>
              </a: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&amp; Privacy</a:t>
              </a:r>
            </a:p>
          </p:txBody>
        </p:sp>
        <p:sp>
          <p:nvSpPr>
            <p:cNvPr id="25" name="TextBox 24">
              <a:extLst>
                <a:ext uri="{FF2B5EF4-FFF2-40B4-BE49-F238E27FC236}">
                  <a16:creationId xmlns:a16="http://schemas.microsoft.com/office/drawing/2014/main" id="{5EAE042E-7DC4-CFC5-5C44-5370431B1E32}"/>
                </a:ext>
              </a:extLst>
            </p:cNvPr>
            <p:cNvSpPr txBox="1"/>
            <p:nvPr/>
          </p:nvSpPr>
          <p:spPr>
            <a:xfrm>
              <a:off x="6989601" y="4152176"/>
              <a:ext cx="221723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Storage </a:t>
              </a:r>
              <a:r>
                <a:rPr kumimoji="0" lang="en-US" sz="2000" b="1" i="0" u="none" strike="noStrike" kern="1200" cap="none" spc="0" normalizeH="0" baseline="0" noProof="0" dirty="0">
                  <a:ln>
                    <a:noFill/>
                  </a:ln>
                  <a:effectLst/>
                  <a:uLnTx/>
                  <a:uFillTx/>
                  <a:latin typeface="Calibri" panose="020F0502020204030204" pitchFamily="34" charset="0"/>
                </a:rPr>
                <a:t>Costs</a:t>
              </a:r>
            </a:p>
          </p:txBody>
        </p:sp>
        <p:sp>
          <p:nvSpPr>
            <p:cNvPr id="31" name="TextBox 30">
              <a:extLst>
                <a:ext uri="{FF2B5EF4-FFF2-40B4-BE49-F238E27FC236}">
                  <a16:creationId xmlns:a16="http://schemas.microsoft.com/office/drawing/2014/main" id="{AD48098F-A3A2-9DA3-3DF0-8977F0CE7B96}"/>
                </a:ext>
              </a:extLst>
            </p:cNvPr>
            <p:cNvSpPr txBox="1"/>
            <p:nvPr/>
          </p:nvSpPr>
          <p:spPr>
            <a:xfrm>
              <a:off x="8783035" y="4152176"/>
              <a:ext cx="22621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Interoperability</a:t>
              </a:r>
            </a:p>
          </p:txBody>
        </p:sp>
        <p:sp>
          <p:nvSpPr>
            <p:cNvPr id="34" name="TextBox 33">
              <a:extLst>
                <a:ext uri="{FF2B5EF4-FFF2-40B4-BE49-F238E27FC236}">
                  <a16:creationId xmlns:a16="http://schemas.microsoft.com/office/drawing/2014/main" id="{E304315F-ABAA-0F2E-BCE2-D42C5A458D9D}"/>
                </a:ext>
              </a:extLst>
            </p:cNvPr>
            <p:cNvSpPr txBox="1"/>
            <p:nvPr/>
          </p:nvSpPr>
          <p:spPr>
            <a:xfrm>
              <a:off x="972693" y="4677116"/>
              <a:ext cx="235790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Data Standards</a:t>
              </a:r>
            </a:p>
          </p:txBody>
        </p:sp>
        <p:sp>
          <p:nvSpPr>
            <p:cNvPr id="33" name="TextBox 32">
              <a:extLst>
                <a:ext uri="{FF2B5EF4-FFF2-40B4-BE49-F238E27FC236}">
                  <a16:creationId xmlns:a16="http://schemas.microsoft.com/office/drawing/2014/main" id="{A40B856C-ECBE-20D1-FD39-27D64D9A2C08}"/>
                </a:ext>
              </a:extLst>
            </p:cNvPr>
            <p:cNvSpPr txBox="1"/>
            <p:nvPr/>
          </p:nvSpPr>
          <p:spPr>
            <a:xfrm>
              <a:off x="3345164" y="4677116"/>
              <a:ext cx="2217233"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Curation Costs</a:t>
              </a:r>
              <a:endParaRPr kumimoji="0" lang="en-US" sz="2000" b="1" i="0" u="none" strike="noStrike" kern="1200" cap="none" spc="0" normalizeH="0" baseline="0" noProof="0" dirty="0">
                <a:ln>
                  <a:noFill/>
                </a:ln>
                <a:effectLst/>
                <a:uLnTx/>
                <a:uFillTx/>
                <a:latin typeface="Calibri" panose="020F0502020204030204" pitchFamily="34" charset="0"/>
                <a:ea typeface="+mn-ea"/>
                <a:cs typeface="+mn-cs"/>
              </a:endParaRPr>
            </a:p>
          </p:txBody>
        </p:sp>
        <p:sp>
          <p:nvSpPr>
            <p:cNvPr id="29" name="TextBox 28">
              <a:extLst>
                <a:ext uri="{FF2B5EF4-FFF2-40B4-BE49-F238E27FC236}">
                  <a16:creationId xmlns:a16="http://schemas.microsoft.com/office/drawing/2014/main" id="{539F4A69-9D55-6AE4-768E-A712610CAF6C}"/>
                </a:ext>
              </a:extLst>
            </p:cNvPr>
            <p:cNvSpPr txBox="1"/>
            <p:nvPr/>
          </p:nvSpPr>
          <p:spPr>
            <a:xfrm>
              <a:off x="5703072" y="4677116"/>
              <a:ext cx="2566634"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Security &amp; Integrity</a:t>
              </a:r>
            </a:p>
          </p:txBody>
        </p:sp>
        <p:sp>
          <p:nvSpPr>
            <p:cNvPr id="36" name="TextBox 35">
              <a:extLst>
                <a:ext uri="{FF2B5EF4-FFF2-40B4-BE49-F238E27FC236}">
                  <a16:creationId xmlns:a16="http://schemas.microsoft.com/office/drawing/2014/main" id="{E42F901B-64B4-495D-5E13-D6DCEB445AF9}"/>
                </a:ext>
              </a:extLst>
            </p:cNvPr>
            <p:cNvSpPr txBox="1"/>
            <p:nvPr/>
          </p:nvSpPr>
          <p:spPr>
            <a:xfrm>
              <a:off x="8651693" y="4677116"/>
              <a:ext cx="2495837"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Data Agreements</a:t>
              </a:r>
              <a:endParaRPr kumimoji="0" lang="en-US" sz="2000" b="1" i="0" u="none" strike="noStrike" kern="1200" cap="none" spc="0" normalizeH="0" baseline="0" noProof="0" dirty="0">
                <a:ln>
                  <a:noFill/>
                </a:ln>
                <a:effectLst/>
                <a:uLnTx/>
                <a:uFillTx/>
                <a:latin typeface="Calibri" panose="020F0502020204030204" pitchFamily="34" charset="0"/>
                <a:ea typeface="+mn-ea"/>
                <a:cs typeface="+mn-cs"/>
              </a:endParaRPr>
            </a:p>
          </p:txBody>
        </p:sp>
        <p:sp>
          <p:nvSpPr>
            <p:cNvPr id="37" name="TextBox 36">
              <a:extLst>
                <a:ext uri="{FF2B5EF4-FFF2-40B4-BE49-F238E27FC236}">
                  <a16:creationId xmlns:a16="http://schemas.microsoft.com/office/drawing/2014/main" id="{2FBC2E53-BD7C-4550-9D76-A6F0E2D9D19B}"/>
                </a:ext>
              </a:extLst>
            </p:cNvPr>
            <p:cNvSpPr txBox="1"/>
            <p:nvPr/>
          </p:nvSpPr>
          <p:spPr>
            <a:xfrm>
              <a:off x="662529" y="5266766"/>
              <a:ext cx="3225911"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Common Data Elements</a:t>
              </a:r>
            </a:p>
          </p:txBody>
        </p:sp>
        <p:sp>
          <p:nvSpPr>
            <p:cNvPr id="38" name="TextBox 37">
              <a:extLst>
                <a:ext uri="{FF2B5EF4-FFF2-40B4-BE49-F238E27FC236}">
                  <a16:creationId xmlns:a16="http://schemas.microsoft.com/office/drawing/2014/main" id="{1B3CBB72-9D8C-EDAD-F8EB-32C94E13265F}"/>
                </a:ext>
              </a:extLst>
            </p:cNvPr>
            <p:cNvSpPr txBox="1"/>
            <p:nvPr/>
          </p:nvSpPr>
          <p:spPr>
            <a:xfrm>
              <a:off x="4254952" y="5266766"/>
              <a:ext cx="2217233"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lang="en-US" sz="2000" b="1" dirty="0">
                  <a:latin typeface="Calibri" panose="020F0502020204030204" pitchFamily="34" charset="0"/>
                </a:rPr>
                <a:t>Public Access</a:t>
              </a:r>
              <a:endParaRPr kumimoji="0" lang="en-US" sz="2000" b="1" i="0" u="none" strike="noStrike" kern="1200" cap="none" spc="0" normalizeH="0" baseline="0" noProof="0" dirty="0">
                <a:ln>
                  <a:noFill/>
                </a:ln>
                <a:effectLst/>
                <a:uLnTx/>
                <a:uFillTx/>
                <a:latin typeface="Calibri" panose="020F0502020204030204" pitchFamily="34" charset="0"/>
                <a:ea typeface="+mn-ea"/>
                <a:cs typeface="+mn-cs"/>
              </a:endParaRPr>
            </a:p>
          </p:txBody>
        </p:sp>
        <p:sp>
          <p:nvSpPr>
            <p:cNvPr id="32" name="TextBox 31">
              <a:extLst>
                <a:ext uri="{FF2B5EF4-FFF2-40B4-BE49-F238E27FC236}">
                  <a16:creationId xmlns:a16="http://schemas.microsoft.com/office/drawing/2014/main" id="{7439FD2E-2303-21C0-05E3-B1B8ABFCBB27}"/>
                </a:ext>
              </a:extLst>
            </p:cNvPr>
            <p:cNvSpPr txBox="1"/>
            <p:nvPr/>
          </p:nvSpPr>
          <p:spPr>
            <a:xfrm>
              <a:off x="7211827" y="5266766"/>
              <a:ext cx="3594717"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Tx/>
                <a:buSzTx/>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Persistent</a:t>
              </a: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Identifiers (PIDs)</a:t>
              </a:r>
            </a:p>
          </p:txBody>
        </p:sp>
      </p:grpSp>
    </p:spTree>
    <p:extLst>
      <p:ext uri="{BB962C8B-B14F-4D97-AF65-F5344CB8AC3E}">
        <p14:creationId xmlns:p14="http://schemas.microsoft.com/office/powerpoint/2010/main" val="148696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1373-6266-469A-9308-4EF219286421}"/>
              </a:ext>
            </a:extLst>
          </p:cNvPr>
          <p:cNvSpPr>
            <a:spLocks noGrp="1"/>
          </p:cNvSpPr>
          <p:nvPr>
            <p:ph type="title"/>
          </p:nvPr>
        </p:nvSpPr>
        <p:spPr/>
        <p:txBody>
          <a:bodyPr/>
          <a:lstStyle/>
          <a:p>
            <a:r>
              <a:rPr lang="en-US" sz="1800" spc="120" dirty="0">
                <a:solidFill>
                  <a:schemeClr val="accent1">
                    <a:lumMod val="20000"/>
                    <a:lumOff val="80000"/>
                  </a:schemeClr>
                </a:solidFill>
              </a:rPr>
              <a:t>Some context </a:t>
            </a:r>
            <a:br>
              <a:rPr lang="en-US" sz="2800" spc="120" dirty="0">
                <a:solidFill>
                  <a:schemeClr val="accent1">
                    <a:lumMod val="20000"/>
                    <a:lumOff val="80000"/>
                  </a:schemeClr>
                </a:solidFill>
              </a:rPr>
            </a:br>
            <a:r>
              <a:rPr lang="en-US" spc="120" dirty="0"/>
              <a:t>NIH’s Long-Standing Commitment To Access</a:t>
            </a:r>
          </a:p>
        </p:txBody>
      </p:sp>
      <p:sp>
        <p:nvSpPr>
          <p:cNvPr id="4" name="Content Placeholder 1">
            <a:extLst>
              <a:ext uri="{FF2B5EF4-FFF2-40B4-BE49-F238E27FC236}">
                <a16:creationId xmlns:a16="http://schemas.microsoft.com/office/drawing/2014/main" id="{BB68BA74-EA0A-47C8-A690-95CC3C2B5EC6}"/>
              </a:ext>
            </a:extLst>
          </p:cNvPr>
          <p:cNvSpPr txBox="1">
            <a:spLocks/>
          </p:cNvSpPr>
          <p:nvPr/>
        </p:nvSpPr>
        <p:spPr>
          <a:xfrm>
            <a:off x="609600" y="2171700"/>
            <a:ext cx="11582400" cy="4574540"/>
          </a:xfrm>
          <a:prstGeom prst="rect">
            <a:avLst/>
          </a:prstGeom>
        </p:spPr>
        <p:txBody>
          <a:bodyPr vert="horz" lIns="91440" tIns="45720" rIns="91440" bIns="45720" rtlCol="0">
            <a:norm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2003 NIH Data Sharing Policy (awards &gt;500K)</a:t>
            </a:r>
          </a:p>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2008 NIH Public Access Policy</a:t>
            </a:r>
          </a:p>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2014 NIH Genomic Data Sharing Policy (human &amp; non-human genomic data)</a:t>
            </a:r>
          </a:p>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2015 NIH Intramural Human Data Sharing Policy </a:t>
            </a:r>
          </a:p>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2016 NIH Policy on Dissemination of NIH-Funded Clinical Trial Information</a:t>
            </a:r>
          </a:p>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2020 NIH Data Management and Sharing Policy (effective 2023)</a:t>
            </a:r>
          </a:p>
          <a:p>
            <a:pPr marL="457200" indent="-341313">
              <a:spcBef>
                <a:spcPts val="0"/>
              </a:spcBef>
              <a:spcAft>
                <a:spcPts val="1800"/>
              </a:spcAft>
              <a:buClr>
                <a:srgbClr val="30834D"/>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IC/program-specific policies and guidelines (i.e., HEAL Initiative and Cancer Moonshot Public Access and Data Sharing Policies)</a:t>
            </a:r>
          </a:p>
        </p:txBody>
      </p:sp>
    </p:spTree>
    <p:extLst>
      <p:ext uri="{BB962C8B-B14F-4D97-AF65-F5344CB8AC3E}">
        <p14:creationId xmlns:p14="http://schemas.microsoft.com/office/powerpoint/2010/main" val="123754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87EC-4ADE-68C4-E610-1D0CF2EB4ED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pc="120" dirty="0"/>
              <a:t>What’s New in 2023</a:t>
            </a:r>
          </a:p>
        </p:txBody>
      </p:sp>
      <p:sp>
        <p:nvSpPr>
          <p:cNvPr id="5" name="Title 1">
            <a:extLst>
              <a:ext uri="{FF2B5EF4-FFF2-40B4-BE49-F238E27FC236}">
                <a16:creationId xmlns:a16="http://schemas.microsoft.com/office/drawing/2014/main" id="{60CB9F45-FD77-CD49-A584-02EDE9407980}"/>
              </a:ext>
            </a:extLst>
          </p:cNvPr>
          <p:cNvSpPr txBox="1">
            <a:spLocks/>
          </p:cNvSpPr>
          <p:nvPr/>
        </p:nvSpPr>
        <p:spPr>
          <a:xfrm>
            <a:off x="604342" y="2192415"/>
            <a:ext cx="7225075" cy="435008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09538">
              <a:lnSpc>
                <a:spcPct val="90000"/>
              </a:lnSpc>
              <a:spcBef>
                <a:spcPct val="20000"/>
              </a:spcBef>
              <a:spcAft>
                <a:spcPts val="1800"/>
              </a:spcAft>
              <a:buClr>
                <a:schemeClr val="accent2"/>
              </a:buClr>
              <a:buSzPct val="92000"/>
              <a:defRPr/>
            </a:pPr>
            <a:r>
              <a:rPr lang="en-US" sz="2200" b="1" cap="none" dirty="0">
                <a:solidFill>
                  <a:schemeClr val="tx1"/>
                </a:solidFill>
                <a:latin typeface="Calibri" panose="020F0502020204030204" pitchFamily="34" charset="0"/>
                <a:ea typeface="+mn-ea"/>
                <a:cs typeface="+mn-cs"/>
              </a:rPr>
              <a:t>White House Directive on Ensuring Free, Immediate, and Equitable Access to Federally Funded Research </a:t>
            </a:r>
            <a:r>
              <a:rPr lang="en-US" sz="2200" i="1" cap="none" dirty="0">
                <a:solidFill>
                  <a:schemeClr val="tx1"/>
                </a:solidFill>
                <a:latin typeface="Calibri" panose="020F0502020204030204" pitchFamily="34" charset="0"/>
                <a:ea typeface="+mn-ea"/>
                <a:cs typeface="+mn-cs"/>
              </a:rPr>
              <a:t>(released in 2022)</a:t>
            </a:r>
            <a:endParaRPr lang="en-US" sz="800" cap="none"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p>
            <a:pPr marL="346075" indent="-236538">
              <a:lnSpc>
                <a:spcPct val="90000"/>
              </a:lnSpc>
              <a:spcBef>
                <a:spcPct val="20000"/>
              </a:spcBef>
              <a:spcAft>
                <a:spcPts val="1200"/>
              </a:spcAft>
              <a:buClr>
                <a:srgbClr val="317CA4"/>
              </a:buClr>
              <a:buSzPct val="92000"/>
              <a:buFont typeface="Arial" panose="020B0604020202020204" pitchFamily="34" charset="0"/>
              <a:buChar char="•"/>
              <a:defRPr/>
            </a:pPr>
            <a:r>
              <a:rPr lang="en-US" sz="2000" cap="none" dirty="0">
                <a:solidFill>
                  <a:schemeClr val="tx1"/>
                </a:solidFill>
                <a:latin typeface="Calibri" panose="020F0502020204030204" pitchFamily="34" charset="0"/>
                <a:ea typeface="+mn-ea"/>
                <a:cs typeface="+mn-cs"/>
              </a:rPr>
              <a:t>Ensure federally funded publications freely available, publicly accessible </a:t>
            </a:r>
            <a:r>
              <a:rPr lang="en-US" sz="2000" b="1" cap="none" dirty="0">
                <a:solidFill>
                  <a:schemeClr val="tx1"/>
                </a:solidFill>
                <a:latin typeface="Calibri" panose="020F0502020204030204" pitchFamily="34" charset="0"/>
                <a:ea typeface="+mn-ea"/>
                <a:cs typeface="+mn-cs"/>
              </a:rPr>
              <a:t>without embargo</a:t>
            </a:r>
          </a:p>
          <a:p>
            <a:pPr marL="346075" indent="-236538">
              <a:lnSpc>
                <a:spcPct val="90000"/>
              </a:lnSpc>
              <a:spcBef>
                <a:spcPct val="20000"/>
              </a:spcBef>
              <a:spcAft>
                <a:spcPts val="1200"/>
              </a:spcAft>
              <a:buClr>
                <a:srgbClr val="317CA4"/>
              </a:buClr>
              <a:buSzPct val="92000"/>
              <a:buFont typeface="Arial" panose="020B0604020202020204" pitchFamily="34" charset="0"/>
              <a:buChar char="•"/>
              <a:defRPr/>
            </a:pPr>
            <a:r>
              <a:rPr lang="en-US" sz="2000" cap="none" dirty="0">
                <a:solidFill>
                  <a:schemeClr val="tx1"/>
                </a:solidFill>
                <a:latin typeface="Calibri" panose="020F0502020204030204" pitchFamily="34" charset="0"/>
                <a:ea typeface="+mn-ea"/>
                <a:cs typeface="+mn-cs"/>
              </a:rPr>
              <a:t>Make scientific data underlying publications accessible </a:t>
            </a:r>
            <a:r>
              <a:rPr lang="en-US" sz="2000" b="1" cap="none" dirty="0">
                <a:solidFill>
                  <a:schemeClr val="tx1"/>
                </a:solidFill>
                <a:latin typeface="Calibri" panose="020F0502020204030204" pitchFamily="34" charset="0"/>
                <a:ea typeface="+mn-ea"/>
                <a:cs typeface="+mn-cs"/>
              </a:rPr>
              <a:t>at time of publication</a:t>
            </a:r>
          </a:p>
          <a:p>
            <a:pPr marL="346075" indent="-236538">
              <a:lnSpc>
                <a:spcPct val="90000"/>
              </a:lnSpc>
              <a:spcBef>
                <a:spcPct val="20000"/>
              </a:spcBef>
              <a:spcAft>
                <a:spcPts val="1200"/>
              </a:spcAft>
              <a:buClr>
                <a:srgbClr val="317CA4"/>
              </a:buClr>
              <a:buSzPct val="92000"/>
              <a:buFont typeface="Arial" panose="020B0604020202020204" pitchFamily="34" charset="0"/>
              <a:buChar char="•"/>
              <a:defRPr/>
            </a:pPr>
            <a:r>
              <a:rPr lang="en-US" sz="2000" cap="none" dirty="0">
                <a:solidFill>
                  <a:schemeClr val="tx1"/>
                </a:solidFill>
                <a:latin typeface="Calibri" panose="020F0502020204030204" pitchFamily="34" charset="0"/>
                <a:ea typeface="+mn-ea"/>
                <a:cs typeface="+mn-cs"/>
              </a:rPr>
              <a:t>Develop approaches for sharing </a:t>
            </a:r>
            <a:r>
              <a:rPr lang="en-US" sz="2000" b="1" cap="none" dirty="0">
                <a:solidFill>
                  <a:schemeClr val="tx1"/>
                </a:solidFill>
                <a:latin typeface="Calibri" panose="020F0502020204030204" pitchFamily="34" charset="0"/>
                <a:ea typeface="+mn-ea"/>
                <a:cs typeface="+mn-cs"/>
              </a:rPr>
              <a:t>all scientific data</a:t>
            </a:r>
          </a:p>
          <a:p>
            <a:pPr marL="346075" indent="-236538">
              <a:lnSpc>
                <a:spcPct val="90000"/>
              </a:lnSpc>
              <a:spcBef>
                <a:spcPct val="20000"/>
              </a:spcBef>
              <a:spcAft>
                <a:spcPts val="1200"/>
              </a:spcAft>
              <a:buClr>
                <a:srgbClr val="317CA4"/>
              </a:buClr>
              <a:buSzPct val="92000"/>
              <a:buFont typeface="Arial" panose="020B0604020202020204" pitchFamily="34" charset="0"/>
              <a:buChar char="•"/>
              <a:defRPr/>
            </a:pPr>
            <a:r>
              <a:rPr lang="en-US" sz="2000" cap="none" dirty="0">
                <a:solidFill>
                  <a:schemeClr val="tx1"/>
                </a:solidFill>
                <a:latin typeface="Calibri" panose="020F0502020204030204" pitchFamily="34" charset="0"/>
                <a:ea typeface="+mn-ea"/>
                <a:cs typeface="+mn-cs"/>
              </a:rPr>
              <a:t>Establish policies for use of metadata and persistent identifiers to make research products more findable and transparent</a:t>
            </a:r>
          </a:p>
        </p:txBody>
      </p:sp>
      <p:pic>
        <p:nvPicPr>
          <p:cNvPr id="4" name="Picture 3" descr="Photo of President Biden.">
            <a:extLst>
              <a:ext uri="{FF2B5EF4-FFF2-40B4-BE49-F238E27FC236}">
                <a16:creationId xmlns:a16="http://schemas.microsoft.com/office/drawing/2014/main" id="{50F21263-2A99-074F-E728-D7C0213711F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051799" y="1871133"/>
            <a:ext cx="3683001" cy="4659444"/>
          </a:xfrm>
          <a:prstGeom prst="rect">
            <a:avLst/>
          </a:prstGeom>
        </p:spPr>
      </p:pic>
      <p:sp>
        <p:nvSpPr>
          <p:cNvPr id="6" name="TextBox 5">
            <a:extLst>
              <a:ext uri="{FF2B5EF4-FFF2-40B4-BE49-F238E27FC236}">
                <a16:creationId xmlns:a16="http://schemas.microsoft.com/office/drawing/2014/main" id="{ACDBC788-24E2-7232-301B-8454908FDC55}"/>
              </a:ext>
            </a:extLst>
          </p:cNvPr>
          <p:cNvSpPr txBox="1"/>
          <p:nvPr/>
        </p:nvSpPr>
        <p:spPr>
          <a:xfrm>
            <a:off x="8051799" y="4714695"/>
            <a:ext cx="3721689" cy="1815882"/>
          </a:xfrm>
          <a:prstGeom prst="rect">
            <a:avLst/>
          </a:prstGeom>
          <a:solidFill>
            <a:srgbClr val="080E3B">
              <a:alpha val="47000"/>
            </a:srgbClr>
          </a:solidFill>
        </p:spPr>
        <p:txBody>
          <a:bodyPr wrap="square" anchor="b">
            <a:spAutoFit/>
          </a:bodyPr>
          <a:lstStyle/>
          <a:p>
            <a:pPr fontAlgn="base"/>
            <a:r>
              <a:rPr lang="en-US" sz="1600" i="1" dirty="0">
                <a:solidFill>
                  <a:schemeClr val="bg1"/>
                </a:solidFill>
                <a:effectLst/>
                <a:latin typeface="inherit"/>
              </a:rPr>
              <a:t>"Increasing the pool of researchers who can access data and decreasing the time it takes for them to review and find new patterns in that data is critical to speeding up development of lifesaving treatments for patients.“</a:t>
            </a:r>
            <a:endParaRPr lang="en-US" sz="1600" dirty="0">
              <a:solidFill>
                <a:schemeClr val="bg1"/>
              </a:solidFill>
              <a:latin typeface="HCo Whitney"/>
            </a:endParaRPr>
          </a:p>
          <a:p>
            <a:pPr fontAlgn="base"/>
            <a:r>
              <a:rPr lang="en-US" sz="1600" b="0" i="0" dirty="0">
                <a:solidFill>
                  <a:schemeClr val="bg1"/>
                </a:solidFill>
                <a:effectLst/>
                <a:latin typeface="HCo Whitney"/>
              </a:rPr>
              <a:t>	</a:t>
            </a:r>
            <a:r>
              <a:rPr lang="en-US" sz="1600" dirty="0">
                <a:solidFill>
                  <a:schemeClr val="bg1"/>
                </a:solidFill>
                <a:latin typeface="HCo Whitney"/>
              </a:rPr>
              <a:t>       </a:t>
            </a:r>
            <a:r>
              <a:rPr lang="en-US" sz="1600" b="0" i="0" dirty="0">
                <a:solidFill>
                  <a:schemeClr val="bg1"/>
                </a:solidFill>
                <a:effectLst/>
                <a:latin typeface="inherit"/>
              </a:rPr>
              <a:t>- Joe Biden</a:t>
            </a:r>
          </a:p>
        </p:txBody>
      </p:sp>
    </p:spTree>
    <p:extLst>
      <p:ext uri="{BB962C8B-B14F-4D97-AF65-F5344CB8AC3E}">
        <p14:creationId xmlns:p14="http://schemas.microsoft.com/office/powerpoint/2010/main" val="410695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4B12016-7FE9-1AAA-C62F-7EC89D866A2F}"/>
              </a:ext>
            </a:extLst>
          </p:cNvPr>
          <p:cNvSpPr txBox="1">
            <a:spLocks noGrp="1"/>
          </p:cNvSpPr>
          <p:nvPr>
            <p:ph type="title" idx="4294967295"/>
          </p:nvPr>
        </p:nvSpPr>
        <p:spPr>
          <a:xfrm>
            <a:off x="4382724" y="702156"/>
            <a:ext cx="7225075" cy="1013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a:ln>
                  <a:noFill/>
                </a:ln>
                <a:solidFill>
                  <a:schemeClr val="accent1"/>
                </a:solidFill>
                <a:effectLst/>
                <a:uLnTx/>
                <a:uFillTx/>
                <a:latin typeface="Calibri" panose="020F0502020204030204" pitchFamily="34" charset="0"/>
                <a:ea typeface="+mj-ea"/>
                <a:cs typeface="+mj-cs"/>
              </a:rPr>
              <a:t>NIH BUILDING OFF an already </a:t>
            </a:r>
            <a:br>
              <a:rPr kumimoji="0" lang="en-US" sz="2800" b="1" i="0" u="none" strike="noStrike" kern="1200" cap="all" spc="0" normalizeH="0" baseline="0" noProof="0" dirty="0">
                <a:ln>
                  <a:noFill/>
                </a:ln>
                <a:solidFill>
                  <a:schemeClr val="accent1"/>
                </a:solidFill>
                <a:effectLst/>
                <a:uLnTx/>
                <a:uFillTx/>
                <a:latin typeface="Calibri" panose="020F0502020204030204" pitchFamily="34" charset="0"/>
                <a:ea typeface="+mj-ea"/>
                <a:cs typeface="+mj-cs"/>
              </a:rPr>
            </a:br>
            <a:r>
              <a:rPr kumimoji="0" lang="en-US" sz="2800" b="1" i="0" u="none" strike="noStrike" kern="1200" cap="all" spc="0" normalizeH="0" baseline="0" noProof="0" dirty="0">
                <a:ln>
                  <a:noFill/>
                </a:ln>
                <a:solidFill>
                  <a:schemeClr val="accent1"/>
                </a:solidFill>
                <a:effectLst/>
                <a:uLnTx/>
                <a:uFillTx/>
                <a:latin typeface="Calibri" panose="020F0502020204030204" pitchFamily="34" charset="0"/>
                <a:ea typeface="+mj-ea"/>
                <a:cs typeface="+mj-cs"/>
              </a:rPr>
              <a:t>Strong Foundation</a:t>
            </a:r>
          </a:p>
        </p:txBody>
      </p:sp>
      <p:pic>
        <p:nvPicPr>
          <p:cNvPr id="23" name="Content Placeholder 4">
            <a:extLst>
              <a:ext uri="{FF2B5EF4-FFF2-40B4-BE49-F238E27FC236}">
                <a16:creationId xmlns:a16="http://schemas.microsoft.com/office/drawing/2014/main" id="{04A3B02F-26A2-5242-2722-756379FE376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
          <a:stretch/>
        </p:blipFill>
        <p:spPr>
          <a:xfrm>
            <a:off x="448732" y="600075"/>
            <a:ext cx="3683001" cy="5775325"/>
          </a:xfrm>
          <a:prstGeom prst="rect">
            <a:avLst/>
          </a:prstGeom>
        </p:spPr>
      </p:pic>
      <p:sp>
        <p:nvSpPr>
          <p:cNvPr id="25" name="TextBox 24">
            <a:extLst>
              <a:ext uri="{FF2B5EF4-FFF2-40B4-BE49-F238E27FC236}">
                <a16:creationId xmlns:a16="http://schemas.microsoft.com/office/drawing/2014/main" id="{1C679FC0-0730-1A8D-4C52-C02652B8BCFE}"/>
              </a:ext>
              <a:ext uri="{C183D7F6-B498-43B3-948B-1728B52AA6E4}">
                <adec:decorative xmlns:adec="http://schemas.microsoft.com/office/drawing/2017/decorative" val="1"/>
              </a:ext>
            </a:extLst>
          </p:cNvPr>
          <p:cNvSpPr txBox="1"/>
          <p:nvPr/>
        </p:nvSpPr>
        <p:spPr>
          <a:xfrm>
            <a:off x="1880797" y="6175345"/>
            <a:ext cx="225093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latin typeface="Calibri" panose="020F0502020204030204" pitchFamily="34" charset="0"/>
                <a:hlinkClick r:id="rId4" tooltip="https://foto.wuestenigel.com/hand-holding-red-envelope-with-spam-text/">
                  <a:extLst>
                    <a:ext uri="{A12FA001-AC4F-418D-AE19-62706E023703}">
                      <ahyp:hlinkClr xmlns:ahyp="http://schemas.microsoft.com/office/drawing/2018/hyperlinkcolor" val="tx"/>
                    </a:ext>
                  </a:extLst>
                </a:hlinkClick>
              </a:rPr>
              <a:t>This Photo</a:t>
            </a:r>
            <a:r>
              <a:rPr lang="en-US" sz="700" dirty="0">
                <a:solidFill>
                  <a:srgbClr val="FFFFFF"/>
                </a:solidFill>
                <a:latin typeface="Calibri" panose="020F0502020204030204" pitchFamily="34" charset="0"/>
              </a:rPr>
              <a:t> by Unknown Author is licensed under </a:t>
            </a:r>
            <a:r>
              <a:rPr lang="en-US" sz="700" dirty="0">
                <a:solidFill>
                  <a:srgbClr val="FFFFFF"/>
                </a:solidFill>
                <a:latin typeface="Calibri" panose="020F0502020204030204" pitchFamily="34" charset="0"/>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latin typeface="Calibri" panose="020F0502020204030204" pitchFamily="34" charset="0"/>
            </a:endParaRPr>
          </a:p>
        </p:txBody>
      </p:sp>
      <p:sp>
        <p:nvSpPr>
          <p:cNvPr id="24" name="Content Placeholder 9">
            <a:extLst>
              <a:ext uri="{FF2B5EF4-FFF2-40B4-BE49-F238E27FC236}">
                <a16:creationId xmlns:a16="http://schemas.microsoft.com/office/drawing/2014/main" id="{501D1F5E-B320-F047-DD76-0C5B5E765C54}"/>
              </a:ext>
            </a:extLst>
          </p:cNvPr>
          <p:cNvSpPr txBox="1">
            <a:spLocks/>
          </p:cNvSpPr>
          <p:nvPr/>
        </p:nvSpPr>
        <p:spPr>
          <a:xfrm>
            <a:off x="4382726" y="1896532"/>
            <a:ext cx="7225074" cy="4758001"/>
          </a:xfrm>
          <a:prstGeom prst="rect">
            <a:avLst/>
          </a:prstGeom>
        </p:spPr>
        <p:txBody>
          <a:bodyPr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Calibri" panose="020F0502020204030204"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alibri" panose="020F0502020204030204"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alibri" panose="020F050202020403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2438" indent="-342900">
              <a:spcBef>
                <a:spcPts val="0"/>
              </a:spcBef>
              <a:buClr>
                <a:srgbClr val="30834D"/>
              </a:buClr>
              <a:buFont typeface="Wingdings" panose="05000000000000000000" pitchFamily="2" charset="2"/>
              <a:buChar char="ü"/>
              <a:defRPr/>
            </a:pPr>
            <a:r>
              <a:rPr lang="en-US" sz="2000" b="1" dirty="0">
                <a:solidFill>
                  <a:schemeClr val="tx1"/>
                </a:solidFill>
              </a:rPr>
              <a:t>2020 Data Management and Sharing Policy</a:t>
            </a:r>
          </a:p>
          <a:p>
            <a:pPr marL="776438" lvl="1" indent="-342900">
              <a:spcBef>
                <a:spcPts val="0"/>
              </a:spcBef>
              <a:buFont typeface="Arial" panose="020B0604020202020204" pitchFamily="34" charset="0"/>
              <a:buChar char="•"/>
              <a:defRPr/>
            </a:pPr>
            <a:r>
              <a:rPr lang="en-US" sz="1800" dirty="0">
                <a:solidFill>
                  <a:schemeClr val="tx1"/>
                </a:solidFill>
              </a:rPr>
              <a:t>Makes scientific data underlying publications accessible </a:t>
            </a:r>
            <a:r>
              <a:rPr lang="en-US" sz="1800" b="1" dirty="0">
                <a:solidFill>
                  <a:schemeClr val="tx1"/>
                </a:solidFill>
              </a:rPr>
              <a:t>at time of publication</a:t>
            </a:r>
          </a:p>
          <a:p>
            <a:pPr marL="776438" lvl="1" indent="-342900">
              <a:spcBef>
                <a:spcPts val="0"/>
              </a:spcBef>
              <a:buFont typeface="Arial" panose="020B0604020202020204" pitchFamily="34" charset="0"/>
              <a:buChar char="•"/>
              <a:defRPr/>
            </a:pPr>
            <a:r>
              <a:rPr lang="en-US" sz="1800" dirty="0">
                <a:solidFill>
                  <a:schemeClr val="tx1"/>
                </a:solidFill>
              </a:rPr>
              <a:t>Develops approaches for sharing </a:t>
            </a:r>
            <a:r>
              <a:rPr lang="en-US" sz="1800" b="1" dirty="0">
                <a:solidFill>
                  <a:schemeClr val="tx1"/>
                </a:solidFill>
              </a:rPr>
              <a:t>all scientific data</a:t>
            </a:r>
          </a:p>
          <a:p>
            <a:pPr marL="285750" indent="-285750">
              <a:spcBef>
                <a:spcPts val="6400"/>
              </a:spcBef>
              <a:buClr>
                <a:schemeClr val="accent6"/>
              </a:buClr>
              <a:buFont typeface="Wingdings" panose="05000000000000000000" pitchFamily="2" charset="2"/>
              <a:buChar char="ü"/>
            </a:pPr>
            <a:r>
              <a:rPr lang="en-US" sz="2000" b="1" dirty="0"/>
              <a:t>2008 Public Access Policy</a:t>
            </a:r>
          </a:p>
          <a:p>
            <a:pPr marL="742950" lvl="1" indent="-285750">
              <a:buFont typeface="Arial" panose="020B0604020202020204" pitchFamily="34" charset="0"/>
              <a:buChar char="•"/>
            </a:pPr>
            <a:r>
              <a:rPr lang="en-US" sz="1800" dirty="0"/>
              <a:t>1.4 million NIH-supported articles </a:t>
            </a:r>
            <a:br>
              <a:rPr lang="en-US" sz="1800" dirty="0"/>
            </a:br>
            <a:r>
              <a:rPr lang="en-US" sz="1800" dirty="0"/>
              <a:t>(2008-present)</a:t>
            </a:r>
          </a:p>
          <a:p>
            <a:pPr marL="742950" lvl="1" indent="-285750">
              <a:buFont typeface="Arial" panose="020B0604020202020204" pitchFamily="34" charset="0"/>
              <a:buChar char="•"/>
            </a:pPr>
            <a:r>
              <a:rPr lang="en-US" sz="1800" dirty="0"/>
              <a:t>&gt; 100,000 added annually</a:t>
            </a:r>
          </a:p>
          <a:p>
            <a:pPr marL="742950" lvl="1" indent="-285750">
              <a:buFont typeface="Arial" panose="020B0604020202020204" pitchFamily="34" charset="0"/>
              <a:buChar char="•"/>
            </a:pPr>
            <a:r>
              <a:rPr lang="en-US" sz="1800" dirty="0"/>
              <a:t>1/3 submitted with </a:t>
            </a:r>
            <a:r>
              <a:rPr lang="en-US" sz="1800" b="1" dirty="0"/>
              <a:t>NO embargo</a:t>
            </a:r>
          </a:p>
        </p:txBody>
      </p:sp>
      <p:pic>
        <p:nvPicPr>
          <p:cNvPr id="28" name="Picture 27" descr="A donut graph showing that among N I H supported articles in PubMed Central, 47% are final, publisher provided, and 53% are author manuscripts.">
            <a:extLst>
              <a:ext uri="{FF2B5EF4-FFF2-40B4-BE49-F238E27FC236}">
                <a16:creationId xmlns:a16="http://schemas.microsoft.com/office/drawing/2014/main" id="{64EA42FF-57E8-918B-DEB9-D64FA1CB9D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5333" y="1309344"/>
            <a:ext cx="5841133" cy="5395012"/>
          </a:xfrm>
          <a:prstGeom prst="rect">
            <a:avLst/>
          </a:prstGeom>
        </p:spPr>
      </p:pic>
    </p:spTree>
    <p:extLst>
      <p:ext uri="{BB962C8B-B14F-4D97-AF65-F5344CB8AC3E}">
        <p14:creationId xmlns:p14="http://schemas.microsoft.com/office/powerpoint/2010/main" val="2933816808"/>
      </p:ext>
    </p:extLst>
  </p:cSld>
  <p:clrMapOvr>
    <a:masterClrMapping/>
  </p:clrMapOvr>
</p:sld>
</file>

<file path=ppt/theme/theme1.xml><?xml version="1.0" encoding="utf-8"?>
<a:theme xmlns:a="http://schemas.openxmlformats.org/drawingml/2006/main" name="Dividend">
  <a:themeElements>
    <a:clrScheme name="Custom 26">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00FF"/>
      </a:hlink>
      <a:folHlink>
        <a:srgbClr val="7030A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6eed5e-16cb-42e6-9695-0b9b2b2895e6" xsi:nil="true"/>
    <lcf76f155ced4ddcb4097134ff3c332f xmlns="9c68a81f-f377-4b4a-8f4a-de1d8819de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18038B14E67A4ABEDCA9F4F69BE31F" ma:contentTypeVersion="16" ma:contentTypeDescription="Create a new document." ma:contentTypeScope="" ma:versionID="1ce7afeeeeaa5e58c553c30cf7ebc106">
  <xsd:schema xmlns:xsd="http://www.w3.org/2001/XMLSchema" xmlns:xs="http://www.w3.org/2001/XMLSchema" xmlns:p="http://schemas.microsoft.com/office/2006/metadata/properties" xmlns:ns2="9c68a81f-f377-4b4a-8f4a-de1d8819de64" xmlns:ns3="bd6eed5e-16cb-42e6-9695-0b9b2b2895e6" targetNamespace="http://schemas.microsoft.com/office/2006/metadata/properties" ma:root="true" ma:fieldsID="a7df8c322fcafc95f8f128bafb53ae65" ns2:_="" ns3:_="">
    <xsd:import namespace="9c68a81f-f377-4b4a-8f4a-de1d8819de64"/>
    <xsd:import namespace="bd6eed5e-16cb-42e6-9695-0b9b2b28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8a81f-f377-4b4a-8f4a-de1d8819d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6eed5e-16cb-42e6-9695-0b9b2b2895e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48d58f8-144a-49b4-8239-34a793a99692}" ma:internalName="TaxCatchAll" ma:showField="CatchAllData" ma:web="bd6eed5e-16cb-42e6-9695-0b9b2b2895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9B094-B42A-4D57-B94D-2F6BB8999799}">
  <ds:schemaRefs>
    <ds:schemaRef ds:uri="http://schemas.microsoft.com/office/2006/metadata/properties"/>
    <ds:schemaRef ds:uri="http://schemas.microsoft.com/office/infopath/2007/PartnerControls"/>
    <ds:schemaRef ds:uri="bd6eed5e-16cb-42e6-9695-0b9b2b2895e6"/>
    <ds:schemaRef ds:uri="9c68a81f-f377-4b4a-8f4a-de1d8819de64"/>
  </ds:schemaRefs>
</ds:datastoreItem>
</file>

<file path=customXml/itemProps2.xml><?xml version="1.0" encoding="utf-8"?>
<ds:datastoreItem xmlns:ds="http://schemas.openxmlformats.org/officeDocument/2006/customXml" ds:itemID="{4BA0B772-60CF-40D8-8E48-E4776C4BF1C4}">
  <ds:schemaRefs>
    <ds:schemaRef ds:uri="http://schemas.microsoft.com/sharepoint/v3/contenttype/forms"/>
  </ds:schemaRefs>
</ds:datastoreItem>
</file>

<file path=customXml/itemProps3.xml><?xml version="1.0" encoding="utf-8"?>
<ds:datastoreItem xmlns:ds="http://schemas.openxmlformats.org/officeDocument/2006/customXml" ds:itemID="{EDEB6BCE-0C4C-4350-9D2C-3D2F9652A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8a81f-f377-4b4a-8f4a-de1d8819de64"/>
    <ds:schemaRef ds:uri="bd6eed5e-16cb-42e6-9695-0b9b2b289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0</TotalTime>
  <Words>2149</Words>
  <Application>Microsoft Macintosh PowerPoint</Application>
  <PresentationFormat>Widescreen</PresentationFormat>
  <Paragraphs>252</Paragraphs>
  <Slides>26</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Berlin Sans FB Demi</vt:lpstr>
      <vt:lpstr>Calibri</vt:lpstr>
      <vt:lpstr>Calibri Light</vt:lpstr>
      <vt:lpstr>Gill Sans MT</vt:lpstr>
      <vt:lpstr>HCo Whitney</vt:lpstr>
      <vt:lpstr>inherit</vt:lpstr>
      <vt:lpstr>Times New Roman</vt:lpstr>
      <vt:lpstr>Wingdings</vt:lpstr>
      <vt:lpstr>Wingdings 2</vt:lpstr>
      <vt:lpstr>Dividend</vt:lpstr>
      <vt:lpstr>Custom Design</vt:lpstr>
      <vt:lpstr>PROMOTING EQUITABLE ACCESS TO RESEARCH RESULTS  An Integrated Approach</vt:lpstr>
      <vt:lpstr>PowerPoint Presentation</vt:lpstr>
      <vt:lpstr>Why We’re Here</vt:lpstr>
      <vt:lpstr>Some Examples Making Good on The public’s investment in science</vt:lpstr>
      <vt:lpstr>Some Examples Making Good on The public’s investment in science</vt:lpstr>
      <vt:lpstr>NIH VISION An Integrated Ecosystem for research outputs</vt:lpstr>
      <vt:lpstr>Some context  NIH’s Long-Standing Commitment To Access</vt:lpstr>
      <vt:lpstr>What’s New in 2023</vt:lpstr>
      <vt:lpstr>NIH BUILDING OFF an already  Strong Foundation</vt:lpstr>
      <vt:lpstr>HOW TO GET TO ZERO EMBARGO </vt:lpstr>
      <vt:lpstr>Public Access to Publications CURRENT POLICY PROPOSAL</vt:lpstr>
      <vt:lpstr>Public Access to Publications CURRENT POLICY PROPOSAL (cont.)</vt:lpstr>
      <vt:lpstr>Public Access to Publications CURRENT POLICY PROPOSAL (cont.)</vt:lpstr>
      <vt:lpstr>Public engagement is key to best outcomes seeking comment on A future policy </vt:lpstr>
      <vt:lpstr>PRELIMINARY ANALYSES Feedback on Public Access Policy Proposal</vt:lpstr>
      <vt:lpstr>PRELIMINARY ANALYSES Feedback on Public Access Policy Proposal (cont.)</vt:lpstr>
      <vt:lpstr>Some Common Threads (what we have been working through  and What we are hearing)</vt:lpstr>
      <vt:lpstr>What we're Hearing/What We’re Working on Public access vs. Open Access</vt:lpstr>
      <vt:lpstr>What we're Hearing/What We’re Working on Implications for Equity</vt:lpstr>
      <vt:lpstr>AAAS SURVEY ON SCHOLARLY PUBLICATION  EXPERIENCES &amp; PERSPECTIVES</vt:lpstr>
      <vt:lpstr>What we're Hearing/What We’re Working on Increase CLARITY AROUND PAYING TO PUBLISH</vt:lpstr>
      <vt:lpstr>What we're Hearing/What We’re Working on monitor publication costs</vt:lpstr>
      <vt:lpstr>What we're Hearing/What We’re Working on  EASE administrative burden</vt:lpstr>
      <vt:lpstr>going forward policy development/implementation timeline</vt:lpstr>
      <vt:lpstr>Questions for discussion with ACD</vt:lpstr>
      <vt:lpstr>Stay in touch with the office of science policy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EQUITABLE ACCESS TO RESEARCH RESULTS </dc:title>
  <dc:subject>access to research results</dc:subject>
  <dc:creator/>
  <cp:keywords>biomedical research, access to research results, National Institutes of Health, NIH, Advisory Committee to the Director, ACD</cp:keywords>
  <cp:lastModifiedBy/>
  <cp:revision>1</cp:revision>
  <dcterms:created xsi:type="dcterms:W3CDTF">2023-06-01T21:26:47Z</dcterms:created>
  <dcterms:modified xsi:type="dcterms:W3CDTF">2023-06-08T15:23:50Z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status ">
    <vt:lpwstr>Public Domain</vt:lpwstr>
  </property>
  <property fmtid="{D5CDD505-2E9C-101B-9397-08002B2CF9AE}" pid="4" name="Section 508 Compliance">
    <vt:lpwstr>Palladian Partners</vt:lpwstr>
  </property>
  <property fmtid="{D5CDD505-2E9C-101B-9397-08002B2CF9AE}" pid="5" name="ContentTypeId">
    <vt:lpwstr>0x0101008218038B14E67A4ABEDCA9F4F69BE31F</vt:lpwstr>
  </property>
</Properties>
</file>