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6" r:id="rId5"/>
  </p:sldMasterIdLst>
  <p:notesMasterIdLst>
    <p:notesMasterId r:id="rId18"/>
  </p:notesMasterIdLst>
  <p:sldIdLst>
    <p:sldId id="2330" r:id="rId6"/>
    <p:sldId id="257" r:id="rId7"/>
    <p:sldId id="2145706656" r:id="rId8"/>
    <p:sldId id="2145706657" r:id="rId9"/>
    <p:sldId id="2147377040" r:id="rId10"/>
    <p:sldId id="2147376944" r:id="rId11"/>
    <p:sldId id="2147377041" r:id="rId12"/>
    <p:sldId id="2147377042" r:id="rId13"/>
    <p:sldId id="2147377043" r:id="rId14"/>
    <p:sldId id="2147377044" r:id="rId15"/>
    <p:sldId id="2147377071" r:id="rId16"/>
    <p:sldId id="21473770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2E2382-A82A-68A0-9756-4EDC15B87375}" name="Long, Laura (NIH/OD) [E]" initials="L[" userId="S::longlk@nih.gov::262281d7-79a4-4511-9b5c-936c77c65b3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58A"/>
    <a:srgbClr val="102A45"/>
    <a:srgbClr val="83AC00"/>
    <a:srgbClr val="8CB800"/>
    <a:srgbClr val="719500"/>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1B7EBD-C153-4194-951B-C376299709CF}" v="9" dt="2023-05-27T14:03:00.8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8" autoAdjust="0"/>
    <p:restoredTop sz="95468" autoAdjust="0"/>
  </p:normalViewPr>
  <p:slideViewPr>
    <p:cSldViewPr snapToGrid="0">
      <p:cViewPr varScale="1">
        <p:scale>
          <a:sx n="68" d="100"/>
          <a:sy n="68" d="100"/>
        </p:scale>
        <p:origin x="84" y="16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Boehm" userId="1641bce7-7692-4520-91be-0eaac45ab18d" providerId="ADAL" clId="{231B7EBD-C153-4194-951B-C376299709CF}"/>
    <pc:docChg chg="modSld">
      <pc:chgData name="Steve Boehm" userId="1641bce7-7692-4520-91be-0eaac45ab18d" providerId="ADAL" clId="{231B7EBD-C153-4194-951B-C376299709CF}" dt="2023-05-27T14:03:00.849" v="5"/>
      <pc:docMkLst>
        <pc:docMk/>
      </pc:docMkLst>
      <pc:sldChg chg="modSp">
        <pc:chgData name="Steve Boehm" userId="1641bce7-7692-4520-91be-0eaac45ab18d" providerId="ADAL" clId="{231B7EBD-C153-4194-951B-C376299709CF}" dt="2023-05-27T14:03:00.849" v="5"/>
        <pc:sldMkLst>
          <pc:docMk/>
          <pc:sldMk cId="188239623" sldId="2145706657"/>
        </pc:sldMkLst>
        <pc:graphicFrameChg chg="mod">
          <ac:chgData name="Steve Boehm" userId="1641bce7-7692-4520-91be-0eaac45ab18d" providerId="ADAL" clId="{231B7EBD-C153-4194-951B-C376299709CF}" dt="2023-05-27T14:03:00.849" v="5"/>
          <ac:graphicFrameMkLst>
            <pc:docMk/>
            <pc:sldMk cId="188239623" sldId="2145706657"/>
            <ac:graphicFrameMk id="18" creationId="{3EA84300-417F-4A57-B1DD-3EA25B0188AE}"/>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8505678956214215E-2"/>
          <c:y val="4.2936624180405281E-2"/>
          <c:w val="0.91392539921128779"/>
          <c:h val="0.81044076452541103"/>
        </c:manualLayout>
      </c:layout>
      <c:pie3DChart>
        <c:varyColors val="1"/>
        <c:ser>
          <c:idx val="0"/>
          <c:order val="0"/>
          <c:tx>
            <c:strRef>
              <c:f>Sheet1!$B$1</c:f>
              <c:strCache>
                <c:ptCount val="1"/>
                <c:pt idx="0">
                  <c:v>Amount</c:v>
                </c:pt>
              </c:strCache>
            </c:strRef>
          </c:tx>
          <c:explosion val="2"/>
          <c:dPt>
            <c:idx val="0"/>
            <c:bubble3D val="0"/>
            <c:explosion val="0"/>
            <c:spPr>
              <a:solidFill>
                <a:schemeClr val="tx1">
                  <a:lumMod val="50000"/>
                  <a:lumOff val="50000"/>
                </a:schemeClr>
              </a:solidFill>
              <a:ln w="57150">
                <a:solidFill>
                  <a:schemeClr val="tx1"/>
                </a:solidFill>
              </a:ln>
              <a:effectLst>
                <a:innerShdw blurRad="114300">
                  <a:schemeClr val="accent1">
                    <a:tint val="58000"/>
                    <a:lumMod val="75000"/>
                  </a:schemeClr>
                </a:innerShdw>
              </a:effectLst>
              <a:scene3d>
                <a:camera prst="orthographicFront"/>
                <a:lightRig rig="threePt" dir="t"/>
              </a:scene3d>
              <a:sp3d contourW="57150" prstMaterial="flat">
                <a:contourClr>
                  <a:schemeClr val="tx1"/>
                </a:contourClr>
              </a:sp3d>
            </c:spPr>
            <c:extLst>
              <c:ext xmlns:c16="http://schemas.microsoft.com/office/drawing/2014/chart" uri="{C3380CC4-5D6E-409C-BE32-E72D297353CC}">
                <c16:uniqueId val="{00000001-EA30-4E71-91C5-7F98AD06F330}"/>
              </c:ext>
            </c:extLst>
          </c:dPt>
          <c:dPt>
            <c:idx val="1"/>
            <c:bubble3D val="0"/>
            <c:explosion val="0"/>
            <c:spPr>
              <a:solidFill>
                <a:schemeClr val="tx1"/>
              </a:solidFill>
              <a:ln w="57150">
                <a:solidFill>
                  <a:schemeClr val="accent1">
                    <a:shade val="86000"/>
                    <a:lumMod val="75000"/>
                  </a:schemeClr>
                </a:solidFill>
              </a:ln>
              <a:effectLst>
                <a:innerShdw blurRad="114300">
                  <a:schemeClr val="accent1">
                    <a:shade val="86000"/>
                    <a:lumMod val="75000"/>
                  </a:schemeClr>
                </a:innerShdw>
              </a:effectLst>
              <a:scene3d>
                <a:camera prst="orthographicFront"/>
                <a:lightRig rig="threePt" dir="t"/>
              </a:scene3d>
              <a:sp3d contourW="57150" prstMaterial="flat">
                <a:contourClr>
                  <a:schemeClr val="accent1">
                    <a:shade val="86000"/>
                    <a:lumMod val="75000"/>
                  </a:schemeClr>
                </a:contourClr>
              </a:sp3d>
            </c:spPr>
            <c:extLst>
              <c:ext xmlns:c16="http://schemas.microsoft.com/office/drawing/2014/chart" uri="{C3380CC4-5D6E-409C-BE32-E72D297353CC}">
                <c16:uniqueId val="{00000003-EA30-4E71-91C5-7F98AD06F330}"/>
              </c:ext>
            </c:extLst>
          </c:dPt>
          <c:dPt>
            <c:idx val="2"/>
            <c:bubble3D val="0"/>
            <c:explosion val="0"/>
            <c:spPr>
              <a:solidFill>
                <a:schemeClr val="accent6"/>
              </a:solidFill>
              <a:ln w="57150">
                <a:solidFill>
                  <a:schemeClr val="tx1"/>
                </a:solidFill>
              </a:ln>
              <a:effectLst>
                <a:innerShdw blurRad="114300">
                  <a:schemeClr val="accent1">
                    <a:tint val="86000"/>
                    <a:lumMod val="75000"/>
                  </a:schemeClr>
                </a:innerShdw>
              </a:effectLst>
              <a:scene3d>
                <a:camera prst="orthographicFront"/>
                <a:lightRig rig="threePt" dir="t"/>
              </a:scene3d>
              <a:sp3d contourW="57150" prstMaterial="flat">
                <a:contourClr>
                  <a:schemeClr val="tx1"/>
                </a:contourClr>
              </a:sp3d>
            </c:spPr>
            <c:extLst>
              <c:ext xmlns:c16="http://schemas.microsoft.com/office/drawing/2014/chart" uri="{C3380CC4-5D6E-409C-BE32-E72D297353CC}">
                <c16:uniqueId val="{00000005-EA30-4E71-91C5-7F98AD06F330}"/>
              </c:ext>
            </c:extLst>
          </c:dPt>
          <c:dPt>
            <c:idx val="3"/>
            <c:bubble3D val="0"/>
            <c:explosion val="0"/>
            <c:spPr>
              <a:solidFill>
                <a:schemeClr val="accent5"/>
              </a:solidFill>
              <a:ln w="57150">
                <a:solidFill>
                  <a:schemeClr val="accent1">
                    <a:shade val="58000"/>
                    <a:lumMod val="75000"/>
                  </a:schemeClr>
                </a:solidFill>
              </a:ln>
              <a:effectLst>
                <a:innerShdw blurRad="114300">
                  <a:schemeClr val="accent1">
                    <a:shade val="58000"/>
                    <a:lumMod val="75000"/>
                  </a:schemeClr>
                </a:innerShdw>
              </a:effectLst>
              <a:scene3d>
                <a:camera prst="orthographicFront"/>
                <a:lightRig rig="threePt" dir="t"/>
              </a:scene3d>
              <a:sp3d contourW="57150" prstMaterial="flat">
                <a:contourClr>
                  <a:schemeClr val="accent1">
                    <a:shade val="58000"/>
                    <a:lumMod val="75000"/>
                  </a:schemeClr>
                </a:contourClr>
              </a:sp3d>
            </c:spPr>
            <c:extLst>
              <c:ext xmlns:c16="http://schemas.microsoft.com/office/drawing/2014/chart" uri="{C3380CC4-5D6E-409C-BE32-E72D297353CC}">
                <c16:uniqueId val="{00000007-EA30-4E71-91C5-7F98AD06F330}"/>
              </c:ext>
            </c:extLst>
          </c:dPt>
          <c:dPt>
            <c:idx val="4"/>
            <c:bubble3D val="0"/>
            <c:spPr>
              <a:solidFill>
                <a:schemeClr val="accent1">
                  <a:shade val="58000"/>
                  <a:alpha val="90000"/>
                </a:schemeClr>
              </a:solidFill>
              <a:ln w="19050">
                <a:solidFill>
                  <a:schemeClr val="accent1">
                    <a:shade val="58000"/>
                    <a:lumMod val="75000"/>
                  </a:schemeClr>
                </a:solidFill>
              </a:ln>
              <a:effectLst>
                <a:innerShdw blurRad="114300">
                  <a:schemeClr val="accent1">
                    <a:shade val="58000"/>
                    <a:lumMod val="75000"/>
                  </a:schemeClr>
                </a:innerShdw>
              </a:effectLst>
              <a:scene3d>
                <a:camera prst="orthographicFront"/>
                <a:lightRig rig="threePt" dir="t"/>
              </a:scene3d>
              <a:sp3d contourW="19050" prstMaterial="flat">
                <a:contourClr>
                  <a:schemeClr val="accent1">
                    <a:shade val="58000"/>
                    <a:lumMod val="75000"/>
                  </a:schemeClr>
                </a:contourClr>
              </a:sp3d>
            </c:spPr>
            <c:extLst>
              <c:ext xmlns:c16="http://schemas.microsoft.com/office/drawing/2014/chart" uri="{C3380CC4-5D6E-409C-BE32-E72D297353CC}">
                <c16:uniqueId val="{00000009-EA30-4E71-91C5-7F98AD06F330}"/>
              </c:ext>
            </c:extLst>
          </c:dPt>
          <c:dPt>
            <c:idx val="5"/>
            <c:bubble3D val="0"/>
            <c:spPr>
              <a:solidFill>
                <a:schemeClr val="accent1">
                  <a:shade val="58000"/>
                  <a:alpha val="90000"/>
                </a:schemeClr>
              </a:solidFill>
              <a:ln w="19050">
                <a:solidFill>
                  <a:schemeClr val="accent1">
                    <a:shade val="58000"/>
                    <a:lumMod val="75000"/>
                  </a:schemeClr>
                </a:solidFill>
              </a:ln>
              <a:effectLst>
                <a:innerShdw blurRad="114300">
                  <a:schemeClr val="accent1">
                    <a:shade val="58000"/>
                    <a:lumMod val="75000"/>
                  </a:schemeClr>
                </a:innerShdw>
              </a:effectLst>
              <a:scene3d>
                <a:camera prst="orthographicFront"/>
                <a:lightRig rig="threePt" dir="t"/>
              </a:scene3d>
              <a:sp3d contourW="19050" prstMaterial="flat">
                <a:contourClr>
                  <a:schemeClr val="accent1">
                    <a:shade val="58000"/>
                    <a:lumMod val="75000"/>
                  </a:schemeClr>
                </a:contourClr>
              </a:sp3d>
            </c:spPr>
            <c:extLst>
              <c:ext xmlns:c16="http://schemas.microsoft.com/office/drawing/2014/chart" uri="{C3380CC4-5D6E-409C-BE32-E72D297353CC}">
                <c16:uniqueId val="{0000000B-EA30-4E71-91C5-7F98AD06F330}"/>
              </c:ext>
            </c:extLst>
          </c:dPt>
          <c:dPt>
            <c:idx val="6"/>
            <c:bubble3D val="0"/>
            <c:spPr>
              <a:solidFill>
                <a:schemeClr val="accent1">
                  <a:shade val="58000"/>
                  <a:alpha val="90000"/>
                </a:schemeClr>
              </a:solidFill>
              <a:ln w="19050">
                <a:solidFill>
                  <a:schemeClr val="accent1">
                    <a:shade val="58000"/>
                    <a:lumMod val="75000"/>
                  </a:schemeClr>
                </a:solidFill>
              </a:ln>
              <a:effectLst>
                <a:innerShdw blurRad="114300">
                  <a:schemeClr val="accent1">
                    <a:shade val="58000"/>
                    <a:lumMod val="75000"/>
                  </a:schemeClr>
                </a:innerShdw>
              </a:effectLst>
              <a:scene3d>
                <a:camera prst="orthographicFront"/>
                <a:lightRig rig="threePt" dir="t"/>
              </a:scene3d>
              <a:sp3d contourW="19050" prstMaterial="flat">
                <a:contourClr>
                  <a:schemeClr val="accent1">
                    <a:shade val="58000"/>
                    <a:lumMod val="75000"/>
                  </a:schemeClr>
                </a:contourClr>
              </a:sp3d>
            </c:spPr>
            <c:extLst>
              <c:ext xmlns:c16="http://schemas.microsoft.com/office/drawing/2014/chart" uri="{C3380CC4-5D6E-409C-BE32-E72D297353CC}">
                <c16:uniqueId val="{0000000D-EA30-4E71-91C5-7F98AD06F330}"/>
              </c:ext>
            </c:extLst>
          </c:dPt>
          <c:dLbls>
            <c:delete val="1"/>
          </c:dLbls>
          <c:cat>
            <c:strRef>
              <c:f>Sheet1!$A$2:$A$5</c:f>
              <c:strCache>
                <c:ptCount val="4"/>
                <c:pt idx="0">
                  <c:v>Pre-clinical Studies</c:v>
                </c:pt>
                <c:pt idx="1">
                  <c:v>In-depth Cell Characterization</c:v>
                </c:pt>
                <c:pt idx="2">
                  <c:v>Clinical Trials</c:v>
                </c:pt>
                <c:pt idx="3">
                  <c:v>RMIP Funds Remaining/ Available for RM Research </c:v>
                </c:pt>
              </c:strCache>
            </c:strRef>
          </c:cat>
          <c:val>
            <c:numRef>
              <c:f>Sheet1!$B$2:$B$5</c:f>
              <c:numCache>
                <c:formatCode>_("$"* #,##0.00_);_("$"* \(#,##0.00\);_("$"* "-"??_);_(@_)</c:formatCode>
                <c:ptCount val="4"/>
                <c:pt idx="0">
                  <c:v>6799110.9900000002</c:v>
                </c:pt>
                <c:pt idx="1">
                  <c:v>784212</c:v>
                </c:pt>
                <c:pt idx="2">
                  <c:v>12051417</c:v>
                </c:pt>
                <c:pt idx="3">
                  <c:v>10365260.010000002</c:v>
                </c:pt>
              </c:numCache>
            </c:numRef>
          </c:val>
          <c:extLst>
            <c:ext xmlns:c16="http://schemas.microsoft.com/office/drawing/2014/chart" uri="{C3380CC4-5D6E-409C-BE32-E72D297353CC}">
              <c16:uniqueId val="{0000000E-EA30-4E71-91C5-7F98AD06F330}"/>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0.30606</cdr:x>
      <cdr:y>0.23048</cdr:y>
    </cdr:from>
    <cdr:to>
      <cdr:x>0.44542</cdr:x>
      <cdr:y>0.4533</cdr:y>
    </cdr:to>
    <cdr:sp macro="" textlink="">
      <cdr:nvSpPr>
        <cdr:cNvPr id="2" name="TextBox 1">
          <a:extLst xmlns:a="http://schemas.openxmlformats.org/drawingml/2006/main">
            <a:ext uri="{FF2B5EF4-FFF2-40B4-BE49-F238E27FC236}">
              <a16:creationId xmlns:a16="http://schemas.microsoft.com/office/drawing/2014/main" id="{E9823332-4B73-4F41-A3ED-F5DB30F6424E}"/>
            </a:ext>
          </a:extLst>
        </cdr:cNvPr>
        <cdr:cNvSpPr txBox="1"/>
      </cdr:nvSpPr>
      <cdr:spPr>
        <a:xfrm xmlns:a="http://schemas.openxmlformats.org/drawingml/2006/main">
          <a:off x="3138436" y="1294576"/>
          <a:ext cx="1429045" cy="12515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solidFill>
                <a:schemeClr val="bg1"/>
              </a:solidFill>
            </a:rPr>
            <a:t>Funds Remaining</a:t>
          </a:r>
        </a:p>
        <a:p xmlns:a="http://schemas.openxmlformats.org/drawingml/2006/main">
          <a:pPr algn="ctr"/>
          <a:r>
            <a:rPr lang="en-US" sz="2000" b="1" dirty="0">
              <a:solidFill>
                <a:schemeClr val="bg1"/>
              </a:solidFill>
            </a:rPr>
            <a:t>~$10.3 M</a:t>
          </a:r>
        </a:p>
      </cdr:txBody>
    </cdr:sp>
  </cdr:relSizeAnchor>
  <cdr:relSizeAnchor xmlns:cdr="http://schemas.openxmlformats.org/drawingml/2006/chartDrawing">
    <cdr:from>
      <cdr:x>0.41669</cdr:x>
      <cdr:y>0.55076</cdr:y>
    </cdr:from>
    <cdr:to>
      <cdr:x>0.59023</cdr:x>
      <cdr:y>0.72364</cdr:y>
    </cdr:to>
    <cdr:sp macro="" textlink="">
      <cdr:nvSpPr>
        <cdr:cNvPr id="5" name="TextBox 1">
          <a:extLst xmlns:a="http://schemas.openxmlformats.org/drawingml/2006/main">
            <a:ext uri="{FF2B5EF4-FFF2-40B4-BE49-F238E27FC236}">
              <a16:creationId xmlns:a16="http://schemas.microsoft.com/office/drawing/2014/main" id="{B7EC5ADA-9731-40BE-999F-2C232F580D07}"/>
            </a:ext>
          </a:extLst>
        </cdr:cNvPr>
        <cdr:cNvSpPr txBox="1"/>
      </cdr:nvSpPr>
      <cdr:spPr>
        <a:xfrm xmlns:a="http://schemas.openxmlformats.org/drawingml/2006/main">
          <a:off x="4272882" y="3093593"/>
          <a:ext cx="1779575" cy="9710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1" dirty="0">
              <a:solidFill>
                <a:schemeClr val="tx1"/>
              </a:solidFill>
            </a:rPr>
            <a:t>Clinical Trials ~$12.0 M</a:t>
          </a:r>
        </a:p>
      </cdr:txBody>
    </cdr:sp>
  </cdr:relSizeAnchor>
  <cdr:relSizeAnchor xmlns:cdr="http://schemas.openxmlformats.org/drawingml/2006/chartDrawing">
    <cdr:from>
      <cdr:x>0.5</cdr:x>
      <cdr:y>0.14227</cdr:y>
    </cdr:from>
    <cdr:to>
      <cdr:x>0.67172</cdr:x>
      <cdr:y>0.28047</cdr:y>
    </cdr:to>
    <cdr:sp macro="" textlink="">
      <cdr:nvSpPr>
        <cdr:cNvPr id="7" name="TextBox 1">
          <a:extLst xmlns:a="http://schemas.openxmlformats.org/drawingml/2006/main">
            <a:ext uri="{FF2B5EF4-FFF2-40B4-BE49-F238E27FC236}">
              <a16:creationId xmlns:a16="http://schemas.microsoft.com/office/drawing/2014/main" id="{6E4D0416-F570-4149-8138-102DDB7C7574}"/>
            </a:ext>
          </a:extLst>
        </cdr:cNvPr>
        <cdr:cNvSpPr txBox="1"/>
      </cdr:nvSpPr>
      <cdr:spPr>
        <a:xfrm xmlns:a="http://schemas.openxmlformats.org/drawingml/2006/main">
          <a:off x="5127171" y="799098"/>
          <a:ext cx="1760876" cy="77626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1" dirty="0">
              <a:solidFill>
                <a:schemeClr val="tx1"/>
              </a:solidFill>
            </a:rPr>
            <a:t>Preclinical Studies</a:t>
          </a:r>
        </a:p>
        <a:p xmlns:a="http://schemas.openxmlformats.org/drawingml/2006/main">
          <a:pPr algn="ctr"/>
          <a:r>
            <a:rPr lang="en-US" sz="2000" b="1" dirty="0">
              <a:solidFill>
                <a:schemeClr val="tx1"/>
              </a:solidFill>
            </a:rPr>
            <a:t>~$6.8 M</a:t>
          </a:r>
        </a:p>
      </cdr:txBody>
    </cdr:sp>
  </cdr:relSizeAnchor>
  <cdr:relSizeAnchor xmlns:cdr="http://schemas.openxmlformats.org/drawingml/2006/chartDrawing">
    <cdr:from>
      <cdr:x>0.77833</cdr:x>
      <cdr:y>0.15558</cdr:y>
    </cdr:from>
    <cdr:to>
      <cdr:x>1</cdr:x>
      <cdr:y>0.26976</cdr:y>
    </cdr:to>
    <cdr:sp macro="" textlink="">
      <cdr:nvSpPr>
        <cdr:cNvPr id="8" name="TextBox 1">
          <a:extLst xmlns:a="http://schemas.openxmlformats.org/drawingml/2006/main">
            <a:ext uri="{FF2B5EF4-FFF2-40B4-BE49-F238E27FC236}">
              <a16:creationId xmlns:a16="http://schemas.microsoft.com/office/drawing/2014/main" id="{C0E4F357-8CA3-4DCE-A211-125FB5DDF3C2}"/>
            </a:ext>
          </a:extLst>
        </cdr:cNvPr>
        <cdr:cNvSpPr txBox="1"/>
      </cdr:nvSpPr>
      <cdr:spPr>
        <a:xfrm xmlns:a="http://schemas.openxmlformats.org/drawingml/2006/main">
          <a:off x="7981262" y="873866"/>
          <a:ext cx="2273080" cy="6413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1" dirty="0">
              <a:solidFill>
                <a:schemeClr val="tx1"/>
              </a:solidFill>
            </a:rPr>
            <a:t>In-depth Cell </a:t>
          </a:r>
        </a:p>
        <a:p xmlns:a="http://schemas.openxmlformats.org/drawingml/2006/main">
          <a:pPr algn="ctr"/>
          <a:r>
            <a:rPr lang="en-US" sz="2000" b="1" dirty="0">
              <a:solidFill>
                <a:schemeClr val="tx1"/>
              </a:solidFill>
            </a:rPr>
            <a:t>Characterization</a:t>
          </a:r>
          <a:br>
            <a:rPr lang="en-US" sz="2000" b="1" dirty="0">
              <a:solidFill>
                <a:schemeClr val="tx1"/>
              </a:solidFill>
            </a:rPr>
          </a:br>
          <a:r>
            <a:rPr lang="en-US" sz="2000" b="1" dirty="0">
              <a:solidFill>
                <a:schemeClr val="tx1"/>
              </a:solidFill>
            </a:rPr>
            <a:t>~$784K</a:t>
          </a:r>
        </a:p>
      </cdr:txBody>
    </cdr:sp>
  </cdr:relSizeAnchor>
  <cdr:relSizeAnchor xmlns:cdr="http://schemas.openxmlformats.org/drawingml/2006/chartDrawing">
    <cdr:from>
      <cdr:x>0.73923</cdr:x>
      <cdr:y>0.24945</cdr:y>
    </cdr:from>
    <cdr:to>
      <cdr:x>0.79279</cdr:x>
      <cdr:y>0.3494</cdr:y>
    </cdr:to>
    <cdr:cxnSp macro="">
      <cdr:nvCxnSpPr>
        <cdr:cNvPr id="4" name="Connector: Elbow 3">
          <a:extLst xmlns:a="http://schemas.openxmlformats.org/drawingml/2006/main">
            <a:ext uri="{FF2B5EF4-FFF2-40B4-BE49-F238E27FC236}">
              <a16:creationId xmlns:a16="http://schemas.microsoft.com/office/drawing/2014/main" id="{B156A1DA-7F5E-463A-96B5-9C0DA91B27C3}"/>
            </a:ext>
          </a:extLst>
        </cdr:cNvPr>
        <cdr:cNvCxnSpPr/>
      </cdr:nvCxnSpPr>
      <cdr:spPr>
        <a:xfrm xmlns:a="http://schemas.openxmlformats.org/drawingml/2006/main" rot="10800000" flipV="1">
          <a:off x="8064362" y="1401175"/>
          <a:ext cx="584339" cy="561387"/>
        </a:xfrm>
        <a:prstGeom xmlns:a="http://schemas.openxmlformats.org/drawingml/2006/main" prst="bentConnector3">
          <a:avLst>
            <a:gd name="adj1" fmla="val 50000"/>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41E0DF-5206-4A37-966C-963617CAC1E1}" type="datetimeFigureOut">
              <a:rPr lang="en-US" smtClean="0"/>
              <a:t>5/27/2023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5312BA-795B-41BB-A848-73F3297450D0}" type="slidenum">
              <a:rPr lang="en-US" smtClean="0"/>
              <a:t>‹#›</a:t>
            </a:fld>
            <a:endParaRPr lang="en-US"/>
          </a:p>
        </p:txBody>
      </p:sp>
    </p:spTree>
    <p:extLst>
      <p:ext uri="{BB962C8B-B14F-4D97-AF65-F5344CB8AC3E}">
        <p14:creationId xmlns:p14="http://schemas.microsoft.com/office/powerpoint/2010/main" val="3084955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13870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3CB78-EE1D-455B-A59B-E3DC7ED6EE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4934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312BA-795B-41BB-A848-73F3297450D0}" type="slidenum">
              <a:rPr lang="en-US" smtClean="0"/>
              <a:t>2</a:t>
            </a:fld>
            <a:endParaRPr lang="en-US"/>
          </a:p>
        </p:txBody>
      </p:sp>
    </p:spTree>
    <p:extLst>
      <p:ext uri="{BB962C8B-B14F-4D97-AF65-F5344CB8AC3E}">
        <p14:creationId xmlns:p14="http://schemas.microsoft.com/office/powerpoint/2010/main" val="3801486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96179-6062-471F-BD55-8321818187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8878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3CB78-EE1D-455B-A59B-E3DC7ED6EE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9130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3CB78-EE1D-455B-A59B-E3DC7ED6EE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6451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3CB78-EE1D-455B-A59B-E3DC7ED6EE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5936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3CB78-EE1D-455B-A59B-E3DC7ED6EE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204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3CB78-EE1D-455B-A59B-E3DC7ED6EE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9660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3CB78-EE1D-455B-A59B-E3DC7ED6EE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9827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38313"/>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14" name="Group 13"/>
          <p:cNvGrpSpPr/>
          <p:nvPr userDrawn="1"/>
        </p:nvGrpSpPr>
        <p:grpSpPr>
          <a:xfrm>
            <a:off x="3699641" y="5848365"/>
            <a:ext cx="5139559" cy="793777"/>
            <a:chOff x="311897" y="5848364"/>
            <a:chExt cx="4467700" cy="793777"/>
          </a:xfrm>
        </p:grpSpPr>
        <p:pic>
          <p:nvPicPr>
            <p:cNvPr id="7" name="Picture 6" descr="NIH_NIAMS_Master_Logo_2Color.png"/>
            <p:cNvPicPr>
              <a:picLocks noChangeAspect="1"/>
            </p:cNvPicPr>
            <p:nvPr userDrawn="1"/>
          </p:nvPicPr>
          <p:blipFill>
            <a:blip r:embed="rId2" cstate="print"/>
            <a:stretch>
              <a:fillRect/>
            </a:stretch>
          </p:blipFill>
          <p:spPr>
            <a:xfrm>
              <a:off x="1381070" y="5922164"/>
              <a:ext cx="3398527" cy="646177"/>
            </a:xfrm>
            <a:prstGeom prst="rect">
              <a:avLst/>
            </a:prstGeom>
          </p:spPr>
        </p:pic>
        <p:pic>
          <p:nvPicPr>
            <p:cNvPr id="8" name="Picture 7" descr="DHHS_Logo_BW.gif"/>
            <p:cNvPicPr>
              <a:picLocks noChangeAspect="1"/>
            </p:cNvPicPr>
            <p:nvPr userDrawn="1"/>
          </p:nvPicPr>
          <p:blipFill>
            <a:blip r:embed="rId3" cstate="print"/>
            <a:stretch>
              <a:fillRect/>
            </a:stretch>
          </p:blipFill>
          <p:spPr>
            <a:xfrm>
              <a:off x="311897" y="5848364"/>
              <a:ext cx="777240" cy="793777"/>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15;p8">
            <a:extLst>
              <a:ext uri="{FF2B5EF4-FFF2-40B4-BE49-F238E27FC236}">
                <a16:creationId xmlns:a16="http://schemas.microsoft.com/office/drawing/2014/main" id="{8F0191BB-E9B9-834E-B1A9-733B479E8E0D}"/>
              </a:ext>
            </a:extLst>
          </p:cNvPr>
          <p:cNvSpPr txBox="1">
            <a:spLocks noGrp="1"/>
          </p:cNvSpPr>
          <p:nvPr>
            <p:ph type="subTitle" idx="1"/>
          </p:nvPr>
        </p:nvSpPr>
        <p:spPr>
          <a:xfrm>
            <a:off x="1069492" y="1960854"/>
            <a:ext cx="10324387" cy="1980588"/>
          </a:xfrm>
          <a:prstGeom prst="rect">
            <a:avLst/>
          </a:prstGeom>
          <a:noFill/>
          <a:ln>
            <a:noFill/>
          </a:ln>
        </p:spPr>
        <p:txBody>
          <a:bodyPr spcFirstLastPara="1" wrap="square" lIns="0" tIns="0" rIns="0" bIns="0" anchor="b" anchorCtr="0">
            <a:noAutofit/>
          </a:bodyPr>
          <a:lstStyle>
            <a:lvl1pPr marL="0" lvl="0" indent="0" algn="l">
              <a:lnSpc>
                <a:spcPct val="114000"/>
              </a:lnSpc>
              <a:spcBef>
                <a:spcPts val="0"/>
              </a:spcBef>
              <a:spcAft>
                <a:spcPts val="0"/>
              </a:spcAft>
              <a:buClr>
                <a:schemeClr val="lt1"/>
              </a:buClr>
              <a:buSzPts val="4320"/>
              <a:buNone/>
              <a:defRPr sz="3599" b="1">
                <a:solidFill>
                  <a:schemeClr val="bg1"/>
                </a:solidFill>
              </a:defRPr>
            </a:lvl1pPr>
            <a:lvl2pPr lvl="1" algn="ctr">
              <a:lnSpc>
                <a:spcPct val="114000"/>
              </a:lnSpc>
              <a:spcBef>
                <a:spcPts val="0"/>
              </a:spcBef>
              <a:spcAft>
                <a:spcPts val="0"/>
              </a:spcAft>
              <a:buClr>
                <a:schemeClr val="lt1"/>
              </a:buClr>
              <a:buSzPts val="3420"/>
              <a:buNone/>
              <a:defRPr sz="1487"/>
            </a:lvl2pPr>
            <a:lvl3pPr lvl="2" algn="ctr">
              <a:lnSpc>
                <a:spcPct val="114000"/>
              </a:lnSpc>
              <a:spcBef>
                <a:spcPts val="0"/>
              </a:spcBef>
              <a:spcAft>
                <a:spcPts val="0"/>
              </a:spcAft>
              <a:buClr>
                <a:schemeClr val="lt1"/>
              </a:buClr>
              <a:buSzPts val="2677"/>
              <a:buNone/>
              <a:defRPr sz="1338"/>
            </a:lvl3pPr>
            <a:lvl4pPr lvl="3" algn="ctr">
              <a:lnSpc>
                <a:spcPct val="114000"/>
              </a:lnSpc>
              <a:spcBef>
                <a:spcPts val="0"/>
              </a:spcBef>
              <a:spcAft>
                <a:spcPts val="0"/>
              </a:spcAft>
              <a:buClr>
                <a:schemeClr val="lt1"/>
              </a:buClr>
              <a:buSzPts val="1429"/>
              <a:buNone/>
              <a:defRPr sz="1190"/>
            </a:lvl4pPr>
            <a:lvl5pPr lvl="4" algn="ctr">
              <a:lnSpc>
                <a:spcPct val="114000"/>
              </a:lnSpc>
              <a:spcBef>
                <a:spcPts val="0"/>
              </a:spcBef>
              <a:spcAft>
                <a:spcPts val="0"/>
              </a:spcAft>
              <a:buClr>
                <a:schemeClr val="lt1"/>
              </a:buClr>
              <a:buSzPts val="2738"/>
              <a:buNone/>
              <a:defRPr sz="1190"/>
            </a:lvl5pPr>
            <a:lvl6pPr lvl="5" algn="ctr">
              <a:lnSpc>
                <a:spcPct val="90000"/>
              </a:lnSpc>
              <a:spcBef>
                <a:spcPts val="371"/>
              </a:spcBef>
              <a:spcAft>
                <a:spcPts val="0"/>
              </a:spcAft>
              <a:buClr>
                <a:schemeClr val="lt1"/>
              </a:buClr>
              <a:buSzPts val="2381"/>
              <a:buNone/>
              <a:defRPr sz="1190"/>
            </a:lvl6pPr>
            <a:lvl7pPr lvl="6" algn="ctr">
              <a:lnSpc>
                <a:spcPct val="90000"/>
              </a:lnSpc>
              <a:spcBef>
                <a:spcPts val="371"/>
              </a:spcBef>
              <a:spcAft>
                <a:spcPts val="0"/>
              </a:spcAft>
              <a:buClr>
                <a:schemeClr val="lt1"/>
              </a:buClr>
              <a:buSzPts val="2381"/>
              <a:buNone/>
              <a:defRPr sz="1190"/>
            </a:lvl7pPr>
            <a:lvl8pPr lvl="7" algn="ctr">
              <a:lnSpc>
                <a:spcPct val="90000"/>
              </a:lnSpc>
              <a:spcBef>
                <a:spcPts val="371"/>
              </a:spcBef>
              <a:spcAft>
                <a:spcPts val="0"/>
              </a:spcAft>
              <a:buClr>
                <a:schemeClr val="lt1"/>
              </a:buClr>
              <a:buSzPts val="2381"/>
              <a:buNone/>
              <a:defRPr sz="1190"/>
            </a:lvl8pPr>
            <a:lvl9pPr lvl="8" algn="ctr">
              <a:lnSpc>
                <a:spcPct val="90000"/>
              </a:lnSpc>
              <a:spcBef>
                <a:spcPts val="371"/>
              </a:spcBef>
              <a:spcAft>
                <a:spcPts val="0"/>
              </a:spcAft>
              <a:buClr>
                <a:schemeClr val="lt1"/>
              </a:buClr>
              <a:buSzPts val="2381"/>
              <a:buNone/>
              <a:defRPr sz="1190"/>
            </a:lvl9pPr>
          </a:lstStyle>
          <a:p>
            <a:endParaRPr dirty="0"/>
          </a:p>
        </p:txBody>
      </p:sp>
      <p:sp>
        <p:nvSpPr>
          <p:cNvPr id="8" name="Google Shape;17;p8">
            <a:extLst>
              <a:ext uri="{FF2B5EF4-FFF2-40B4-BE49-F238E27FC236}">
                <a16:creationId xmlns:a16="http://schemas.microsoft.com/office/drawing/2014/main" id="{808A65EA-3B96-F640-8639-D659E49D50CD}"/>
              </a:ext>
            </a:extLst>
          </p:cNvPr>
          <p:cNvSpPr txBox="1">
            <a:spLocks noGrp="1"/>
          </p:cNvSpPr>
          <p:nvPr>
            <p:ph type="body" idx="2"/>
          </p:nvPr>
        </p:nvSpPr>
        <p:spPr>
          <a:xfrm>
            <a:off x="1069491" y="4090484"/>
            <a:ext cx="3669202" cy="765150"/>
          </a:xfrm>
          <a:prstGeom prst="rect">
            <a:avLst/>
          </a:prstGeom>
          <a:noFill/>
          <a:ln>
            <a:noFill/>
          </a:ln>
        </p:spPr>
        <p:txBody>
          <a:bodyPr spcFirstLastPara="1" wrap="square" lIns="0" tIns="0" rIns="0" bIns="0" anchor="t" anchorCtr="0">
            <a:noAutofit/>
          </a:bodyPr>
          <a:lstStyle>
            <a:lvl1pPr marL="0" lvl="0" indent="-114277" algn="l">
              <a:lnSpc>
                <a:spcPct val="114000"/>
              </a:lnSpc>
              <a:spcBef>
                <a:spcPts val="0"/>
              </a:spcBef>
              <a:spcAft>
                <a:spcPts val="0"/>
              </a:spcAft>
              <a:buClr>
                <a:schemeClr val="lt1"/>
              </a:buClr>
              <a:buSzPts val="2400"/>
              <a:buFont typeface="Arial"/>
              <a:buNone/>
              <a:defRPr sz="1600">
                <a:solidFill>
                  <a:schemeClr val="bg1"/>
                </a:solidFill>
              </a:defRPr>
            </a:lvl1pPr>
            <a:lvl2pPr marL="457109" lvl="1" indent="-114277" algn="l">
              <a:lnSpc>
                <a:spcPct val="140000"/>
              </a:lnSpc>
              <a:spcBef>
                <a:spcPts val="0"/>
              </a:spcBef>
              <a:spcAft>
                <a:spcPts val="0"/>
              </a:spcAft>
              <a:buClr>
                <a:schemeClr val="lt1"/>
              </a:buClr>
              <a:buSzPts val="3450"/>
              <a:buFont typeface="Arial"/>
              <a:buNone/>
              <a:defRPr sz="1500"/>
            </a:lvl2pPr>
            <a:lvl3pPr marL="685663" lvl="2" indent="-114277" algn="l">
              <a:lnSpc>
                <a:spcPct val="140000"/>
              </a:lnSpc>
              <a:spcBef>
                <a:spcPts val="0"/>
              </a:spcBef>
              <a:spcAft>
                <a:spcPts val="0"/>
              </a:spcAft>
              <a:buClr>
                <a:schemeClr val="lt1"/>
              </a:buClr>
              <a:buSzPts val="3000"/>
              <a:buFont typeface="Arial"/>
              <a:buNone/>
              <a:defRPr sz="1500"/>
            </a:lvl3pPr>
            <a:lvl4pPr marL="914217" lvl="3" indent="-114277" algn="l">
              <a:lnSpc>
                <a:spcPct val="140000"/>
              </a:lnSpc>
              <a:spcBef>
                <a:spcPts val="0"/>
              </a:spcBef>
              <a:spcAft>
                <a:spcPts val="0"/>
              </a:spcAft>
              <a:buClr>
                <a:schemeClr val="lt1"/>
              </a:buClr>
              <a:buSzPts val="1800"/>
              <a:buFont typeface="Arial"/>
              <a:buNone/>
              <a:defRPr sz="1500"/>
            </a:lvl4pPr>
            <a:lvl5pPr marL="1142771" lvl="4" indent="-114277" algn="l">
              <a:lnSpc>
                <a:spcPct val="140000"/>
              </a:lnSpc>
              <a:spcBef>
                <a:spcPts val="0"/>
              </a:spcBef>
              <a:spcAft>
                <a:spcPts val="0"/>
              </a:spcAft>
              <a:buClr>
                <a:schemeClr val="lt1"/>
              </a:buClr>
              <a:buSzPts val="3450"/>
              <a:buFont typeface="Arial"/>
              <a:buNone/>
              <a:defRPr sz="1500"/>
            </a:lvl5pPr>
            <a:lvl6pPr marL="1371326" lvl="5" indent="-171416" algn="l">
              <a:lnSpc>
                <a:spcPct val="90000"/>
              </a:lnSpc>
              <a:spcBef>
                <a:spcPts val="371"/>
              </a:spcBef>
              <a:spcAft>
                <a:spcPts val="0"/>
              </a:spcAft>
              <a:buClr>
                <a:schemeClr val="lt1"/>
              </a:buClr>
              <a:buSzPts val="1800"/>
              <a:buChar char="•"/>
              <a:defRPr/>
            </a:lvl6pPr>
            <a:lvl7pPr marL="1599880" lvl="6" indent="-171416" algn="l">
              <a:lnSpc>
                <a:spcPct val="90000"/>
              </a:lnSpc>
              <a:spcBef>
                <a:spcPts val="371"/>
              </a:spcBef>
              <a:spcAft>
                <a:spcPts val="0"/>
              </a:spcAft>
              <a:buClr>
                <a:schemeClr val="lt1"/>
              </a:buClr>
              <a:buSzPts val="1800"/>
              <a:buChar char="•"/>
              <a:defRPr/>
            </a:lvl7pPr>
            <a:lvl8pPr marL="1828434" lvl="7" indent="-171416" algn="l">
              <a:lnSpc>
                <a:spcPct val="90000"/>
              </a:lnSpc>
              <a:spcBef>
                <a:spcPts val="371"/>
              </a:spcBef>
              <a:spcAft>
                <a:spcPts val="0"/>
              </a:spcAft>
              <a:buClr>
                <a:schemeClr val="lt1"/>
              </a:buClr>
              <a:buSzPts val="1800"/>
              <a:buChar char="•"/>
              <a:defRPr/>
            </a:lvl8pPr>
            <a:lvl9pPr marL="2056989" lvl="8" indent="-171416" algn="l">
              <a:lnSpc>
                <a:spcPct val="90000"/>
              </a:lnSpc>
              <a:spcBef>
                <a:spcPts val="371"/>
              </a:spcBef>
              <a:spcAft>
                <a:spcPts val="0"/>
              </a:spcAft>
              <a:buClr>
                <a:schemeClr val="lt1"/>
              </a:buClr>
              <a:buSzPts val="1800"/>
              <a:buChar char="•"/>
              <a:defRPr/>
            </a:lvl9pPr>
          </a:lstStyle>
          <a:p>
            <a:endParaRPr dirty="0"/>
          </a:p>
        </p:txBody>
      </p:sp>
      <p:sp>
        <p:nvSpPr>
          <p:cNvPr id="2" name="TextBox 1">
            <a:extLst>
              <a:ext uri="{FF2B5EF4-FFF2-40B4-BE49-F238E27FC236}">
                <a16:creationId xmlns:a16="http://schemas.microsoft.com/office/drawing/2014/main" id="{1AD67E02-93CE-0C45-B16A-46A078906FAE}"/>
              </a:ext>
            </a:extLst>
          </p:cNvPr>
          <p:cNvSpPr txBox="1"/>
          <p:nvPr userDrawn="1"/>
        </p:nvSpPr>
        <p:spPr>
          <a:xfrm>
            <a:off x="7406640" y="1056640"/>
            <a:ext cx="0" cy="0"/>
          </a:xfrm>
          <a:prstGeom prst="rect">
            <a:avLst/>
          </a:prstGeom>
          <a:noFill/>
          <a:ln>
            <a:noFill/>
          </a:ln>
        </p:spPr>
        <p:txBody>
          <a:bodyPr spcFirstLastPara="1" wrap="none" lIns="0" tIns="0" rIns="0" bIns="0" rtlCol="0" anchor="b" anchorCtr="0">
            <a:noAutofit/>
          </a:bodyPr>
          <a:lstStyle/>
          <a:p>
            <a:pPr marL="0" indent="0" algn="ctr">
              <a:lnSpc>
                <a:spcPct val="100000"/>
              </a:lnSpc>
              <a:buClr>
                <a:srgbClr val="000000"/>
              </a:buClr>
              <a:buSzPts val="4000"/>
              <a:buNone/>
            </a:pPr>
            <a:endParaRPr lang="en-US" sz="3200" u="sng" dirty="0"/>
          </a:p>
        </p:txBody>
      </p:sp>
    </p:spTree>
    <p:extLst>
      <p:ext uri="{BB962C8B-B14F-4D97-AF65-F5344CB8AC3E}">
        <p14:creationId xmlns:p14="http://schemas.microsoft.com/office/powerpoint/2010/main" val="490290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C1EA9DB-A637-294D-9B80-4F98F76BB350}"/>
              </a:ext>
            </a:extLst>
          </p:cNvPr>
          <p:cNvSpPr>
            <a:spLocks noGrp="1"/>
          </p:cNvSpPr>
          <p:nvPr>
            <p:ph type="title"/>
          </p:nvPr>
        </p:nvSpPr>
        <p:spPr>
          <a:xfrm>
            <a:off x="838091" y="365125"/>
            <a:ext cx="10515818"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15" name="Slide Number Placeholder 2">
            <a:extLst>
              <a:ext uri="{FF2B5EF4-FFF2-40B4-BE49-F238E27FC236}">
                <a16:creationId xmlns:a16="http://schemas.microsoft.com/office/drawing/2014/main" id="{C43CE0FE-F7FD-0A49-8264-BC1623FADCD8}"/>
              </a:ext>
            </a:extLst>
          </p:cNvPr>
          <p:cNvSpPr>
            <a:spLocks noGrp="1"/>
          </p:cNvSpPr>
          <p:nvPr>
            <p:ph type="sldNum" idx="10"/>
          </p:nvPr>
        </p:nvSpPr>
        <p:spPr>
          <a:xfrm>
            <a:off x="8610273" y="6356350"/>
            <a:ext cx="2743636" cy="365125"/>
          </a:xfrm>
        </p:spPr>
        <p:txBody>
          <a:bodyPr/>
          <a:lstStyle/>
          <a:p>
            <a:fld id="{00000000-1234-1234-1234-123412341234}" type="slidenum">
              <a:rPr lang="en-US" smtClean="0"/>
              <a:pPr/>
              <a:t>‹#›</a:t>
            </a:fld>
            <a:endParaRPr lang="en-US"/>
          </a:p>
        </p:txBody>
      </p:sp>
      <p:sp>
        <p:nvSpPr>
          <p:cNvPr id="16" name="TextBox 15">
            <a:extLst>
              <a:ext uri="{FF2B5EF4-FFF2-40B4-BE49-F238E27FC236}">
                <a16:creationId xmlns:a16="http://schemas.microsoft.com/office/drawing/2014/main" id="{90365F60-946B-2A47-8A29-A59E32038C10}"/>
              </a:ext>
            </a:extLst>
          </p:cNvPr>
          <p:cNvSpPr txBox="1"/>
          <p:nvPr userDrawn="1"/>
        </p:nvSpPr>
        <p:spPr>
          <a:xfrm>
            <a:off x="465872" y="950976"/>
            <a:ext cx="11383209" cy="5111496"/>
          </a:xfrm>
          <a:prstGeom prst="rect">
            <a:avLst/>
          </a:prstGeom>
          <a:noFill/>
          <a:ln>
            <a:noFill/>
          </a:ln>
        </p:spPr>
        <p:txBody>
          <a:bodyPr spcFirstLastPara="1" wrap="square" lIns="0" tIns="0" rIns="0" bIns="0" rtlCol="0" anchor="t" anchorCtr="0">
            <a:noAutofit/>
          </a:bodyPr>
          <a:lstStyle/>
          <a:p>
            <a:pPr marL="0" indent="0" algn="ctr">
              <a:lnSpc>
                <a:spcPct val="100000"/>
              </a:lnSpc>
              <a:buClr>
                <a:srgbClr val="000000"/>
              </a:buClr>
              <a:buSzPts val="4000"/>
              <a:buNone/>
            </a:pPr>
            <a:endParaRPr lang="en-US" sz="1600" u="sng"/>
          </a:p>
        </p:txBody>
      </p:sp>
    </p:spTree>
    <p:extLst>
      <p:ext uri="{BB962C8B-B14F-4D97-AF65-F5344CB8AC3E}">
        <p14:creationId xmlns:p14="http://schemas.microsoft.com/office/powerpoint/2010/main" val="34463803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ctr"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b="1"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Wingdings" pitchFamily="2" charset="2"/>
        <a:buChar char="§"/>
        <a:defRPr sz="2000" b="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
        <p:cNvGrpSpPr/>
        <p:nvPr/>
      </p:nvGrpSpPr>
      <p:grpSpPr>
        <a:xfrm>
          <a:off x="0" y="0"/>
          <a:ext cx="0" cy="0"/>
          <a:chOff x="0" y="0"/>
          <a:chExt cx="0" cy="0"/>
        </a:xfrm>
      </p:grpSpPr>
      <p:sp>
        <p:nvSpPr>
          <p:cNvPr id="29" name="Google Shape;29;g7540b3b5b6_0_152"/>
          <p:cNvSpPr txBox="1">
            <a:spLocks noGrp="1"/>
          </p:cNvSpPr>
          <p:nvPr>
            <p:ph type="title"/>
          </p:nvPr>
        </p:nvSpPr>
        <p:spPr>
          <a:xfrm>
            <a:off x="465872" y="380874"/>
            <a:ext cx="11262783" cy="553405"/>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9pPr>
          </a:lstStyle>
          <a:p>
            <a:endParaRPr dirty="0"/>
          </a:p>
        </p:txBody>
      </p:sp>
      <p:sp>
        <p:nvSpPr>
          <p:cNvPr id="4" name="Text Placeholder 3">
            <a:extLst>
              <a:ext uri="{FF2B5EF4-FFF2-40B4-BE49-F238E27FC236}">
                <a16:creationId xmlns:a16="http://schemas.microsoft.com/office/drawing/2014/main" id="{B22CB387-0B07-6B4D-A422-51936A5263D9}"/>
              </a:ext>
            </a:extLst>
          </p:cNvPr>
          <p:cNvSpPr>
            <a:spLocks noGrp="1"/>
          </p:cNvSpPr>
          <p:nvPr>
            <p:ph type="body" idx="1"/>
          </p:nvPr>
        </p:nvSpPr>
        <p:spPr>
          <a:xfrm>
            <a:off x="466283" y="1216152"/>
            <a:ext cx="11263941" cy="417880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0484863"/>
      </p:ext>
    </p:extLst>
  </p:cSld>
  <p:clrMap bg1="lt1" tx1="dk1" bg2="dk2" tx2="lt2" accent1="accent1" accent2="accent2" accent3="accent3" accent4="accent4" accent5="accent5" accent6="accent6" hlink="hlink" folHlink="folHlink"/>
  <p:sldLayoutIdLst>
    <p:sldLayoutId id="2147483657" r:id="rId1"/>
    <p:sldLayoutId id="2147483658"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174590" marR="0" lvl="0" indent="-142846" algn="l" defTabSz="457109" rtl="0" eaLnBrk="1" fontAlgn="auto" latinLnBrk="0" hangingPunct="1">
        <a:lnSpc>
          <a:spcPct val="114000"/>
        </a:lnSpc>
        <a:spcBef>
          <a:spcPts val="0"/>
        </a:spcBef>
        <a:spcAft>
          <a:spcPts val="0"/>
        </a:spcAft>
        <a:buClr>
          <a:schemeClr val="tx1"/>
        </a:buClr>
        <a:buSzPct val="100000"/>
        <a:buFont typeface="Arial" panose="020B0604020202020204" pitchFamily="34" charset="0"/>
        <a:buChar char="•"/>
        <a:tabLst/>
        <a:defRPr sz="1600" b="0" i="0" u="none" strike="noStrike" cap="none" baseline="0">
          <a:solidFill>
            <a:srgbClr val="262261"/>
          </a:solidFill>
          <a:latin typeface="Arial"/>
          <a:ea typeface="Arial"/>
          <a:cs typeface="Arial"/>
          <a:sym typeface="Arial"/>
        </a:defRPr>
      </a:lvl1pPr>
      <a:lvl2pPr marL="457109" marR="0" lvl="1" indent="-260298" algn="l" defTabSz="457109" rtl="0" eaLnBrk="1" fontAlgn="auto" latinLnBrk="0" hangingPunct="1">
        <a:lnSpc>
          <a:spcPct val="114000"/>
        </a:lnSpc>
        <a:spcBef>
          <a:spcPts val="0"/>
        </a:spcBef>
        <a:spcAft>
          <a:spcPts val="0"/>
        </a:spcAft>
        <a:buClr>
          <a:srgbClr val="262260"/>
        </a:buClr>
        <a:buSzPct val="100000"/>
        <a:buFont typeface="Arial" panose="020B0604020202020204" pitchFamily="34" charset="0"/>
        <a:buChar char="•"/>
        <a:tabLst/>
        <a:defRPr sz="1400" b="0" i="0" u="none" strike="noStrike" cap="none" baseline="0">
          <a:solidFill>
            <a:srgbClr val="262261"/>
          </a:solidFill>
          <a:latin typeface="Arial"/>
          <a:ea typeface="Arial"/>
          <a:cs typeface="Arial"/>
          <a:sym typeface="Arial"/>
        </a:defRPr>
      </a:lvl2pPr>
      <a:lvl3pPr marL="685663" marR="0" lvl="2" indent="-241252" algn="l" defTabSz="457109" rtl="0" eaLnBrk="1" fontAlgn="auto" latinLnBrk="0" hangingPunct="1">
        <a:lnSpc>
          <a:spcPct val="114000"/>
        </a:lnSpc>
        <a:spcBef>
          <a:spcPts val="0"/>
        </a:spcBef>
        <a:spcAft>
          <a:spcPts val="0"/>
        </a:spcAft>
        <a:buClr>
          <a:srgbClr val="262260"/>
        </a:buClr>
        <a:buSzPct val="100000"/>
        <a:buFont typeface="Arial" panose="020B0604020202020204" pitchFamily="34" charset="0"/>
        <a:buChar char="•"/>
        <a:tabLst/>
        <a:defRPr sz="1200" b="0" i="0" u="none" strike="noStrike" cap="none" baseline="0">
          <a:solidFill>
            <a:srgbClr val="262261"/>
          </a:solidFill>
          <a:latin typeface="Arial"/>
          <a:ea typeface="Arial"/>
          <a:cs typeface="Arial"/>
          <a:sym typeface="Arial"/>
        </a:defRPr>
      </a:lvl3pPr>
      <a:lvl4pPr marL="914217" marR="0" lvl="3" indent="-190462" algn="l" defTabSz="457109" rtl="0" eaLnBrk="1" fontAlgn="auto" latinLnBrk="0" hangingPunct="1">
        <a:lnSpc>
          <a:spcPct val="114000"/>
        </a:lnSpc>
        <a:spcBef>
          <a:spcPts val="0"/>
        </a:spcBef>
        <a:spcAft>
          <a:spcPts val="0"/>
        </a:spcAft>
        <a:buClr>
          <a:srgbClr val="262260"/>
        </a:buClr>
        <a:buSzPct val="100000"/>
        <a:buFont typeface="Arial" panose="020B0604020202020204" pitchFamily="34" charset="0"/>
        <a:buChar char="•"/>
        <a:tabLst/>
        <a:defRPr sz="1000" b="0" i="0" u="none" strike="noStrike" cap="none" baseline="0">
          <a:solidFill>
            <a:srgbClr val="262261"/>
          </a:solidFill>
          <a:latin typeface="Arial"/>
          <a:ea typeface="Arial"/>
          <a:cs typeface="Arial"/>
          <a:sym typeface="Arial"/>
        </a:defRPr>
      </a:lvl4pPr>
      <a:lvl5pPr marL="1025320" marR="0" lvl="4" indent="-142846" algn="l" defTabSz="457109" rtl="0" eaLnBrk="1" fontAlgn="auto" latinLnBrk="0" hangingPunct="1">
        <a:lnSpc>
          <a:spcPct val="114000"/>
        </a:lnSpc>
        <a:spcBef>
          <a:spcPts val="0"/>
        </a:spcBef>
        <a:spcAft>
          <a:spcPts val="0"/>
        </a:spcAft>
        <a:buClr>
          <a:srgbClr val="262260"/>
        </a:buClr>
        <a:buSzPct val="100000"/>
        <a:buFont typeface="Arial" panose="020B0604020202020204" pitchFamily="34" charset="0"/>
        <a:buChar char="•"/>
        <a:tabLst/>
        <a:defRPr sz="900" b="0" i="0" u="none" strike="noStrike" cap="none" baseline="0">
          <a:solidFill>
            <a:srgbClr val="26226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763">
          <p15:clr>
            <a:srgbClr val="F26B43"/>
          </p15:clr>
        </p15:guide>
        <p15:guide id="2" pos="768">
          <p15:clr>
            <a:srgbClr val="F26B43"/>
          </p15:clr>
        </p15:guide>
        <p15:guide id="3" pos="1871">
          <p15:clr>
            <a:srgbClr val="F26B43"/>
          </p15:clr>
        </p15:guide>
        <p15:guide id="4" pos="2380">
          <p15:clr>
            <a:srgbClr val="F26B43"/>
          </p15:clr>
        </p15:guide>
        <p15:guide id="5" pos="3500">
          <p15:clr>
            <a:srgbClr val="F26B43"/>
          </p15:clr>
        </p15:guide>
        <p15:guide id="6" pos="4004">
          <p15:clr>
            <a:srgbClr val="F26B43"/>
          </p15:clr>
        </p15:guide>
        <p15:guide id="7" pos="5112">
          <p15:clr>
            <a:srgbClr val="F26B43"/>
          </p15:clr>
        </p15:guide>
        <p15:guide id="8" pos="5628">
          <p15:clr>
            <a:srgbClr val="F26B43"/>
          </p15:clr>
        </p15:guide>
        <p15:guide id="9" pos="6736">
          <p15:clr>
            <a:srgbClr val="F26B43"/>
          </p15:clr>
        </p15:guide>
        <p15:guide id="10" pos="7252">
          <p15:clr>
            <a:srgbClr val="F26B43"/>
          </p15:clr>
        </p15:guide>
        <p15:guide id="11" pos="8360">
          <p15:clr>
            <a:srgbClr val="F26B43"/>
          </p15:clr>
        </p15:guide>
        <p15:guide id="12" pos="8876">
          <p15:clr>
            <a:srgbClr val="F26B43"/>
          </p15:clr>
        </p15:guide>
        <p15:guide id="13" pos="9972">
          <p15:clr>
            <a:srgbClr val="F26B43"/>
          </p15:clr>
        </p15:guide>
        <p15:guide id="14" pos="10488">
          <p15:clr>
            <a:srgbClr val="F26B43"/>
          </p15:clr>
        </p15:guide>
        <p15:guide id="15" pos="12112">
          <p15:clr>
            <a:srgbClr val="F26B43"/>
          </p15:clr>
        </p15:guide>
        <p15:guide id="16" pos="13220">
          <p15:clr>
            <a:srgbClr val="F26B43"/>
          </p15:clr>
        </p15:guide>
        <p15:guide id="17" pos="14844">
          <p15:clr>
            <a:srgbClr val="F26B43"/>
          </p15:clr>
        </p15:guide>
        <p15:guide id="18" pos="15360">
          <p15:clr>
            <a:srgbClr val="F26B43"/>
          </p15:clr>
        </p15:guide>
        <p15:guide id="19" pos="16971">
          <p15:clr>
            <a:srgbClr val="F26B43"/>
          </p15:clr>
        </p15:guide>
        <p15:guide id="20" pos="18087">
          <p15:clr>
            <a:srgbClr val="F26B43"/>
          </p15:clr>
        </p15:guide>
        <p15:guide id="21" pos="18596">
          <p15:clr>
            <a:srgbClr val="F26B43"/>
          </p15:clr>
        </p15:guide>
        <p15:guide id="22" pos="19704">
          <p15:clr>
            <a:srgbClr val="F26B43"/>
          </p15:clr>
        </p15:guide>
        <p15:guide id="23" pos="13736">
          <p15:clr>
            <a:srgbClr val="F26B43"/>
          </p15:clr>
        </p15:guide>
        <p15:guide id="24" pos="11596">
          <p15:clr>
            <a:srgbClr val="F26B43"/>
          </p15:clr>
        </p15:guide>
        <p15:guide id="25" pos="16468">
          <p15:clr>
            <a:srgbClr val="F26B43"/>
          </p15:clr>
        </p15:guide>
        <p15:guide id="26" orient="horz" pos="1020">
          <p15:clr>
            <a:srgbClr val="F26B43"/>
          </p15:clr>
        </p15:guide>
        <p15:guide id="27" orient="horz" pos="1280">
          <p15:clr>
            <a:srgbClr val="F26B43"/>
          </p15:clr>
        </p15:guide>
        <p15:guide id="28" orient="horz" pos="2167">
          <p15:clr>
            <a:srgbClr val="F26B43"/>
          </p15:clr>
        </p15:guide>
        <p15:guide id="29" orient="horz" pos="2560">
          <p15:clr>
            <a:srgbClr val="F26B43"/>
          </p15:clr>
        </p15:guide>
        <p15:guide id="30" orient="horz" pos="2807">
          <p15:clr>
            <a:srgbClr val="F26B43"/>
          </p15:clr>
        </p15:guide>
        <p15:guide id="31" orient="horz" pos="3078">
          <p15:clr>
            <a:srgbClr val="F26B43"/>
          </p15:clr>
        </p15:guide>
        <p15:guide id="32" orient="horz" pos="3702">
          <p15:clr>
            <a:srgbClr val="F26B43"/>
          </p15:clr>
        </p15:guide>
        <p15:guide id="33" orient="horz" pos="4344">
          <p15:clr>
            <a:srgbClr val="F26B43"/>
          </p15:clr>
        </p15:guide>
        <p15:guide id="34" orient="horz" pos="4596">
          <p15:clr>
            <a:srgbClr val="F26B43"/>
          </p15:clr>
        </p15:guide>
        <p15:guide id="35" orient="horz" pos="4860">
          <p15:clr>
            <a:srgbClr val="F26B43"/>
          </p15:clr>
        </p15:guide>
        <p15:guide id="36" orient="horz" pos="6130">
          <p15:clr>
            <a:srgbClr val="F26B43"/>
          </p15:clr>
        </p15:guide>
        <p15:guide id="37" orient="horz" pos="6396">
          <p15:clr>
            <a:srgbClr val="F26B43"/>
          </p15:clr>
        </p15:guide>
        <p15:guide id="38" orient="horz" pos="6647">
          <p15:clr>
            <a:srgbClr val="F26B43"/>
          </p15:clr>
        </p15:guide>
        <p15:guide id="39" orient="horz" pos="7932">
          <p15:clr>
            <a:srgbClr val="F26B43"/>
          </p15:clr>
        </p15:guide>
        <p15:guide id="40" orient="horz" pos="8184">
          <p15:clr>
            <a:srgbClr val="F26B43"/>
          </p15:clr>
        </p15:guide>
        <p15:guide id="41" orient="horz" pos="8436">
          <p15:clr>
            <a:srgbClr val="F26B43"/>
          </p15:clr>
        </p15:guide>
        <p15:guide id="42" orient="horz" pos="9847">
          <p15:clr>
            <a:srgbClr val="F26B43"/>
          </p15:clr>
        </p15:guide>
        <p15:guide id="43" orient="horz" pos="10110">
          <p15:clr>
            <a:srgbClr val="F26B43"/>
          </p15:clr>
        </p15:guide>
        <p15:guide id="44" orient="horz" pos="10487">
          <p15:clr>
            <a:srgbClr val="F26B43"/>
          </p15:clr>
        </p15:guide>
        <p15:guide id="45" orient="horz" pos="9594">
          <p15:clr>
            <a:srgbClr val="F26B43"/>
          </p15:clr>
        </p15:guide>
        <p15:guide id="46" orient="horz" pos="10740">
          <p15:clr>
            <a:srgbClr val="F26B43"/>
          </p15:clr>
        </p15:guide>
        <p15:guide id="47" orient="horz" pos="1112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F38CA61-9E9C-5ACA-7A46-A3EBF87288F1}"/>
              </a:ext>
            </a:extLst>
          </p:cNvPr>
          <p:cNvSpPr>
            <a:spLocks noGrp="1"/>
          </p:cNvSpPr>
          <p:nvPr>
            <p:ph type="title" idx="4294967295"/>
          </p:nvPr>
        </p:nvSpPr>
        <p:spPr>
          <a:xfrm>
            <a:off x="911225" y="763588"/>
            <a:ext cx="10325100" cy="1979612"/>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p>
            <a:pPr marL="0" marR="0" lvl="0" indent="0" algn="l" defTabSz="457109" rtl="0" eaLnBrk="1" fontAlgn="auto" latinLnBrk="0" hangingPunct="1">
              <a:lnSpc>
                <a:spcPct val="114000"/>
              </a:lnSpc>
              <a:spcBef>
                <a:spcPts val="0"/>
              </a:spcBef>
              <a:spcAft>
                <a:spcPts val="0"/>
              </a:spcAft>
              <a:buClr>
                <a:schemeClr val="lt1"/>
              </a:buClr>
              <a:buSzPts val="4320"/>
              <a:buFont typeface="Arial" panose="020B0604020202020204" pitchFamily="34" charset="0"/>
              <a:buNone/>
              <a:tabLst/>
              <a:defRPr/>
            </a:pPr>
            <a:r>
              <a:rPr kumimoji="0" lang="en-US" sz="3599" b="1" i="0" u="none" strike="noStrike" kern="0" cap="none" spc="0" normalizeH="0" baseline="0" noProof="0" dirty="0">
                <a:ln>
                  <a:noFill/>
                </a:ln>
                <a:solidFill>
                  <a:schemeClr val="bg1"/>
                </a:solidFill>
                <a:effectLst/>
                <a:uLnTx/>
                <a:uFillTx/>
                <a:latin typeface="+mj-lt"/>
                <a:ea typeface="Arial"/>
                <a:cs typeface="Arial"/>
                <a:sym typeface="Arial"/>
              </a:rPr>
              <a:t>The 21st Century Cures Act</a:t>
            </a:r>
          </a:p>
          <a:p>
            <a:pPr marL="0" marR="0" lvl="0" indent="0" algn="l" defTabSz="457109" rtl="0" eaLnBrk="1" fontAlgn="auto" latinLnBrk="0" hangingPunct="1">
              <a:lnSpc>
                <a:spcPct val="114000"/>
              </a:lnSpc>
              <a:spcBef>
                <a:spcPts val="0"/>
              </a:spcBef>
              <a:spcAft>
                <a:spcPts val="0"/>
              </a:spcAft>
              <a:buClr>
                <a:schemeClr val="lt1"/>
              </a:buClr>
              <a:buSzPts val="4320"/>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mj-lt"/>
                <a:ea typeface="+mn-ea"/>
                <a:cs typeface="+mn-cs"/>
                <a:sym typeface="Arial"/>
              </a:rPr>
              <a:t>Regenerative Medicine Innovation Project (RMIP)</a:t>
            </a:r>
          </a:p>
        </p:txBody>
      </p:sp>
      <p:sp>
        <p:nvSpPr>
          <p:cNvPr id="11" name="TextBox 10">
            <a:extLst>
              <a:ext uri="{FF2B5EF4-FFF2-40B4-BE49-F238E27FC236}">
                <a16:creationId xmlns:a16="http://schemas.microsoft.com/office/drawing/2014/main" id="{298134E0-59FE-674D-640C-0674B42DCB51}"/>
              </a:ext>
            </a:extLst>
          </p:cNvPr>
          <p:cNvSpPr txBox="1"/>
          <p:nvPr/>
        </p:nvSpPr>
        <p:spPr>
          <a:xfrm>
            <a:off x="911180" y="3073143"/>
            <a:ext cx="6098146" cy="764761"/>
          </a:xfrm>
          <a:prstGeom prst="rect">
            <a:avLst/>
          </a:prstGeom>
          <a:noFill/>
          <a:ln>
            <a:noFill/>
          </a:ln>
        </p:spPr>
        <p:txBody>
          <a:bodyPr wrap="square">
            <a:spAutoFit/>
          </a:bodyPr>
          <a:lstStyle/>
          <a:p>
            <a:pPr marL="0" marR="0" lvl="0" indent="0" algn="l" defTabSz="457109" rtl="0" eaLnBrk="1" fontAlgn="auto" latinLnBrk="0" hangingPunct="1">
              <a:lnSpc>
                <a:spcPct val="114000"/>
              </a:lnSpc>
              <a:spcBef>
                <a:spcPts val="0"/>
              </a:spcBef>
              <a:spcAft>
                <a:spcPts val="0"/>
              </a:spcAft>
              <a:buClr>
                <a:srgbClr val="FFFFFF"/>
              </a:buClr>
              <a:buSzPts val="4320"/>
              <a:buFont typeface="Arial" panose="020B0604020202020204" pitchFamily="34" charset="0"/>
              <a:buNone/>
              <a:tabLst/>
              <a:defRPr/>
            </a:pPr>
            <a:r>
              <a:rPr kumimoji="0" lang="fr-FR" sz="2000" b="1" i="0" u="none" strike="noStrike" kern="0" cap="none" spc="0" normalizeH="0" baseline="0" noProof="0" dirty="0">
                <a:ln>
                  <a:noFill/>
                </a:ln>
                <a:solidFill>
                  <a:srgbClr val="FFFFFF"/>
                </a:solidFill>
                <a:effectLst/>
                <a:uLnTx/>
                <a:uFillTx/>
                <a:latin typeface="Arial"/>
                <a:cs typeface="Arial"/>
                <a:sym typeface="Arial"/>
              </a:rPr>
              <a:t>Robert H. Carter, M.D.</a:t>
            </a:r>
          </a:p>
          <a:p>
            <a:pPr marL="0" marR="0" lvl="0" indent="0" algn="l" defTabSz="457109" rtl="0" eaLnBrk="1" fontAlgn="auto" latinLnBrk="0" hangingPunct="1">
              <a:lnSpc>
                <a:spcPct val="114000"/>
              </a:lnSpc>
              <a:spcBef>
                <a:spcPts val="0"/>
              </a:spcBef>
              <a:spcAft>
                <a:spcPts val="0"/>
              </a:spcAft>
              <a:buClr>
                <a:srgbClr val="FFFFFF"/>
              </a:buClr>
              <a:buSzPts val="4320"/>
              <a:buFont typeface="Arial" panose="020B0604020202020204" pitchFamily="34" charset="0"/>
              <a:buNone/>
              <a:tabLst/>
              <a:defRPr/>
            </a:pPr>
            <a:r>
              <a:rPr kumimoji="0" lang="fr-FR" sz="2000" b="1" i="0" u="none" strike="noStrike" kern="0" cap="none" spc="0" normalizeH="0" baseline="0" noProof="0" dirty="0">
                <a:ln>
                  <a:noFill/>
                </a:ln>
                <a:solidFill>
                  <a:srgbClr val="FFFFFF"/>
                </a:solidFill>
                <a:effectLst/>
                <a:uLnTx/>
                <a:uFillTx/>
                <a:latin typeface="Arial"/>
                <a:cs typeface="Arial"/>
                <a:sym typeface="Arial"/>
              </a:rPr>
              <a:t>Deputy Director, NIAMS</a:t>
            </a:r>
          </a:p>
        </p:txBody>
      </p:sp>
      <p:sp>
        <p:nvSpPr>
          <p:cNvPr id="7" name="TextBox 6">
            <a:extLst>
              <a:ext uri="{FF2B5EF4-FFF2-40B4-BE49-F238E27FC236}">
                <a16:creationId xmlns:a16="http://schemas.microsoft.com/office/drawing/2014/main" id="{F6ED8015-6C7B-EC07-FBA3-358AE342F7CA}"/>
              </a:ext>
            </a:extLst>
          </p:cNvPr>
          <p:cNvSpPr txBox="1"/>
          <p:nvPr/>
        </p:nvSpPr>
        <p:spPr>
          <a:xfrm>
            <a:off x="911180" y="4175314"/>
            <a:ext cx="6098146" cy="764761"/>
          </a:xfrm>
          <a:prstGeom prst="rect">
            <a:avLst/>
          </a:prstGeom>
          <a:noFill/>
          <a:ln>
            <a:noFill/>
          </a:ln>
        </p:spPr>
        <p:txBody>
          <a:bodyPr wrap="square">
            <a:spAutoFit/>
          </a:bodyPr>
          <a:lstStyle/>
          <a:p>
            <a:pPr marL="0" marR="0" lvl="0" indent="0" algn="l" defTabSz="457109" rtl="0" eaLnBrk="1" fontAlgn="auto" latinLnBrk="0" hangingPunct="1">
              <a:lnSpc>
                <a:spcPct val="114000"/>
              </a:lnSpc>
              <a:spcBef>
                <a:spcPts val="0"/>
              </a:spcBef>
              <a:spcAft>
                <a:spcPts val="0"/>
              </a:spcAft>
              <a:buClr>
                <a:srgbClr val="FFFFFF"/>
              </a:buClr>
              <a:buSzPts val="4320"/>
              <a:buFont typeface="Arial" panose="020B0604020202020204" pitchFamily="34" charset="0"/>
              <a:buNone/>
              <a:tabLst/>
              <a:defRPr/>
            </a:pPr>
            <a:r>
              <a:rPr kumimoji="0" lang="fr-FR" sz="2000" b="1" i="0" u="none" strike="noStrike" kern="0" cap="none" spc="0" normalizeH="0" baseline="0" noProof="0" dirty="0">
                <a:ln>
                  <a:noFill/>
                </a:ln>
                <a:solidFill>
                  <a:srgbClr val="FFFFFF"/>
                </a:solidFill>
                <a:effectLst/>
                <a:uLnTx/>
                <a:uFillTx/>
                <a:latin typeface="Arial"/>
                <a:cs typeface="Arial"/>
                <a:sym typeface="Arial"/>
              </a:rPr>
              <a:t>Advisory Committee to the Director</a:t>
            </a:r>
          </a:p>
          <a:p>
            <a:pPr marL="0" marR="0" lvl="0" indent="0" algn="l" defTabSz="457109" rtl="0" eaLnBrk="1" fontAlgn="auto" latinLnBrk="0" hangingPunct="1">
              <a:lnSpc>
                <a:spcPct val="114000"/>
              </a:lnSpc>
              <a:spcBef>
                <a:spcPts val="0"/>
              </a:spcBef>
              <a:spcAft>
                <a:spcPts val="0"/>
              </a:spcAft>
              <a:buClr>
                <a:srgbClr val="FFFFFF"/>
              </a:buClr>
              <a:buSzPts val="4320"/>
              <a:buFont typeface="Arial" panose="020B0604020202020204" pitchFamily="34" charset="0"/>
              <a:buNone/>
              <a:tabLst/>
              <a:defRPr/>
            </a:pPr>
            <a:r>
              <a:rPr kumimoji="0" lang="en-US" sz="2000" b="1" i="0" u="none" strike="noStrike" kern="0" cap="none" spc="0" normalizeH="0" baseline="0" noProof="0" dirty="0">
                <a:ln>
                  <a:noFill/>
                </a:ln>
                <a:solidFill>
                  <a:srgbClr val="FFFFFF"/>
                </a:solidFill>
                <a:effectLst/>
                <a:uLnTx/>
                <a:uFillTx/>
                <a:latin typeface="Arial"/>
                <a:cs typeface="Arial"/>
                <a:sym typeface="Arial"/>
              </a:rPr>
              <a:t>June 8, 2023</a:t>
            </a:r>
          </a:p>
        </p:txBody>
      </p:sp>
      <p:pic>
        <p:nvPicPr>
          <p:cNvPr id="6" name="Graphic 5" descr="Logo of the National Institutes of Health. Turning Discovery Into Health.">
            <a:extLst>
              <a:ext uri="{FF2B5EF4-FFF2-40B4-BE49-F238E27FC236}">
                <a16:creationId xmlns:a16="http://schemas.microsoft.com/office/drawing/2014/main" id="{43A7D384-5C88-2159-AEB9-12D9301C23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82709" y="5915341"/>
            <a:ext cx="2519681" cy="383857"/>
          </a:xfrm>
          <a:prstGeom prst="rect">
            <a:avLst/>
          </a:prstGeom>
        </p:spPr>
      </p:pic>
    </p:spTree>
    <p:extLst>
      <p:ext uri="{BB962C8B-B14F-4D97-AF65-F5344CB8AC3E}">
        <p14:creationId xmlns:p14="http://schemas.microsoft.com/office/powerpoint/2010/main" val="2512157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5DEEA-FE34-6914-1A1A-9BA62DB03CDB}"/>
              </a:ext>
            </a:extLst>
          </p:cNvPr>
          <p:cNvSpPr>
            <a:spLocks noGrp="1"/>
          </p:cNvSpPr>
          <p:nvPr>
            <p:ph type="title"/>
          </p:nvPr>
        </p:nvSpPr>
        <p:spPr>
          <a:xfrm>
            <a:off x="0" y="0"/>
            <a:ext cx="12192000" cy="1143000"/>
          </a:xfrm>
        </p:spPr>
        <p:txBody>
          <a:bodyPr>
            <a:normAutofit fontScale="90000"/>
          </a:bodyPr>
          <a:lstStyle/>
          <a:p>
            <a:r>
              <a:rPr lang="en-US" dirty="0"/>
              <a:t>Recommended Funding Plan, </a:t>
            </a:r>
            <a:r>
              <a:rPr lang="en-US" sz="3600" b="1" dirty="0"/>
              <a:t>Total Requested Costs: $8.0M</a:t>
            </a:r>
            <a:endParaRPr lang="en-US" dirty="0"/>
          </a:p>
        </p:txBody>
      </p:sp>
      <p:graphicFrame>
        <p:nvGraphicFramePr>
          <p:cNvPr id="5" name="Table 4">
            <a:extLst>
              <a:ext uri="{FF2B5EF4-FFF2-40B4-BE49-F238E27FC236}">
                <a16:creationId xmlns:a16="http://schemas.microsoft.com/office/drawing/2014/main" id="{DF31E0B2-BD89-E1D0-2EE6-DF8754C38909}"/>
              </a:ext>
            </a:extLst>
          </p:cNvPr>
          <p:cNvGraphicFramePr>
            <a:graphicFrameLocks noGrp="1"/>
          </p:cNvGraphicFramePr>
          <p:nvPr>
            <p:extLst>
              <p:ext uri="{D42A27DB-BD31-4B8C-83A1-F6EECF244321}">
                <p14:modId xmlns:p14="http://schemas.microsoft.com/office/powerpoint/2010/main" val="1116217265"/>
              </p:ext>
            </p:extLst>
          </p:nvPr>
        </p:nvGraphicFramePr>
        <p:xfrm>
          <a:off x="215656" y="571500"/>
          <a:ext cx="11701686" cy="6065520"/>
        </p:xfrm>
        <a:graphic>
          <a:graphicData uri="http://schemas.openxmlformats.org/drawingml/2006/table">
            <a:tbl>
              <a:tblPr firstRow="1">
                <a:tableStyleId>{7E9639D4-E3E2-4D34-9284-5A2195B3D0D7}</a:tableStyleId>
              </a:tblPr>
              <a:tblGrid>
                <a:gridCol w="524272">
                  <a:extLst>
                    <a:ext uri="{9D8B030D-6E8A-4147-A177-3AD203B41FA5}">
                      <a16:colId xmlns:a16="http://schemas.microsoft.com/office/drawing/2014/main" val="2114906889"/>
                    </a:ext>
                  </a:extLst>
                </a:gridCol>
                <a:gridCol w="614147">
                  <a:extLst>
                    <a:ext uri="{9D8B030D-6E8A-4147-A177-3AD203B41FA5}">
                      <a16:colId xmlns:a16="http://schemas.microsoft.com/office/drawing/2014/main" val="2766354590"/>
                    </a:ext>
                  </a:extLst>
                </a:gridCol>
                <a:gridCol w="1256941">
                  <a:extLst>
                    <a:ext uri="{9D8B030D-6E8A-4147-A177-3AD203B41FA5}">
                      <a16:colId xmlns:a16="http://schemas.microsoft.com/office/drawing/2014/main" val="1618521652"/>
                    </a:ext>
                  </a:extLst>
                </a:gridCol>
                <a:gridCol w="3993350">
                  <a:extLst>
                    <a:ext uri="{9D8B030D-6E8A-4147-A177-3AD203B41FA5}">
                      <a16:colId xmlns:a16="http://schemas.microsoft.com/office/drawing/2014/main" val="780540141"/>
                    </a:ext>
                  </a:extLst>
                </a:gridCol>
                <a:gridCol w="2044579">
                  <a:extLst>
                    <a:ext uri="{9D8B030D-6E8A-4147-A177-3AD203B41FA5}">
                      <a16:colId xmlns:a16="http://schemas.microsoft.com/office/drawing/2014/main" val="893032108"/>
                    </a:ext>
                  </a:extLst>
                </a:gridCol>
                <a:gridCol w="404438">
                  <a:extLst>
                    <a:ext uri="{9D8B030D-6E8A-4147-A177-3AD203B41FA5}">
                      <a16:colId xmlns:a16="http://schemas.microsoft.com/office/drawing/2014/main" val="2720075518"/>
                    </a:ext>
                  </a:extLst>
                </a:gridCol>
                <a:gridCol w="674063">
                  <a:extLst>
                    <a:ext uri="{9D8B030D-6E8A-4147-A177-3AD203B41FA5}">
                      <a16:colId xmlns:a16="http://schemas.microsoft.com/office/drawing/2014/main" val="1532674122"/>
                    </a:ext>
                  </a:extLst>
                </a:gridCol>
                <a:gridCol w="1196101">
                  <a:extLst>
                    <a:ext uri="{9D8B030D-6E8A-4147-A177-3AD203B41FA5}">
                      <a16:colId xmlns:a16="http://schemas.microsoft.com/office/drawing/2014/main" val="2774881784"/>
                    </a:ext>
                  </a:extLst>
                </a:gridCol>
                <a:gridCol w="993795">
                  <a:extLst>
                    <a:ext uri="{9D8B030D-6E8A-4147-A177-3AD203B41FA5}">
                      <a16:colId xmlns:a16="http://schemas.microsoft.com/office/drawing/2014/main" val="1290402118"/>
                    </a:ext>
                  </a:extLst>
                </a:gridCol>
              </a:tblGrid>
              <a:tr h="0">
                <a:tc>
                  <a:txBody>
                    <a:bodyPr/>
                    <a:lstStyle/>
                    <a:p>
                      <a:pPr algn="ctr" fontAlgn="b"/>
                      <a:r>
                        <a:rPr lang="en-US" sz="1400" b="1" u="none" strike="noStrike" dirty="0">
                          <a:solidFill>
                            <a:schemeClr val="bg1"/>
                          </a:solidFill>
                          <a:effectLst/>
                        </a:rPr>
                        <a:t>Type</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u="none" strike="noStrike" dirty="0" err="1">
                          <a:solidFill>
                            <a:schemeClr val="bg1"/>
                          </a:solidFill>
                          <a:effectLst/>
                        </a:rPr>
                        <a:t>Actv</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fontAlgn="b"/>
                      <a:r>
                        <a:rPr lang="en-US" sz="1400" b="1" u="none" strike="noStrike" dirty="0">
                          <a:solidFill>
                            <a:schemeClr val="bg1"/>
                          </a:solidFill>
                          <a:effectLst/>
                        </a:rPr>
                        <a:t>Project</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fontAlgn="b"/>
                      <a:r>
                        <a:rPr lang="en-US" sz="1400" b="1" u="none" strike="noStrike" dirty="0">
                          <a:solidFill>
                            <a:schemeClr val="bg1"/>
                          </a:solidFill>
                          <a:effectLst/>
                        </a:rPr>
                        <a:t>Title</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fontAlgn="b"/>
                      <a:r>
                        <a:rPr lang="en-US" sz="1400" b="1" u="none" strike="noStrike" dirty="0">
                          <a:solidFill>
                            <a:schemeClr val="bg1"/>
                          </a:solidFill>
                          <a:effectLst/>
                        </a:rPr>
                        <a:t>PI Name(s) All</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u="none" strike="noStrike" dirty="0">
                          <a:solidFill>
                            <a:schemeClr val="bg1"/>
                          </a:solidFill>
                          <a:effectLst/>
                        </a:rPr>
                        <a:t>IC</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u="none" strike="noStrike" dirty="0">
                          <a:solidFill>
                            <a:schemeClr val="bg1"/>
                          </a:solidFill>
                          <a:effectLst/>
                        </a:rPr>
                        <a:t>Score</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u="none" strike="noStrike" dirty="0">
                          <a:solidFill>
                            <a:schemeClr val="bg1"/>
                          </a:solidFill>
                          <a:effectLst/>
                        </a:rPr>
                        <a:t>Req Tot </a:t>
                      </a:r>
                      <a:r>
                        <a:rPr lang="en-US" sz="1400" b="1" u="none" strike="noStrike" dirty="0" err="1">
                          <a:solidFill>
                            <a:schemeClr val="bg1"/>
                          </a:solidFill>
                          <a:effectLst/>
                        </a:rPr>
                        <a:t>Yr</a:t>
                      </a:r>
                      <a:r>
                        <a:rPr lang="en-US" sz="1400" b="1" u="none" strike="noStrike" dirty="0">
                          <a:solidFill>
                            <a:schemeClr val="bg1"/>
                          </a:solidFill>
                          <a:effectLst/>
                        </a:rPr>
                        <a:t> 1</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u="none" strike="noStrike" dirty="0">
                          <a:solidFill>
                            <a:schemeClr val="bg1"/>
                          </a:solidFill>
                          <a:effectLst/>
                        </a:rPr>
                        <a:t>Req Tot (project)</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657440697"/>
                  </a:ext>
                </a:extLst>
              </a:tr>
              <a:tr h="796048">
                <a:tc>
                  <a:txBody>
                    <a:bodyPr/>
                    <a:lstStyle/>
                    <a:p>
                      <a:pPr algn="ctr" fontAlgn="b"/>
                      <a:r>
                        <a:rPr lang="en-US" sz="1400" b="0" u="none" strike="noStrike" dirty="0">
                          <a:solidFill>
                            <a:schemeClr val="tx1"/>
                          </a:solidFill>
                          <a:effectLst/>
                        </a:rPr>
                        <a:t>1</a:t>
                      </a:r>
                      <a:endParaRPr lang="en-US" sz="1400" b="0" i="0" u="none" strike="noStrike" dirty="0">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400" b="0" u="none" strike="noStrike" dirty="0">
                          <a:solidFill>
                            <a:schemeClr val="tx1"/>
                          </a:solidFill>
                          <a:effectLst/>
                        </a:rPr>
                        <a:t>UG3</a:t>
                      </a:r>
                      <a:endParaRPr lang="en-US" sz="1400" b="0" i="0" u="none" strike="noStrike" dirty="0">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en-US" sz="1400" b="0" u="none" strike="noStrike" dirty="0">
                          <a:solidFill>
                            <a:schemeClr val="tx1"/>
                          </a:solidFill>
                          <a:effectLst/>
                        </a:rPr>
                        <a:t>AR082887-01</a:t>
                      </a:r>
                      <a:endParaRPr lang="en-US" sz="1400" b="0" i="0" u="none" strike="noStrike" dirty="0">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en-US" sz="1400" b="0" u="none" strike="noStrike" dirty="0">
                          <a:solidFill>
                            <a:schemeClr val="tx1"/>
                          </a:solidFill>
                          <a:effectLst/>
                        </a:rPr>
                        <a:t>Study of the Safety, Tolerability, and Efficacy of an </a:t>
                      </a:r>
                      <a:r>
                        <a:rPr lang="en-US" sz="1400" b="0" u="none" strike="noStrike" dirty="0" err="1">
                          <a:solidFill>
                            <a:schemeClr val="tx1"/>
                          </a:solidFill>
                          <a:effectLst/>
                        </a:rPr>
                        <a:t>iPS</a:t>
                      </a:r>
                      <a:r>
                        <a:rPr lang="en-US" sz="1400" b="0" u="none" strike="noStrike" dirty="0">
                          <a:solidFill>
                            <a:schemeClr val="tx1"/>
                          </a:solidFill>
                          <a:effectLst/>
                        </a:rPr>
                        <a:t> Cell-based Therapy for Recessive Dystrophic Epidermolysis Bullosa Delivered with a Spray on Skin Device</a:t>
                      </a:r>
                      <a:endParaRPr lang="en-US" sz="1400" b="0" i="0" u="none" strike="noStrike" dirty="0">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nl-NL" sz="1400" b="0" u="none" strike="noStrike" dirty="0">
                          <a:solidFill>
                            <a:schemeClr val="tx1"/>
                          </a:solidFill>
                          <a:effectLst/>
                        </a:rPr>
                        <a:t>ROOP, DENNIS  (contact); BRUCKNER, ANNA LEE</a:t>
                      </a:r>
                      <a:endParaRPr lang="nl-NL" sz="1400" b="0" i="0" u="none" strike="noStrike" dirty="0">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400" b="0" u="none" strike="noStrike" dirty="0">
                          <a:solidFill>
                            <a:schemeClr val="tx1"/>
                          </a:solidFill>
                          <a:effectLst/>
                        </a:rPr>
                        <a:t>AR</a:t>
                      </a:r>
                      <a:endParaRPr lang="en-US" sz="1400" b="0" i="0" u="none" strike="noStrike" dirty="0">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400" b="0" u="none" strike="noStrike" dirty="0">
                          <a:solidFill>
                            <a:schemeClr val="tx1"/>
                          </a:solidFill>
                          <a:effectLst/>
                        </a:rPr>
                        <a:t>33 </a:t>
                      </a:r>
                      <a:endParaRPr lang="en-US" sz="1400" b="0" i="0" u="none" strike="noStrike" dirty="0">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400" b="0" u="none" strike="noStrike" dirty="0">
                          <a:solidFill>
                            <a:schemeClr val="tx1"/>
                          </a:solidFill>
                          <a:effectLst/>
                        </a:rPr>
                        <a:t>$536,475</a:t>
                      </a:r>
                      <a:endParaRPr lang="en-US" sz="1400" b="0" i="0" u="none" strike="noStrike" dirty="0">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400" b="0" u="none" strike="noStrike" dirty="0">
                          <a:solidFill>
                            <a:schemeClr val="tx1"/>
                          </a:solidFill>
                          <a:effectLst/>
                        </a:rPr>
                        <a:t> $2,682,375 </a:t>
                      </a:r>
                      <a:endParaRPr lang="en-US" sz="1400" b="0" i="0" u="none" strike="noStrike" dirty="0">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559528832"/>
                  </a:ext>
                </a:extLst>
              </a:tr>
              <a:tr h="630314">
                <a:tc>
                  <a:txBody>
                    <a:bodyPr/>
                    <a:lstStyle/>
                    <a:p>
                      <a:pPr algn="ctr" fontAlgn="b"/>
                      <a:r>
                        <a:rPr lang="en-US" sz="1400" b="0" u="none" strike="noStrike" dirty="0">
                          <a:solidFill>
                            <a:schemeClr val="tx1"/>
                          </a:solidFill>
                          <a:effectLst/>
                        </a:rPr>
                        <a:t>1</a:t>
                      </a:r>
                      <a:endParaRPr lang="en-US" sz="1400" b="0" i="0" u="none" strike="noStrike" dirty="0">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400" b="0" u="none" strike="noStrike">
                          <a:solidFill>
                            <a:schemeClr val="tx1"/>
                          </a:solidFill>
                          <a:effectLst/>
                        </a:rPr>
                        <a:t>UG3</a:t>
                      </a:r>
                      <a:endParaRPr lang="en-US" sz="1400" b="0" i="0" u="none" strike="noStrike">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en-US" sz="1400" b="0" u="none" strike="noStrike" dirty="0">
                          <a:solidFill>
                            <a:schemeClr val="tx1"/>
                          </a:solidFill>
                          <a:effectLst/>
                        </a:rPr>
                        <a:t>DK136705-01</a:t>
                      </a:r>
                      <a:endParaRPr lang="en-US" sz="1400" b="0" i="0" u="none" strike="noStrike" dirty="0">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en-US" sz="1400" b="0" u="none" strike="noStrike" dirty="0">
                          <a:solidFill>
                            <a:schemeClr val="tx1"/>
                          </a:solidFill>
                          <a:effectLst/>
                        </a:rPr>
                        <a:t>Safety and Efficacy of Mesenchymal Stem Cells in the Treatment of Chronic Pancreatitis and Its Associated Pain</a:t>
                      </a:r>
                      <a:endParaRPr lang="en-US" sz="1400" b="0" i="0" u="none" strike="noStrike" dirty="0">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en-US" sz="1400" b="0" u="none" strike="noStrike" dirty="0">
                          <a:solidFill>
                            <a:schemeClr val="tx1"/>
                          </a:solidFill>
                          <a:effectLst/>
                        </a:rPr>
                        <a:t>WANG, HONGJUN </a:t>
                      </a:r>
                      <a:endParaRPr lang="en-US" sz="1400" b="0" i="0" u="none" strike="noStrike" dirty="0">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400" b="0" u="none" strike="noStrike">
                          <a:solidFill>
                            <a:schemeClr val="tx1"/>
                          </a:solidFill>
                          <a:effectLst/>
                        </a:rPr>
                        <a:t>DK</a:t>
                      </a:r>
                      <a:endParaRPr lang="en-US" sz="1400" b="0" i="0" u="none" strike="noStrike">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400" b="0" u="none" strike="noStrike" dirty="0">
                          <a:solidFill>
                            <a:schemeClr val="tx1"/>
                          </a:solidFill>
                          <a:effectLst/>
                        </a:rPr>
                        <a:t>42 </a:t>
                      </a:r>
                      <a:endParaRPr lang="en-US" sz="1400" b="0" i="0" u="none" strike="noStrike" dirty="0">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400" b="0" u="none" strike="noStrike">
                          <a:solidFill>
                            <a:schemeClr val="tx1"/>
                          </a:solidFill>
                          <a:effectLst/>
                        </a:rPr>
                        <a:t>$337,938</a:t>
                      </a:r>
                      <a:endParaRPr lang="en-US" sz="1400" b="0" i="0" u="none" strike="noStrike">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400" b="0" u="none" strike="noStrike" dirty="0">
                          <a:solidFill>
                            <a:schemeClr val="tx1"/>
                          </a:solidFill>
                          <a:effectLst/>
                        </a:rPr>
                        <a:t> $2,017,867 </a:t>
                      </a:r>
                      <a:endParaRPr lang="en-US" sz="1400" b="0" i="0" u="none" strike="noStrike" dirty="0">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22885994"/>
                  </a:ext>
                </a:extLst>
              </a:tr>
              <a:tr h="630314">
                <a:tc>
                  <a:txBody>
                    <a:bodyPr/>
                    <a:lstStyle/>
                    <a:p>
                      <a:pPr algn="ctr" fontAlgn="b"/>
                      <a:r>
                        <a:rPr lang="en-US" sz="1400" b="0" u="none" strike="noStrike" dirty="0">
                          <a:solidFill>
                            <a:schemeClr val="tx1"/>
                          </a:solidFill>
                          <a:effectLst/>
                        </a:rPr>
                        <a:t>1</a:t>
                      </a:r>
                      <a:endParaRPr lang="en-US" sz="1400" b="0" i="0" u="none" strike="noStrike" dirty="0">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400" b="0" u="none" strike="noStrike" dirty="0">
                          <a:solidFill>
                            <a:schemeClr val="tx1"/>
                          </a:solidFill>
                          <a:effectLst/>
                        </a:rPr>
                        <a:t>U01</a:t>
                      </a:r>
                      <a:endParaRPr lang="en-US" sz="1400" b="0" i="0" u="none" strike="noStrike" dirty="0">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en-US" sz="1400" b="0" u="none" strike="noStrike" dirty="0">
                          <a:solidFill>
                            <a:schemeClr val="tx1"/>
                          </a:solidFill>
                          <a:effectLst/>
                        </a:rPr>
                        <a:t>HL169362-01</a:t>
                      </a:r>
                      <a:endParaRPr lang="en-US" sz="1400" b="0" i="0" u="none" strike="noStrike" dirty="0">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en-US" sz="1400" b="0" u="none" strike="noStrike" dirty="0">
                          <a:solidFill>
                            <a:schemeClr val="tx1"/>
                          </a:solidFill>
                          <a:effectLst/>
                        </a:rPr>
                        <a:t>Full-scale GMP Production for a Pre-Clinical Systemic Delivered Mesenchymal Stem Cells Derived Extracellular Vesicles For Cardiovascular Disease</a:t>
                      </a:r>
                      <a:endParaRPr lang="en-US" sz="1400" b="0" i="0" u="none" strike="noStrike" dirty="0">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en-US" sz="1400" b="0" u="none" strike="noStrike" dirty="0">
                          <a:solidFill>
                            <a:schemeClr val="tx1"/>
                          </a:solidFill>
                          <a:effectLst/>
                        </a:rPr>
                        <a:t>HARE, JOSHUA M (contact); KHAN, AISHA </a:t>
                      </a:r>
                      <a:endParaRPr lang="en-US" sz="1400" b="0" i="0" u="none" strike="noStrike" dirty="0">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400" b="0" u="none" strike="noStrike" dirty="0">
                          <a:solidFill>
                            <a:schemeClr val="tx1"/>
                          </a:solidFill>
                          <a:effectLst/>
                        </a:rPr>
                        <a:t>HL</a:t>
                      </a:r>
                      <a:endParaRPr lang="en-US" sz="1400" b="0" i="0" u="none" strike="noStrike" dirty="0">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400" b="0" u="none" strike="noStrike" dirty="0">
                          <a:solidFill>
                            <a:schemeClr val="tx1"/>
                          </a:solidFill>
                          <a:effectLst/>
                        </a:rPr>
                        <a:t>28 </a:t>
                      </a:r>
                      <a:endParaRPr lang="en-US" sz="1400" b="0" i="0" u="none" strike="noStrike" dirty="0">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400" b="0" u="none" strike="noStrike" dirty="0">
                          <a:solidFill>
                            <a:schemeClr val="tx1"/>
                          </a:solidFill>
                          <a:effectLst/>
                        </a:rPr>
                        <a:t>$288,744</a:t>
                      </a:r>
                      <a:endParaRPr lang="en-US" sz="1400" b="0" i="0" u="none" strike="noStrike" dirty="0">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400" b="0" u="none" strike="noStrike" dirty="0">
                          <a:solidFill>
                            <a:schemeClr val="tx1"/>
                          </a:solidFill>
                          <a:effectLst/>
                        </a:rPr>
                        <a:t> $502,236 </a:t>
                      </a:r>
                      <a:endParaRPr lang="en-US" sz="1400" b="0" i="0" u="none" strike="noStrike" dirty="0">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879058279"/>
                  </a:ext>
                </a:extLst>
              </a:tr>
              <a:tr h="630314">
                <a:tc>
                  <a:txBody>
                    <a:bodyPr/>
                    <a:lstStyle/>
                    <a:p>
                      <a:pPr algn="ctr" fontAlgn="b"/>
                      <a:r>
                        <a:rPr lang="en-US" sz="1400" b="0" u="none" strike="noStrike">
                          <a:solidFill>
                            <a:schemeClr val="tx1"/>
                          </a:solidFill>
                          <a:effectLst/>
                        </a:rPr>
                        <a:t>1</a:t>
                      </a:r>
                      <a:endParaRPr lang="en-US" sz="1400" b="0" i="0" u="none" strike="noStrike">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400" b="0" u="none" strike="noStrike" dirty="0">
                          <a:solidFill>
                            <a:schemeClr val="tx1"/>
                          </a:solidFill>
                          <a:effectLst/>
                        </a:rPr>
                        <a:t>U01</a:t>
                      </a:r>
                      <a:endParaRPr lang="en-US" sz="1400" b="0" i="0" u="none" strike="noStrike" dirty="0">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en-US" sz="1400" b="0" u="none" strike="noStrike" dirty="0">
                          <a:solidFill>
                            <a:schemeClr val="tx1"/>
                          </a:solidFill>
                          <a:effectLst/>
                        </a:rPr>
                        <a:t>HL169361-01</a:t>
                      </a:r>
                      <a:endParaRPr lang="en-US" sz="1400" b="0" i="0" u="none" strike="noStrike" dirty="0">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en-US" sz="1400" b="0" u="none" strike="noStrike" dirty="0" err="1">
                          <a:solidFill>
                            <a:schemeClr val="tx1"/>
                          </a:solidFill>
                          <a:effectLst/>
                        </a:rPr>
                        <a:t>Nanowired</a:t>
                      </a:r>
                      <a:r>
                        <a:rPr lang="en-US" sz="1400" b="0" u="none" strike="noStrike" dirty="0">
                          <a:solidFill>
                            <a:schemeClr val="tx1"/>
                          </a:solidFill>
                          <a:effectLst/>
                        </a:rPr>
                        <a:t> human isogenic cardiac organoids to treat acute myocardial ischemia/reperfusion injuries</a:t>
                      </a:r>
                      <a:endParaRPr lang="en-US" sz="1400" b="0" i="0" u="none" strike="noStrike" dirty="0">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en-US" sz="1400" b="0" u="none" strike="noStrike" dirty="0">
                          <a:solidFill>
                            <a:schemeClr val="tx1"/>
                          </a:solidFill>
                          <a:effectLst/>
                        </a:rPr>
                        <a:t>MEI, YING </a:t>
                      </a:r>
                      <a:endParaRPr lang="en-US" sz="1400" b="0" i="0" u="none" strike="noStrike" dirty="0">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400" b="0" u="none" strike="noStrike" dirty="0">
                          <a:solidFill>
                            <a:schemeClr val="tx1"/>
                          </a:solidFill>
                          <a:effectLst/>
                        </a:rPr>
                        <a:t>HL</a:t>
                      </a:r>
                      <a:endParaRPr lang="en-US" sz="1400" b="0" i="0" u="none" strike="noStrike" dirty="0">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400" b="0" u="none" strike="noStrike" dirty="0">
                          <a:solidFill>
                            <a:schemeClr val="tx1"/>
                          </a:solidFill>
                          <a:effectLst/>
                        </a:rPr>
                        <a:t>35 </a:t>
                      </a:r>
                      <a:endParaRPr lang="en-US" sz="1400" b="0" i="0" u="none" strike="noStrike" dirty="0">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400" b="0" u="none" strike="noStrike" dirty="0">
                          <a:solidFill>
                            <a:schemeClr val="tx1"/>
                          </a:solidFill>
                          <a:effectLst/>
                        </a:rPr>
                        <a:t>$379,889</a:t>
                      </a:r>
                      <a:endParaRPr lang="en-US" sz="1400" b="0" i="0" u="none" strike="noStrike" dirty="0">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400" b="0" u="none" strike="noStrike" dirty="0">
                          <a:solidFill>
                            <a:schemeClr val="tx1"/>
                          </a:solidFill>
                          <a:effectLst/>
                        </a:rPr>
                        <a:t> $745,982 </a:t>
                      </a:r>
                      <a:endParaRPr lang="en-US" sz="1400" b="0" i="0" u="none" strike="noStrike" dirty="0">
                        <a:solidFill>
                          <a:schemeClr val="tx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289272835"/>
                  </a:ext>
                </a:extLst>
              </a:tr>
              <a:tr h="630314">
                <a:tc>
                  <a:txBody>
                    <a:bodyPr/>
                    <a:lstStyle/>
                    <a:p>
                      <a:pPr algn="ctr" fontAlgn="b"/>
                      <a:r>
                        <a:rPr lang="en-US" sz="1400" b="0" u="none" strike="noStrike" dirty="0">
                          <a:solidFill>
                            <a:srgbClr val="0F243E"/>
                          </a:solidFill>
                          <a:effectLst/>
                        </a:rPr>
                        <a:t>1</a:t>
                      </a:r>
                      <a:endParaRPr lang="en-US" sz="1400" b="0" i="0" u="none" strike="noStrike" dirty="0">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400" b="0" u="none" strike="noStrike" dirty="0">
                          <a:solidFill>
                            <a:srgbClr val="0F243E"/>
                          </a:solidFill>
                          <a:effectLst/>
                        </a:rPr>
                        <a:t>U01</a:t>
                      </a:r>
                      <a:endParaRPr lang="en-US" sz="1400" b="0" i="0" u="none" strike="noStrike" dirty="0">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1400" b="0" u="none" strike="noStrike" dirty="0">
                          <a:solidFill>
                            <a:srgbClr val="0F243E"/>
                          </a:solidFill>
                          <a:effectLst/>
                        </a:rPr>
                        <a:t>EY035252-01</a:t>
                      </a:r>
                      <a:endParaRPr lang="en-US" sz="1400" b="0" i="0" u="none" strike="noStrike" dirty="0">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1400" b="0" u="none" strike="noStrike" dirty="0">
                          <a:solidFill>
                            <a:srgbClr val="0F243E"/>
                          </a:solidFill>
                          <a:effectLst/>
                        </a:rPr>
                        <a:t>Cell Therapy Program with Scale-up cGMP Manufacturing of Human Corneal Stromal Stem Cells</a:t>
                      </a:r>
                      <a:endParaRPr lang="en-US" sz="1400" b="0" i="0" u="none" strike="noStrike" dirty="0">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1400" b="0" u="none" strike="noStrike" dirty="0">
                          <a:solidFill>
                            <a:srgbClr val="0F243E"/>
                          </a:solidFill>
                          <a:effectLst/>
                        </a:rPr>
                        <a:t>YAM, HIN FAI  (contact); HSU, YEN-MICHAEL S</a:t>
                      </a:r>
                      <a:endParaRPr lang="en-US" sz="1400" b="0" i="0" u="none" strike="noStrike" dirty="0">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400" b="0" u="none" strike="noStrike" dirty="0">
                          <a:solidFill>
                            <a:srgbClr val="0F243E"/>
                          </a:solidFill>
                          <a:effectLst/>
                        </a:rPr>
                        <a:t>EY</a:t>
                      </a:r>
                      <a:endParaRPr lang="en-US" sz="1400" b="0" i="0" u="none" strike="noStrike" dirty="0">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400" b="0" u="none" strike="noStrike" dirty="0">
                          <a:solidFill>
                            <a:srgbClr val="0F243E"/>
                          </a:solidFill>
                          <a:effectLst/>
                        </a:rPr>
                        <a:t>43 </a:t>
                      </a:r>
                      <a:endParaRPr lang="en-US" sz="1400" b="0" i="0" u="none" strike="noStrike" dirty="0">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400" b="0" u="none" strike="noStrike" dirty="0">
                          <a:solidFill>
                            <a:srgbClr val="0F243E"/>
                          </a:solidFill>
                          <a:effectLst/>
                        </a:rPr>
                        <a:t>$534,428</a:t>
                      </a:r>
                      <a:endParaRPr lang="en-US" sz="1400" b="0" i="0" u="none" strike="noStrike" dirty="0">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400" b="0" u="none" strike="noStrike" dirty="0">
                          <a:solidFill>
                            <a:srgbClr val="0F243E"/>
                          </a:solidFill>
                          <a:effectLst/>
                        </a:rPr>
                        <a:t> $1,050,156 </a:t>
                      </a:r>
                      <a:endParaRPr lang="en-US" sz="1400" b="0" i="0" u="none" strike="noStrike" dirty="0">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345960923"/>
                  </a:ext>
                </a:extLst>
              </a:tr>
              <a:tr h="630314">
                <a:tc>
                  <a:txBody>
                    <a:bodyPr/>
                    <a:lstStyle/>
                    <a:p>
                      <a:pPr algn="ctr" fontAlgn="b"/>
                      <a:r>
                        <a:rPr lang="en-US" sz="1400" b="0" u="none" strike="noStrike">
                          <a:solidFill>
                            <a:srgbClr val="0F243E"/>
                          </a:solidFill>
                          <a:effectLst/>
                        </a:rPr>
                        <a:t>1</a:t>
                      </a:r>
                      <a:endParaRPr lang="en-US" sz="1400" b="0" i="0" u="none" strike="noStrike">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400" b="0" u="none" strike="noStrike" dirty="0">
                          <a:solidFill>
                            <a:srgbClr val="0F243E"/>
                          </a:solidFill>
                          <a:effectLst/>
                        </a:rPr>
                        <a:t>U01</a:t>
                      </a:r>
                      <a:endParaRPr lang="en-US" sz="1400" b="0" i="0" u="none" strike="noStrike" dirty="0">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1400" b="0" u="none" strike="noStrike">
                          <a:solidFill>
                            <a:srgbClr val="0F243E"/>
                          </a:solidFill>
                          <a:effectLst/>
                        </a:rPr>
                        <a:t>AR082845-01</a:t>
                      </a:r>
                      <a:endParaRPr lang="en-US" sz="1400" b="0" i="0" u="none" strike="noStrike">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1400" b="0" u="none" strike="noStrike" dirty="0">
                          <a:solidFill>
                            <a:srgbClr val="0F243E"/>
                          </a:solidFill>
                          <a:effectLst/>
                        </a:rPr>
                        <a:t>Development and Translation of Granulated Human-Derived Biomaterials for Integrative Cartilage Repair</a:t>
                      </a:r>
                      <a:endParaRPr lang="en-US" sz="1400" b="0" i="0" u="none" strike="noStrike" dirty="0">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1400" b="0" u="none" strike="noStrike" dirty="0">
                          <a:solidFill>
                            <a:srgbClr val="0F243E"/>
                          </a:solidFill>
                          <a:effectLst/>
                        </a:rPr>
                        <a:t>NEU, COREY P</a:t>
                      </a:r>
                      <a:endParaRPr lang="en-US" sz="1400" b="0" i="0" u="none" strike="noStrike" dirty="0">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400" b="0" u="none" strike="noStrike" dirty="0">
                          <a:solidFill>
                            <a:srgbClr val="0F243E"/>
                          </a:solidFill>
                          <a:effectLst/>
                        </a:rPr>
                        <a:t>AR</a:t>
                      </a:r>
                      <a:endParaRPr lang="en-US" sz="1400" b="0" i="0" u="none" strike="noStrike" dirty="0">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400" b="0" u="none" strike="noStrike" dirty="0">
                          <a:solidFill>
                            <a:srgbClr val="0F243E"/>
                          </a:solidFill>
                          <a:effectLst/>
                        </a:rPr>
                        <a:t>44 </a:t>
                      </a:r>
                      <a:endParaRPr lang="en-US" sz="1400" b="0" i="0" u="none" strike="noStrike" dirty="0">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400" b="0" u="none" strike="noStrike" dirty="0">
                          <a:solidFill>
                            <a:srgbClr val="0F243E"/>
                          </a:solidFill>
                          <a:effectLst/>
                        </a:rPr>
                        <a:t>$358,875</a:t>
                      </a:r>
                      <a:endParaRPr lang="en-US" sz="1400" b="0" i="0" u="none" strike="noStrike" dirty="0">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400" b="0" u="none" strike="noStrike" dirty="0">
                          <a:solidFill>
                            <a:srgbClr val="0F243E"/>
                          </a:solidFill>
                          <a:effectLst/>
                        </a:rPr>
                        <a:t> $703,625 </a:t>
                      </a:r>
                      <a:endParaRPr lang="en-US" sz="1400" b="0" i="0" u="none" strike="noStrike" dirty="0">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322702300"/>
                  </a:ext>
                </a:extLst>
              </a:tr>
              <a:tr h="630314">
                <a:tc>
                  <a:txBody>
                    <a:bodyPr/>
                    <a:lstStyle/>
                    <a:p>
                      <a:pPr algn="ctr" fontAlgn="b"/>
                      <a:r>
                        <a:rPr lang="en-US" sz="1400" b="0" u="none" strike="noStrike" dirty="0">
                          <a:solidFill>
                            <a:srgbClr val="0F243E"/>
                          </a:solidFill>
                          <a:effectLst/>
                        </a:rPr>
                        <a:t>1</a:t>
                      </a:r>
                      <a:endParaRPr lang="en-US" sz="1400" b="0" i="0" u="none" strike="noStrike" dirty="0">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400" b="0" u="none" strike="noStrike" dirty="0">
                          <a:solidFill>
                            <a:srgbClr val="0F243E"/>
                          </a:solidFill>
                          <a:effectLst/>
                        </a:rPr>
                        <a:t>R34</a:t>
                      </a:r>
                      <a:endParaRPr lang="en-US" sz="1400" b="0" i="0" u="none" strike="noStrike" dirty="0">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1400" b="0" u="none" strike="noStrike" dirty="0">
                          <a:solidFill>
                            <a:srgbClr val="0F243E"/>
                          </a:solidFill>
                          <a:effectLst/>
                        </a:rPr>
                        <a:t>DE033042-01</a:t>
                      </a:r>
                      <a:endParaRPr lang="en-US" sz="1400" b="0" i="0" u="none" strike="noStrike" dirty="0">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1400" b="0" u="none" strike="noStrike" dirty="0">
                          <a:solidFill>
                            <a:srgbClr val="0F243E"/>
                          </a:solidFill>
                          <a:effectLst/>
                        </a:rPr>
                        <a:t>Planning a phase I study of minor salivary gland derived autologous MSCs for prevention of long-term radiation induced xerostomia</a:t>
                      </a:r>
                      <a:endParaRPr lang="en-US" sz="1400" b="0" i="0" u="none" strike="noStrike" dirty="0">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1400" b="0" u="none" strike="noStrike" dirty="0">
                          <a:solidFill>
                            <a:srgbClr val="0F243E"/>
                          </a:solidFill>
                          <a:effectLst/>
                        </a:rPr>
                        <a:t>KIMPLE, RANDALL J (contact); MCCOY, SARA </a:t>
                      </a:r>
                      <a:endParaRPr lang="en-US" sz="1400" b="0" i="0" u="none" strike="noStrike" dirty="0">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400" b="0" u="none" strike="noStrike" dirty="0">
                          <a:solidFill>
                            <a:srgbClr val="0F243E"/>
                          </a:solidFill>
                          <a:effectLst/>
                        </a:rPr>
                        <a:t>DE</a:t>
                      </a:r>
                      <a:endParaRPr lang="en-US" sz="1400" b="0" i="0" u="none" strike="noStrike" dirty="0">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400" b="0" u="none" strike="noStrike" dirty="0">
                          <a:solidFill>
                            <a:srgbClr val="0F243E"/>
                          </a:solidFill>
                          <a:effectLst/>
                        </a:rPr>
                        <a:t>45 </a:t>
                      </a:r>
                      <a:endParaRPr lang="en-US" sz="1400" b="0" i="0" u="none" strike="noStrike" dirty="0">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sz="1400" b="0" u="none" strike="noStrike" dirty="0">
                          <a:solidFill>
                            <a:srgbClr val="0F243E"/>
                          </a:solidFill>
                          <a:effectLst/>
                        </a:rPr>
                        <a:t>$150,000</a:t>
                      </a:r>
                      <a:endParaRPr lang="en-US" sz="1400" b="0" i="0" u="none" strike="noStrike" dirty="0">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400" b="0" u="none" strike="noStrike" dirty="0">
                          <a:solidFill>
                            <a:srgbClr val="0F243E"/>
                          </a:solidFill>
                          <a:effectLst/>
                        </a:rPr>
                        <a:t> $300,000 </a:t>
                      </a:r>
                      <a:endParaRPr lang="en-US" sz="1400" b="0" i="0" u="none" strike="noStrike" dirty="0">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581650813"/>
                  </a:ext>
                </a:extLst>
              </a:tr>
            </a:tbl>
          </a:graphicData>
        </a:graphic>
      </p:graphicFrame>
    </p:spTree>
    <p:extLst>
      <p:ext uri="{BB962C8B-B14F-4D97-AF65-F5344CB8AC3E}">
        <p14:creationId xmlns:p14="http://schemas.microsoft.com/office/powerpoint/2010/main" val="1626858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40618-36A1-D0EE-A715-2124B35A0CF5}"/>
              </a:ext>
            </a:extLst>
          </p:cNvPr>
          <p:cNvSpPr>
            <a:spLocks noGrp="1"/>
          </p:cNvSpPr>
          <p:nvPr>
            <p:ph type="title"/>
          </p:nvPr>
        </p:nvSpPr>
        <p:spPr>
          <a:xfrm>
            <a:off x="609600" y="-1133"/>
            <a:ext cx="10972800" cy="1143000"/>
          </a:xfrm>
        </p:spPr>
        <p:txBody>
          <a:bodyPr>
            <a:normAutofit fontScale="90000"/>
          </a:bodyPr>
          <a:lstStyle/>
          <a:p>
            <a:r>
              <a:rPr lang="en-US" dirty="0"/>
              <a:t>Justifications for Medium Enthusiasm Applications</a:t>
            </a:r>
          </a:p>
        </p:txBody>
      </p:sp>
      <p:sp>
        <p:nvSpPr>
          <p:cNvPr id="3" name="TextBox 2">
            <a:extLst>
              <a:ext uri="{FF2B5EF4-FFF2-40B4-BE49-F238E27FC236}">
                <a16:creationId xmlns:a16="http://schemas.microsoft.com/office/drawing/2014/main" id="{4AE63FA2-2412-34F8-067F-B39151567CF8}"/>
              </a:ext>
            </a:extLst>
          </p:cNvPr>
          <p:cNvSpPr txBox="1"/>
          <p:nvPr/>
        </p:nvSpPr>
        <p:spPr>
          <a:xfrm>
            <a:off x="442127" y="826086"/>
            <a:ext cx="11555605" cy="5809283"/>
          </a:xfrm>
          <a:prstGeom prst="rect">
            <a:avLst/>
          </a:prstGeom>
          <a:noFill/>
        </p:spPr>
        <p:txBody>
          <a:bodyPr wrap="square" rtlCol="0">
            <a:spAutoFit/>
          </a:bodyPr>
          <a:lstStyle/>
          <a:p>
            <a:r>
              <a:rPr lang="en-US" b="1" dirty="0">
                <a:solidFill>
                  <a:schemeClr val="accent1"/>
                </a:solidFill>
                <a:latin typeface="Arial Black" panose="020B0A04020102020204" pitchFamily="34" charset="0"/>
              </a:rPr>
              <a:t>1U01EY035252-01: </a:t>
            </a:r>
            <a:r>
              <a:rPr lang="en-US" b="1" dirty="0">
                <a:solidFill>
                  <a:schemeClr val="accent1"/>
                </a:solidFill>
              </a:rPr>
              <a:t>Cell Therapy Program with Scale-up cGMP Manufacturing of Human Corneal Stromal Stem Cells</a:t>
            </a:r>
          </a:p>
          <a:p>
            <a:pPr marL="458788" lvl="1" indent="-230188">
              <a:spcBef>
                <a:spcPts val="300"/>
              </a:spcBef>
              <a:spcAft>
                <a:spcPts val="300"/>
              </a:spcAft>
              <a:buFont typeface="Arial" panose="020B0604020202020204" pitchFamily="34" charset="0"/>
              <a:buChar char="•"/>
            </a:pPr>
            <a:r>
              <a:rPr lang="en-US" sz="1700" dirty="0"/>
              <a:t>This therapeutic strategy holds promise could be apply to a variety of injury types beyond what is current being studied.</a:t>
            </a:r>
          </a:p>
          <a:p>
            <a:pPr marL="458788" lvl="1" indent="-230188">
              <a:spcBef>
                <a:spcPts val="300"/>
              </a:spcBef>
              <a:spcAft>
                <a:spcPts val="300"/>
              </a:spcAft>
              <a:buFont typeface="Arial" panose="020B0604020202020204" pitchFamily="34" charset="0"/>
              <a:buChar char="•"/>
            </a:pPr>
            <a:r>
              <a:rPr lang="en-US" sz="1700" dirty="0"/>
              <a:t>Data will be used to inform large animal studies (next step beyond this application) but also will be essential for IND application.</a:t>
            </a:r>
          </a:p>
          <a:p>
            <a:pPr>
              <a:spcBef>
                <a:spcPts val="600"/>
              </a:spcBef>
            </a:pPr>
            <a:r>
              <a:rPr lang="en-US" b="1" dirty="0">
                <a:solidFill>
                  <a:schemeClr val="accent1"/>
                </a:solidFill>
                <a:latin typeface="Arial Black" panose="020B0A04020102020204" pitchFamily="34" charset="0"/>
              </a:rPr>
              <a:t>1U01AR082845-01: </a:t>
            </a:r>
            <a:r>
              <a:rPr lang="en-US" b="1" dirty="0">
                <a:solidFill>
                  <a:schemeClr val="accent1"/>
                </a:solidFill>
              </a:rPr>
              <a:t>Development and Translation of Granulated Human-Derived Biomaterials for Integrative Cartilage Repair</a:t>
            </a:r>
          </a:p>
          <a:p>
            <a:pPr marL="458788" lvl="1" indent="-230188">
              <a:spcBef>
                <a:spcPts val="300"/>
              </a:spcBef>
              <a:spcAft>
                <a:spcPts val="300"/>
              </a:spcAft>
              <a:buFont typeface="Arial" panose="020B0604020202020204" pitchFamily="34" charset="0"/>
              <a:buChar char="•"/>
            </a:pPr>
            <a:r>
              <a:rPr lang="en-US" sz="1700" dirty="0"/>
              <a:t>Preliminary data show impressive repair although PI recognizes further optimization will be needed to promote increased cellular infiltration and healthy cartilage regeneration. This application will help move them in that direction.</a:t>
            </a:r>
          </a:p>
          <a:p>
            <a:pPr marL="458788" lvl="1" indent="-230188">
              <a:spcBef>
                <a:spcPts val="300"/>
              </a:spcBef>
              <a:spcAft>
                <a:spcPts val="300"/>
              </a:spcAft>
              <a:buFont typeface="Arial" panose="020B0604020202020204" pitchFamily="34" charset="0"/>
              <a:buChar char="•"/>
            </a:pPr>
            <a:r>
              <a:rPr lang="en-US" sz="1700" dirty="0"/>
              <a:t>Partnership with company and FDA regulatory expertise on team suggest a feasible pathway towards an IDE.</a:t>
            </a:r>
          </a:p>
          <a:p>
            <a:pPr>
              <a:spcBef>
                <a:spcPts val="600"/>
              </a:spcBef>
            </a:pPr>
            <a:r>
              <a:rPr lang="en-US" b="1" dirty="0">
                <a:solidFill>
                  <a:schemeClr val="accent1"/>
                </a:solidFill>
                <a:latin typeface="Arial Black" panose="020B0A04020102020204" pitchFamily="34" charset="0"/>
              </a:rPr>
              <a:t>1R34DE033042-01: </a:t>
            </a:r>
            <a:r>
              <a:rPr lang="en-US" b="1" dirty="0">
                <a:solidFill>
                  <a:schemeClr val="accent1"/>
                </a:solidFill>
              </a:rPr>
              <a:t>Planning a phase I study of minor salivary gland derived autologous MSCs for prevention of long-term radiation induced xerostomia</a:t>
            </a:r>
          </a:p>
          <a:p>
            <a:pPr marL="458788" lvl="1" indent="-230188">
              <a:spcBef>
                <a:spcPts val="300"/>
              </a:spcBef>
              <a:spcAft>
                <a:spcPts val="300"/>
              </a:spcAft>
              <a:buFont typeface="Arial" panose="020B0604020202020204" pitchFamily="34" charset="0"/>
              <a:buChar char="•"/>
            </a:pPr>
            <a:r>
              <a:rPr lang="en-US" sz="1700" dirty="0"/>
              <a:t>Current management for this condition is supportive care, clear need for a regenerative approach.</a:t>
            </a:r>
          </a:p>
          <a:p>
            <a:pPr marL="458788" lvl="1" indent="-230188">
              <a:spcBef>
                <a:spcPts val="300"/>
              </a:spcBef>
              <a:spcAft>
                <a:spcPts val="300"/>
              </a:spcAft>
              <a:buFont typeface="Arial" panose="020B0604020202020204" pitchFamily="34" charset="0"/>
              <a:buChar char="•"/>
            </a:pPr>
            <a:r>
              <a:rPr lang="en-US" sz="1700" dirty="0"/>
              <a:t>The PI and study team are well experienced with obtaining INDs and trials using MSCs including having a current phase I trial using bone marrow derived MSCs supported by NIDCR.</a:t>
            </a:r>
          </a:p>
          <a:p>
            <a:pPr marL="458788" lvl="1" indent="-230188">
              <a:spcBef>
                <a:spcPts val="300"/>
              </a:spcBef>
              <a:spcAft>
                <a:spcPts val="300"/>
              </a:spcAft>
              <a:buFont typeface="Arial" panose="020B0604020202020204" pitchFamily="34" charset="0"/>
              <a:buChar char="•"/>
            </a:pPr>
            <a:r>
              <a:rPr lang="en-US" sz="1700" dirty="0"/>
              <a:t>PI has been able to convince program staff that the minor salivary glands are a viable source of MSCs, which was a major concern during review.</a:t>
            </a:r>
          </a:p>
        </p:txBody>
      </p:sp>
    </p:spTree>
    <p:extLst>
      <p:ext uri="{BB962C8B-B14F-4D97-AF65-F5344CB8AC3E}">
        <p14:creationId xmlns:p14="http://schemas.microsoft.com/office/powerpoint/2010/main" val="3825130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8AE88A-0B96-6495-326C-8B3691EC8CC4}"/>
              </a:ext>
            </a:extLst>
          </p:cNvPr>
          <p:cNvSpPr>
            <a:spLocks noGrp="1"/>
          </p:cNvSpPr>
          <p:nvPr>
            <p:ph type="title" idx="4294967295"/>
          </p:nvPr>
        </p:nvSpPr>
        <p:spPr>
          <a:xfrm>
            <a:off x="1069975" y="1960563"/>
            <a:ext cx="10323513" cy="19812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109" rtl="0" eaLnBrk="1" fontAlgn="auto" latinLnBrk="0" hangingPunct="1">
              <a:lnSpc>
                <a:spcPct val="114000"/>
              </a:lnSpc>
              <a:spcBef>
                <a:spcPts val="0"/>
              </a:spcBef>
              <a:spcAft>
                <a:spcPts val="0"/>
              </a:spcAft>
              <a:buClr>
                <a:schemeClr val="lt1"/>
              </a:buClr>
              <a:buSzPts val="4320"/>
              <a:buFont typeface="Arial" panose="020B0604020202020204" pitchFamily="34" charset="0"/>
              <a:buNone/>
              <a:tabLst/>
              <a:defRPr/>
            </a:pPr>
            <a:r>
              <a:rPr kumimoji="0" lang="en-US" sz="3599" b="1" i="0" u="none" strike="noStrike" kern="0" cap="none" spc="0" normalizeH="0" baseline="0" noProof="0" dirty="0">
                <a:ln>
                  <a:noFill/>
                </a:ln>
                <a:solidFill>
                  <a:schemeClr val="bg1"/>
                </a:solidFill>
                <a:effectLst/>
                <a:uLnTx/>
                <a:uFillTx/>
                <a:latin typeface="Arial"/>
                <a:ea typeface="Arial"/>
                <a:cs typeface="Arial"/>
                <a:sym typeface="Arial"/>
              </a:rPr>
              <a:t>Thank you!</a:t>
            </a:r>
          </a:p>
        </p:txBody>
      </p:sp>
    </p:spTree>
    <p:extLst>
      <p:ext uri="{BB962C8B-B14F-4D97-AF65-F5344CB8AC3E}">
        <p14:creationId xmlns:p14="http://schemas.microsoft.com/office/powerpoint/2010/main" val="383149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0" lang="en-US" sz="3600" b="1" i="0" u="none" strike="noStrike" kern="1200" cap="none" spc="0" normalizeH="0" baseline="0" noProof="0" dirty="0">
                <a:ln>
                  <a:noFill/>
                </a:ln>
                <a:uLnTx/>
                <a:uFillTx/>
                <a:latin typeface="Arial"/>
                <a:ea typeface="+mj-ea"/>
                <a:cs typeface="Arial"/>
              </a:rPr>
              <a:t>21</a:t>
            </a:r>
            <a:r>
              <a:rPr kumimoji="0" lang="en-US" sz="3600" b="1" i="0" u="none" strike="noStrike" kern="1200" cap="none" spc="0" normalizeH="0" baseline="30000" noProof="0" dirty="0">
                <a:ln>
                  <a:noFill/>
                </a:ln>
                <a:uLnTx/>
                <a:uFillTx/>
                <a:latin typeface="Arial"/>
                <a:ea typeface="+mj-ea"/>
                <a:cs typeface="Arial"/>
              </a:rPr>
              <a:t>st</a:t>
            </a:r>
            <a:r>
              <a:rPr kumimoji="0" lang="en-US" sz="3600" b="1" i="0" u="none" strike="noStrike" kern="1200" cap="none" spc="0" normalizeH="0" baseline="0" noProof="0" dirty="0">
                <a:ln>
                  <a:noFill/>
                </a:ln>
                <a:uLnTx/>
                <a:uFillTx/>
                <a:latin typeface="Arial"/>
                <a:cs typeface="Arial"/>
              </a:rPr>
              <a:t> Century Cures Act:</a:t>
            </a:r>
            <a:br>
              <a:rPr kumimoji="0" lang="en-US" sz="3600" b="1" i="0" u="none" strike="noStrike" kern="1200" cap="none" spc="0" normalizeH="0" baseline="0" noProof="0" dirty="0">
                <a:ln>
                  <a:noFill/>
                </a:ln>
                <a:uLnTx/>
                <a:uFillTx/>
                <a:latin typeface="Arial"/>
                <a:cs typeface="Arial"/>
              </a:rPr>
            </a:br>
            <a:r>
              <a:rPr kumimoji="0" lang="en-US" sz="3600" b="1" i="0" u="none" strike="noStrike" kern="1200" cap="none" spc="0" normalizeH="0" baseline="0" noProof="0" dirty="0">
                <a:ln>
                  <a:noFill/>
                </a:ln>
                <a:uLnTx/>
                <a:uFillTx/>
                <a:latin typeface="Arial"/>
                <a:cs typeface="Arial"/>
              </a:rPr>
              <a:t>Regenerative Medicine (RM) Provisions</a:t>
            </a:r>
            <a:endParaRPr lang="en-US" dirty="0"/>
          </a:p>
        </p:txBody>
      </p:sp>
      <p:sp>
        <p:nvSpPr>
          <p:cNvPr id="3" name="Content Placeholder 2">
            <a:extLst>
              <a:ext uri="{FF2B5EF4-FFF2-40B4-BE49-F238E27FC236}">
                <a16:creationId xmlns:a16="http://schemas.microsoft.com/office/drawing/2014/main" id="{E5B357C9-9498-DC89-804E-DF1DA4275004}"/>
              </a:ext>
            </a:extLst>
          </p:cNvPr>
          <p:cNvSpPr>
            <a:spLocks noGrp="1"/>
          </p:cNvSpPr>
          <p:nvPr>
            <p:ph idx="1"/>
          </p:nvPr>
        </p:nvSpPr>
        <p:spPr>
          <a:xfrm>
            <a:off x="609600" y="1600201"/>
            <a:ext cx="7426817" cy="4525963"/>
          </a:xfrm>
        </p:spPr>
        <p:txBody>
          <a:bodyPr>
            <a:noAutofit/>
          </a:bodyPr>
          <a:lstStyle/>
          <a:p>
            <a:pPr>
              <a:lnSpc>
                <a:spcPct val="108000"/>
              </a:lnSpc>
            </a:pPr>
            <a:r>
              <a:rPr lang="en-US" dirty="0"/>
              <a:t>Applicable to NIH, FDA, and NIST and aimed at:</a:t>
            </a:r>
          </a:p>
          <a:p>
            <a:pPr lvl="1">
              <a:lnSpc>
                <a:spcPct val="108000"/>
              </a:lnSpc>
            </a:pPr>
            <a:r>
              <a:rPr lang="en-US" dirty="0"/>
              <a:t>Accelerating progress</a:t>
            </a:r>
          </a:p>
          <a:p>
            <a:pPr lvl="1">
              <a:lnSpc>
                <a:spcPct val="108000"/>
              </a:lnSpc>
            </a:pPr>
            <a:r>
              <a:rPr lang="en-US" dirty="0"/>
              <a:t>Promoting scientific rigor</a:t>
            </a:r>
          </a:p>
          <a:p>
            <a:pPr lvl="1">
              <a:lnSpc>
                <a:spcPct val="108000"/>
              </a:lnSpc>
            </a:pPr>
            <a:r>
              <a:rPr lang="en-US" dirty="0"/>
              <a:t>Applying appropriate regulatory oversight and standards</a:t>
            </a:r>
          </a:p>
          <a:p>
            <a:pPr lvl="1">
              <a:lnSpc>
                <a:spcPct val="108000"/>
              </a:lnSpc>
            </a:pPr>
            <a:r>
              <a:rPr lang="en-US" dirty="0"/>
              <a:t>Stimulating innovation and partnership</a:t>
            </a:r>
          </a:p>
          <a:p>
            <a:pPr>
              <a:lnSpc>
                <a:spcPct val="108000"/>
              </a:lnSpc>
            </a:pPr>
            <a:r>
              <a:rPr lang="en-US" dirty="0"/>
              <a:t>Established RM Innovation Project (RMIP)</a:t>
            </a:r>
          </a:p>
          <a:p>
            <a:pPr lvl="1">
              <a:lnSpc>
                <a:spcPct val="108000"/>
              </a:lnSpc>
            </a:pPr>
            <a:r>
              <a:rPr lang="en-US" dirty="0"/>
              <a:t>NIH, working in coordination with FDA, to support research to advance the field of regenerative medicine using adult stem cells</a:t>
            </a:r>
          </a:p>
          <a:p>
            <a:pPr lvl="1">
              <a:lnSpc>
                <a:spcPct val="108000"/>
              </a:lnSpc>
            </a:pPr>
            <a:r>
              <a:rPr lang="en-US" dirty="0"/>
              <a:t>$30M authorized 2017-2020; with 1:1 matching, supports $60M in project costs</a:t>
            </a:r>
          </a:p>
        </p:txBody>
      </p:sp>
      <p:pic>
        <p:nvPicPr>
          <p:cNvPr id="4" name="Picture 3" descr="Photo of the U.S. Capitol.">
            <a:extLst>
              <a:ext uri="{FF2B5EF4-FFF2-40B4-BE49-F238E27FC236}">
                <a16:creationId xmlns:a16="http://schemas.microsoft.com/office/drawing/2014/main" id="{5724281F-63BF-4829-97F6-6E382718ECEB}"/>
              </a:ext>
              <a:ext uri="{C183D7F6-B498-43B3-948B-1728B52AA6E4}">
                <adec:decorative xmlns:adec="http://schemas.microsoft.com/office/drawing/2017/decorative" val="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63706" y="1600200"/>
            <a:ext cx="2818694" cy="3418113"/>
          </a:xfrm>
          <a:prstGeom prst="rect">
            <a:avLst/>
          </a:prstGeom>
          <a:effectLst>
            <a:softEdge rad="127000"/>
          </a:effectLst>
        </p:spPr>
      </p:pic>
    </p:spTree>
    <p:extLst>
      <p:ext uri="{BB962C8B-B14F-4D97-AF65-F5344CB8AC3E}">
        <p14:creationId xmlns:p14="http://schemas.microsoft.com/office/powerpoint/2010/main" val="2805963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F3BF7C4-CA23-324C-1B98-E02B8A9E04DD}"/>
              </a:ext>
            </a:extLst>
          </p:cNvPr>
          <p:cNvSpPr>
            <a:spLocks noGrp="1"/>
          </p:cNvSpPr>
          <p:nvPr>
            <p:ph type="title"/>
          </p:nvPr>
        </p:nvSpPr>
        <p:spPr>
          <a:xfrm>
            <a:off x="609600" y="-371059"/>
            <a:ext cx="10972800" cy="1143000"/>
          </a:xfrm>
        </p:spPr>
        <p:txBody>
          <a:bodyPr>
            <a:normAutofit/>
          </a:bodyPr>
          <a:lstStyle/>
          <a:p>
            <a:r>
              <a:rPr lang="en-US" sz="2400" b="1" dirty="0">
                <a:solidFill>
                  <a:schemeClr val="tx2"/>
                </a:solidFill>
              </a:rPr>
              <a:t>RMIP Grant Portfolio Overview</a:t>
            </a:r>
            <a:endParaRPr lang="en-US" sz="2400" dirty="0"/>
          </a:p>
        </p:txBody>
      </p:sp>
      <p:sp>
        <p:nvSpPr>
          <p:cNvPr id="45" name="TextBox 44">
            <a:extLst>
              <a:ext uri="{FF2B5EF4-FFF2-40B4-BE49-F238E27FC236}">
                <a16:creationId xmlns:a16="http://schemas.microsoft.com/office/drawing/2014/main" id="{1DE266E7-3548-4921-BA7F-10EECF2DC7CE}"/>
              </a:ext>
            </a:extLst>
          </p:cNvPr>
          <p:cNvSpPr txBox="1"/>
          <p:nvPr/>
        </p:nvSpPr>
        <p:spPr>
          <a:xfrm>
            <a:off x="2379889" y="309492"/>
            <a:ext cx="743222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Arial"/>
                <a:ea typeface="+mn-ea"/>
                <a:cs typeface="+mn-cs"/>
              </a:rPr>
              <a:t>RM-Specific Product Development Pathway</a:t>
            </a:r>
          </a:p>
        </p:txBody>
      </p:sp>
      <p:pic>
        <p:nvPicPr>
          <p:cNvPr id="87" name="Picture 86" descr="A diagram illustrating N I H’s portfolio of regenerative medicine–specific grants. Grants are divided by fiscal year and categorized by type of award; institute; and six classifications, including characterization, development, manufacturing, clinical trial, commercialization, and clinical practice. For fiscal year 2017, there were 8 supplemental pre-clinical awards that spanned characterization, development, and/or manufacturing. These included thrombocytopenia (National Heart, Lung, and Blood Institute, or NHLBI) and chronic kidney disease (National Institute of Diabetes and Digestive and Kidney Diseases, or NIDDK), both of which fell under characterization and development; type 1 diabetes (NIDDK) and limbal stem cell deficiency (National Eye Institute, or N E I), both of which spanned characterization, development and manufacturing; sickle cell disease and acute lung injury (IPF), both of which were through NHLBI and fell under characterization and development; epidermolysis bullosa (National Institute of Arthritis and Musculoskeletal and Skin Diseases, or NIAMS), which fell under characterization, development, and manufacturing; and skin ulcers (NHLBI), which fell under development and manufacturing. In fiscal year 2019, there were 7 pre-clinical study awards, all of which spanned characterization, development, and manufacturing, including epidermolysis bullosa (NIAMS), ischemic heart failure (NHLBI), emphysema (NHLBI), hemophilia A (NHLBI), and 3 macular degeneration awards (NEI). Also in fiscal year 2019, there was one clinical trial award: congenital hearth disease (NHLBI). In fiscal year 2020, there were three clinical trial awards: osteoarthritis (NIAMS), macular degeneration (NEI), and non-healing corneal wounds (NEI). In fiscal year 2021, there was a single clinical trial award: skin wounds (NIAMS).">
            <a:extLst>
              <a:ext uri="{FF2B5EF4-FFF2-40B4-BE49-F238E27FC236}">
                <a16:creationId xmlns:a16="http://schemas.microsoft.com/office/drawing/2014/main" id="{828D4569-04B9-EA73-5710-B77D56D06070}"/>
              </a:ext>
            </a:extLst>
          </p:cNvPr>
          <p:cNvPicPr>
            <a:picLocks noChangeAspect="1"/>
          </p:cNvPicPr>
          <p:nvPr/>
        </p:nvPicPr>
        <p:blipFill>
          <a:blip r:embed="rId3"/>
          <a:stretch>
            <a:fillRect/>
          </a:stretch>
        </p:blipFill>
        <p:spPr>
          <a:xfrm>
            <a:off x="243840" y="648046"/>
            <a:ext cx="12192000" cy="6246742"/>
          </a:xfrm>
          <a:prstGeom prst="rect">
            <a:avLst/>
          </a:prstGeom>
        </p:spPr>
      </p:pic>
    </p:spTree>
    <p:extLst>
      <p:ext uri="{BB962C8B-B14F-4D97-AF65-F5344CB8AC3E}">
        <p14:creationId xmlns:p14="http://schemas.microsoft.com/office/powerpoint/2010/main" val="2398200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6083D8-06A2-A957-60C2-8E1977650246}"/>
              </a:ext>
            </a:extLst>
          </p:cNvPr>
          <p:cNvSpPr>
            <a:spLocks noGrp="1"/>
          </p:cNvSpPr>
          <p:nvPr>
            <p:ph type="title"/>
          </p:nvPr>
        </p:nvSpPr>
        <p:spPr>
          <a:xfrm>
            <a:off x="609600" y="7938"/>
            <a:ext cx="10972800" cy="1143000"/>
          </a:xfrm>
        </p:spPr>
        <p:txBody>
          <a:bodyPr/>
          <a:lstStyle/>
          <a:p>
            <a:r>
              <a:rPr kumimoji="0" lang="en-US" sz="3600" b="1" i="0" u="none" strike="noStrike" kern="1200" cap="none" spc="0" normalizeH="0" baseline="0" noProof="0" dirty="0">
                <a:ln>
                  <a:noFill/>
                </a:ln>
                <a:solidFill>
                  <a:schemeClr val="accent1"/>
                </a:solidFill>
                <a:uLnTx/>
                <a:uFillTx/>
                <a:latin typeface="Arial"/>
                <a:cs typeface="Arial"/>
              </a:rPr>
              <a:t>RMIP Obligated Funds (FY17 – FY21)</a:t>
            </a:r>
            <a:endParaRPr lang="en-US" dirty="0">
              <a:solidFill>
                <a:schemeClr val="accent1"/>
              </a:solidFill>
            </a:endParaRPr>
          </a:p>
        </p:txBody>
      </p:sp>
      <p:graphicFrame>
        <p:nvGraphicFramePr>
          <p:cNvPr id="18" name="Content Placeholder 23" descr="A pie chart showing funding amounts for the regeneration medicine innovation project. All dollar amounts are approximated: 10.3 million dollars in funds remaining, 12 million dollars for clinical trials, 6.8 million dollars for preclinical studies, and 784 thousand dollars for in-depth cell characterization.">
            <a:extLst>
              <a:ext uri="{FF2B5EF4-FFF2-40B4-BE49-F238E27FC236}">
                <a16:creationId xmlns:a16="http://schemas.microsoft.com/office/drawing/2014/main" id="{3EA84300-417F-4A57-B1DD-3EA25B0188AE}"/>
              </a:ext>
            </a:extLst>
          </p:cNvPr>
          <p:cNvGraphicFramePr>
            <a:graphicFrameLocks/>
          </p:cNvGraphicFramePr>
          <p:nvPr>
            <p:extLst>
              <p:ext uri="{D42A27DB-BD31-4B8C-83A1-F6EECF244321}">
                <p14:modId xmlns:p14="http://schemas.microsoft.com/office/powerpoint/2010/main" val="4066983020"/>
              </p:ext>
            </p:extLst>
          </p:nvPr>
        </p:nvGraphicFramePr>
        <p:xfrm>
          <a:off x="581025" y="799099"/>
          <a:ext cx="10909135" cy="5616953"/>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Rounded Corners 19">
            <a:extLst>
              <a:ext uri="{FF2B5EF4-FFF2-40B4-BE49-F238E27FC236}">
                <a16:creationId xmlns:a16="http://schemas.microsoft.com/office/drawing/2014/main" id="{43878DCB-B30C-4E72-BA73-1BF06F7EDCDB}"/>
              </a:ext>
            </a:extLst>
          </p:cNvPr>
          <p:cNvSpPr/>
          <p:nvPr/>
        </p:nvSpPr>
        <p:spPr>
          <a:xfrm>
            <a:off x="1614860" y="5809644"/>
            <a:ext cx="8841464" cy="667218"/>
          </a:xfrm>
          <a:prstGeom prst="roundRect">
            <a:avLst/>
          </a:prstGeom>
          <a:solidFill>
            <a:schemeClr val="accent5"/>
          </a:solidFill>
          <a:ln w="9525" cap="flat" cmpd="sng" algn="ctr">
            <a:solidFill>
              <a:srgbClr val="9BBB59"/>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uLnTx/>
                <a:uFillTx/>
                <a:latin typeface="Arial"/>
                <a:ea typeface="+mn-ea"/>
                <a:cs typeface="+mn-cs"/>
              </a:rPr>
              <a:t>~$10.3 M Remaining for FY 22 and Beyond</a:t>
            </a:r>
          </a:p>
        </p:txBody>
      </p:sp>
    </p:spTree>
    <p:extLst>
      <p:ext uri="{BB962C8B-B14F-4D97-AF65-F5344CB8AC3E}">
        <p14:creationId xmlns:p14="http://schemas.microsoft.com/office/powerpoint/2010/main" val="188239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5593970B-A806-55E6-D8C4-63E9092D0F0D}"/>
              </a:ext>
            </a:extLst>
          </p:cNvPr>
          <p:cNvSpPr>
            <a:spLocks noGrp="1"/>
          </p:cNvSpPr>
          <p:nvPr>
            <p:ph type="title"/>
          </p:nvPr>
        </p:nvSpPr>
        <p:spPr/>
        <p:txBody>
          <a:bodyPr/>
          <a:lstStyle/>
          <a:p>
            <a:r>
              <a:rPr lang="en-US" noProof="0" dirty="0"/>
              <a:t>RMIP: Available Funds</a:t>
            </a:r>
          </a:p>
        </p:txBody>
      </p:sp>
      <p:sp>
        <p:nvSpPr>
          <p:cNvPr id="2" name="Rectangle 1">
            <a:extLst>
              <a:ext uri="{FF2B5EF4-FFF2-40B4-BE49-F238E27FC236}">
                <a16:creationId xmlns:a16="http://schemas.microsoft.com/office/drawing/2014/main" id="{DD245921-F4CA-A2C9-42C5-4F8CF60DA0FF}"/>
              </a:ext>
            </a:extLst>
          </p:cNvPr>
          <p:cNvSpPr/>
          <p:nvPr/>
        </p:nvSpPr>
        <p:spPr>
          <a:xfrm>
            <a:off x="520383" y="1846359"/>
            <a:ext cx="3869172" cy="10708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dirty="0">
                <a:ln>
                  <a:noFill/>
                </a:ln>
                <a:solidFill>
                  <a:prstClr val="white"/>
                </a:solidFill>
                <a:uLnTx/>
                <a:uFillTx/>
                <a:latin typeface="Calibri" panose="020F0502020204030204"/>
                <a:ea typeface="+mn-ea"/>
                <a:cs typeface="+mn-cs"/>
              </a:rPr>
              <a:t>Budgeted for FY23 RMIP Applications</a:t>
            </a:r>
            <a:br>
              <a:rPr kumimoji="0" lang="en-US" sz="1800" b="1" i="0" strike="noStrike" kern="1200" cap="none" spc="0" normalizeH="0" baseline="0" noProof="0" dirty="0">
                <a:ln>
                  <a:noFill/>
                </a:ln>
                <a:solidFill>
                  <a:prstClr val="white"/>
                </a:solidFill>
                <a:uLnTx/>
                <a:uFillTx/>
                <a:latin typeface="Calibri" panose="020F0502020204030204"/>
                <a:ea typeface="+mn-ea"/>
                <a:cs typeface="+mn-cs"/>
              </a:rPr>
            </a:br>
            <a:r>
              <a:rPr kumimoji="0" lang="en-US" sz="1800" b="1" i="0" u="none" strike="noStrike" kern="1200" cap="none" spc="0" normalizeH="0" baseline="0" noProof="0" dirty="0">
                <a:ln>
                  <a:noFill/>
                </a:ln>
                <a:solidFill>
                  <a:prstClr val="white"/>
                </a:solidFill>
                <a:uLnTx/>
                <a:uFillTx/>
                <a:latin typeface="Calibri" panose="020F0502020204030204"/>
                <a:ea typeface="+mn-ea"/>
                <a:cs typeface="+mn-cs"/>
              </a:rPr>
              <a:t>$8,000,000</a:t>
            </a:r>
          </a:p>
        </p:txBody>
      </p:sp>
      <p:sp>
        <p:nvSpPr>
          <p:cNvPr id="3" name="Rectangle 2">
            <a:extLst>
              <a:ext uri="{FF2B5EF4-FFF2-40B4-BE49-F238E27FC236}">
                <a16:creationId xmlns:a16="http://schemas.microsoft.com/office/drawing/2014/main" id="{2487DA57-F1DA-BB5C-CF52-C9E4564F9B26}"/>
              </a:ext>
            </a:extLst>
          </p:cNvPr>
          <p:cNvSpPr/>
          <p:nvPr/>
        </p:nvSpPr>
        <p:spPr>
          <a:xfrm>
            <a:off x="520383" y="3345910"/>
            <a:ext cx="3869171" cy="9823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dirty="0">
                <a:ln>
                  <a:noFill/>
                </a:ln>
                <a:solidFill>
                  <a:prstClr val="white"/>
                </a:solidFill>
                <a:uLnTx/>
                <a:uFillTx/>
                <a:latin typeface="Calibri" panose="020F0502020204030204"/>
                <a:ea typeface="+mn-ea"/>
                <a:cs typeface="+mn-cs"/>
              </a:rPr>
              <a:t>Budgeted for IDCC (Georgia Tech)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uLnTx/>
                <a:uFillTx/>
                <a:latin typeface="Calibri" panose="020F0502020204030204"/>
                <a:ea typeface="+mn-ea"/>
                <a:cs typeface="+mn-cs"/>
              </a:rPr>
              <a:t>$2,365,260</a:t>
            </a:r>
          </a:p>
        </p:txBody>
      </p:sp>
      <p:pic>
        <p:nvPicPr>
          <p:cNvPr id="15" name="Picture 2">
            <a:extLst>
              <a:ext uri="{FF2B5EF4-FFF2-40B4-BE49-F238E27FC236}">
                <a16:creationId xmlns:a16="http://schemas.microsoft.com/office/drawing/2014/main" id="{DB6C51EA-2515-4E36-AEBF-8E3D3CAFFE48}"/>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0364" y="6288790"/>
            <a:ext cx="1907518" cy="294572"/>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1062" descr="A pie chart that breaks down available RMIP funds. 46%, or 13,836,180 dollars, is categorized as obligations; 19%, or 5,808,560 dollars, is categorized as on the books commitments; and 35%, or 10,365,260 dollars is categorized as remaining authority, including 8 million dollars budgeted for fiscal year 2023 RMIP applications and 2,365,260 dollars budgeted for IDCC (Georgia Tech).">
            <a:extLst>
              <a:ext uri="{FF2B5EF4-FFF2-40B4-BE49-F238E27FC236}">
                <a16:creationId xmlns:a16="http://schemas.microsoft.com/office/drawing/2014/main" id="{BD08C5BD-22E1-CBEB-1AA8-A9E544D58796}"/>
              </a:ext>
            </a:extLst>
          </p:cNvPr>
          <p:cNvPicPr>
            <a:picLocks noChangeAspect="1"/>
          </p:cNvPicPr>
          <p:nvPr/>
        </p:nvPicPr>
        <p:blipFill>
          <a:blip r:embed="rId4"/>
          <a:stretch>
            <a:fillRect/>
          </a:stretch>
        </p:blipFill>
        <p:spPr>
          <a:xfrm>
            <a:off x="4230661" y="748984"/>
            <a:ext cx="7998645" cy="5834378"/>
          </a:xfrm>
          <a:prstGeom prst="rect">
            <a:avLst/>
          </a:prstGeom>
        </p:spPr>
      </p:pic>
    </p:spTree>
    <p:extLst>
      <p:ext uri="{BB962C8B-B14F-4D97-AF65-F5344CB8AC3E}">
        <p14:creationId xmlns:p14="http://schemas.microsoft.com/office/powerpoint/2010/main" val="1533377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DD2C023-5D8C-CEA7-341E-02EC93F2B89C}"/>
              </a:ext>
            </a:extLst>
          </p:cNvPr>
          <p:cNvSpPr>
            <a:spLocks noGrp="1"/>
          </p:cNvSpPr>
          <p:nvPr>
            <p:ph type="title"/>
          </p:nvPr>
        </p:nvSpPr>
        <p:spPr>
          <a:xfrm>
            <a:off x="609600" y="7938"/>
            <a:ext cx="10972800" cy="1143000"/>
          </a:xfrm>
        </p:spPr>
        <p:txBody>
          <a:bodyPr>
            <a:normAutofit/>
          </a:bodyPr>
          <a:lstStyle/>
          <a:p>
            <a:r>
              <a:rPr kumimoji="0" lang="en-US" sz="3600" b="1" i="0" strike="noStrike" kern="1200" cap="none" spc="0" normalizeH="0" noProof="0" dirty="0">
                <a:ln>
                  <a:noFill/>
                </a:ln>
                <a:solidFill>
                  <a:schemeClr val="accent1"/>
                </a:solidFill>
                <a:effectLst/>
                <a:uLnTx/>
                <a:uFillTx/>
                <a:latin typeface="Arial" panose="020B0604020202020204" pitchFamily="34" charset="0"/>
                <a:cs typeface="Arial" panose="020B0604020202020204" pitchFamily="34" charset="0"/>
              </a:rPr>
              <a:t>Current RMIP Funding Opportunities</a:t>
            </a:r>
            <a:endParaRPr lang="en-US" dirty="0">
              <a:solidFill>
                <a:schemeClr val="accent1"/>
              </a:solidFill>
            </a:endParaRPr>
          </a:p>
        </p:txBody>
      </p:sp>
      <p:pic>
        <p:nvPicPr>
          <p:cNvPr id="2" name="Picture 1">
            <a:extLst>
              <a:ext uri="{FF2B5EF4-FFF2-40B4-BE49-F238E27FC236}">
                <a16:creationId xmlns:a16="http://schemas.microsoft.com/office/drawing/2014/main" id="{7D97722B-41ED-4539-BB18-3F53899F37E0}"/>
              </a:ext>
              <a:ext uri="{C183D7F6-B498-43B3-948B-1728B52AA6E4}">
                <adec:decorative xmlns:adec="http://schemas.microsoft.com/office/drawing/2017/decorative" val="1"/>
              </a:ext>
            </a:extLst>
          </p:cNvPr>
          <p:cNvPicPr>
            <a:picLocks noChangeAspect="1"/>
          </p:cNvPicPr>
          <p:nvPr/>
        </p:nvPicPr>
        <p:blipFill rotWithShape="1">
          <a:blip r:embed="rId2"/>
          <a:srcRect b="41774"/>
          <a:stretch/>
        </p:blipFill>
        <p:spPr>
          <a:xfrm>
            <a:off x="185520" y="1058637"/>
            <a:ext cx="3733125" cy="3289361"/>
          </a:xfrm>
          <a:prstGeom prst="rect">
            <a:avLst/>
          </a:prstGeom>
          <a:ln w="6350">
            <a:solidFill>
              <a:schemeClr val="tx1"/>
            </a:solidFill>
          </a:ln>
          <a:effectLst>
            <a:outerShdw blurRad="50800" dist="38100" dir="2700000" algn="tl" rotWithShape="0">
              <a:prstClr val="black">
                <a:alpha val="40000"/>
              </a:prstClr>
            </a:outerShdw>
          </a:effectLst>
        </p:spPr>
      </p:pic>
      <p:sp>
        <p:nvSpPr>
          <p:cNvPr id="7" name="TextBox 6" descr="Screen shot of RFA-HL-23-017: UG3/UH3  FOA to solicit applications to fund clinical trials">
            <a:extLst>
              <a:ext uri="{FF2B5EF4-FFF2-40B4-BE49-F238E27FC236}">
                <a16:creationId xmlns:a16="http://schemas.microsoft.com/office/drawing/2014/main" id="{FADC50B6-A164-4E99-9763-96A84904EAAA}"/>
              </a:ext>
            </a:extLst>
          </p:cNvPr>
          <p:cNvSpPr txBox="1"/>
          <p:nvPr/>
        </p:nvSpPr>
        <p:spPr>
          <a:xfrm>
            <a:off x="185520" y="4463612"/>
            <a:ext cx="3573976" cy="1015663"/>
          </a:xfrm>
          <a:prstGeom prst="rect">
            <a:avLst/>
          </a:prstGeom>
          <a:noFill/>
        </p:spPr>
        <p:txBody>
          <a:bodyPr wrap="square" rtlCol="0">
            <a:spAutoFit/>
          </a:bodyPr>
          <a:lstStyle/>
          <a:p>
            <a:r>
              <a:rPr lang="en-US" sz="2000" b="1" dirty="0">
                <a:solidFill>
                  <a:schemeClr val="accent5"/>
                </a:solidFill>
                <a:latin typeface="Arial Black" panose="020B0A04020102020204" pitchFamily="34" charset="0"/>
              </a:rPr>
              <a:t>RFA-HL-23-017: </a:t>
            </a:r>
            <a:r>
              <a:rPr lang="en-US" sz="2000" b="1" dirty="0"/>
              <a:t>UG3/UH3  FOA to solicit applications to fund clinical trials</a:t>
            </a:r>
          </a:p>
        </p:txBody>
      </p:sp>
      <p:pic>
        <p:nvPicPr>
          <p:cNvPr id="3" name="Picture 2">
            <a:extLst>
              <a:ext uri="{FF2B5EF4-FFF2-40B4-BE49-F238E27FC236}">
                <a16:creationId xmlns:a16="http://schemas.microsoft.com/office/drawing/2014/main" id="{DE0FCE5F-E2D5-40CF-8A63-4141BCAF9A22}"/>
              </a:ext>
              <a:ext uri="{C183D7F6-B498-43B3-948B-1728B52AA6E4}">
                <adec:decorative xmlns:adec="http://schemas.microsoft.com/office/drawing/2017/decorative" val="1"/>
              </a:ext>
            </a:extLst>
          </p:cNvPr>
          <p:cNvPicPr>
            <a:picLocks noChangeAspect="1"/>
          </p:cNvPicPr>
          <p:nvPr/>
        </p:nvPicPr>
        <p:blipFill rotWithShape="1">
          <a:blip r:embed="rId3"/>
          <a:srcRect t="2" b="38492"/>
          <a:stretch/>
        </p:blipFill>
        <p:spPr>
          <a:xfrm>
            <a:off x="4234036" y="1068762"/>
            <a:ext cx="3723929" cy="3394850"/>
          </a:xfrm>
          <a:prstGeom prst="rect">
            <a:avLst/>
          </a:prstGeom>
          <a:ln w="6350">
            <a:solidFill>
              <a:schemeClr val="tx1"/>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A0087E57-1905-42B5-8659-43E6849A3067}"/>
              </a:ext>
            </a:extLst>
          </p:cNvPr>
          <p:cNvSpPr txBox="1"/>
          <p:nvPr/>
        </p:nvSpPr>
        <p:spPr>
          <a:xfrm>
            <a:off x="4216204" y="4584716"/>
            <a:ext cx="3895634" cy="1015663"/>
          </a:xfrm>
          <a:prstGeom prst="rect">
            <a:avLst/>
          </a:prstGeom>
          <a:noFill/>
        </p:spPr>
        <p:txBody>
          <a:bodyPr wrap="square" rtlCol="0">
            <a:spAutoFit/>
          </a:bodyPr>
          <a:lstStyle/>
          <a:p>
            <a:r>
              <a:rPr lang="en-US" sz="2000" b="1" dirty="0">
                <a:solidFill>
                  <a:schemeClr val="accent5"/>
                </a:solidFill>
                <a:latin typeface="Arial Black" panose="020B0A04020102020204" pitchFamily="34" charset="0"/>
              </a:rPr>
              <a:t>RFA-HL-23-019: </a:t>
            </a:r>
            <a:r>
              <a:rPr lang="en-US" sz="2000" b="1" dirty="0"/>
              <a:t>U01 FOA to solicit applications for IND-enabling preclinical studies</a:t>
            </a:r>
          </a:p>
        </p:txBody>
      </p:sp>
      <p:pic>
        <p:nvPicPr>
          <p:cNvPr id="4" name="Picture 3">
            <a:extLst>
              <a:ext uri="{FF2B5EF4-FFF2-40B4-BE49-F238E27FC236}">
                <a16:creationId xmlns:a16="http://schemas.microsoft.com/office/drawing/2014/main" id="{8E8B937C-5E4D-49AA-AC0B-7FB23B535004}"/>
              </a:ext>
              <a:ext uri="{C183D7F6-B498-43B3-948B-1728B52AA6E4}">
                <adec:decorative xmlns:adec="http://schemas.microsoft.com/office/drawing/2017/decorative" val="1"/>
              </a:ext>
            </a:extLst>
          </p:cNvPr>
          <p:cNvPicPr>
            <a:picLocks noChangeAspect="1"/>
          </p:cNvPicPr>
          <p:nvPr/>
        </p:nvPicPr>
        <p:blipFill rotWithShape="1">
          <a:blip r:embed="rId4"/>
          <a:srcRect b="40490"/>
          <a:stretch/>
        </p:blipFill>
        <p:spPr>
          <a:xfrm>
            <a:off x="8270987" y="1058637"/>
            <a:ext cx="3723929" cy="3531100"/>
          </a:xfrm>
          <a:prstGeom prst="rect">
            <a:avLst/>
          </a:prstGeom>
          <a:ln w="6350">
            <a:solidFill>
              <a:schemeClr val="tx1"/>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83BE044B-96E0-4643-886C-387467735067}"/>
              </a:ext>
            </a:extLst>
          </p:cNvPr>
          <p:cNvSpPr txBox="1"/>
          <p:nvPr/>
        </p:nvSpPr>
        <p:spPr>
          <a:xfrm>
            <a:off x="8185120" y="4670940"/>
            <a:ext cx="4006880" cy="1938992"/>
          </a:xfrm>
          <a:prstGeom prst="rect">
            <a:avLst/>
          </a:prstGeom>
          <a:noFill/>
        </p:spPr>
        <p:txBody>
          <a:bodyPr wrap="square" rtlCol="0">
            <a:spAutoFit/>
          </a:bodyPr>
          <a:lstStyle/>
          <a:p>
            <a:r>
              <a:rPr lang="en-US" sz="2000" b="1" dirty="0">
                <a:solidFill>
                  <a:schemeClr val="accent5"/>
                </a:solidFill>
                <a:latin typeface="Arial Black" panose="020B0A04020102020204" pitchFamily="34" charset="0"/>
              </a:rPr>
              <a:t>RFA-HL-23-020: </a:t>
            </a:r>
            <a:r>
              <a:rPr lang="en-US" sz="2000" b="1" dirty="0"/>
              <a:t>NIH Clinical Trial Planning Grant Program (R34)  to provide support for the initial development of RMIP clinical trials or research projects</a:t>
            </a:r>
          </a:p>
        </p:txBody>
      </p:sp>
      <p:sp>
        <p:nvSpPr>
          <p:cNvPr id="9" name="TextBox 8">
            <a:extLst>
              <a:ext uri="{FF2B5EF4-FFF2-40B4-BE49-F238E27FC236}">
                <a16:creationId xmlns:a16="http://schemas.microsoft.com/office/drawing/2014/main" id="{129FF00B-8DE8-42FF-861B-B5DF1121D980}"/>
              </a:ext>
            </a:extLst>
          </p:cNvPr>
          <p:cNvSpPr txBox="1"/>
          <p:nvPr/>
        </p:nvSpPr>
        <p:spPr>
          <a:xfrm>
            <a:off x="247650" y="6331089"/>
            <a:ext cx="5139598" cy="400110"/>
          </a:xfrm>
          <a:prstGeom prst="rect">
            <a:avLst/>
          </a:prstGeom>
          <a:noFill/>
        </p:spPr>
        <p:txBody>
          <a:bodyPr wrap="square" rtlCol="0">
            <a:spAutoFit/>
          </a:bodyPr>
          <a:lstStyle/>
          <a:p>
            <a:r>
              <a:rPr lang="en-US" sz="2000" b="1" dirty="0">
                <a:solidFill>
                  <a:schemeClr val="accent5"/>
                </a:solidFill>
                <a:latin typeface="Arial Black" panose="020B0A04020102020204" pitchFamily="34" charset="0"/>
              </a:rPr>
              <a:t>Publication Date (all): </a:t>
            </a:r>
            <a:r>
              <a:rPr lang="en-US" sz="2000" b="1" dirty="0"/>
              <a:t>July 7, 2022</a:t>
            </a:r>
          </a:p>
        </p:txBody>
      </p:sp>
    </p:spTree>
    <p:extLst>
      <p:ext uri="{BB962C8B-B14F-4D97-AF65-F5344CB8AC3E}">
        <p14:creationId xmlns:p14="http://schemas.microsoft.com/office/powerpoint/2010/main" val="1420279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5859-A420-AD2A-17CF-AC79B3F21759}"/>
              </a:ext>
            </a:extLst>
          </p:cNvPr>
          <p:cNvSpPr>
            <a:spLocks noGrp="1"/>
          </p:cNvSpPr>
          <p:nvPr>
            <p:ph type="title"/>
          </p:nvPr>
        </p:nvSpPr>
        <p:spPr>
          <a:xfrm>
            <a:off x="651004" y="0"/>
            <a:ext cx="10972800" cy="1143000"/>
          </a:xfrm>
        </p:spPr>
        <p:txBody>
          <a:bodyPr>
            <a:normAutofit/>
          </a:bodyPr>
          <a:lstStyle/>
          <a:p>
            <a:r>
              <a:rPr lang="en-US" dirty="0"/>
              <a:t>RMIP UG3/UH3 (Clinical Trial) IC Enthusiasm</a:t>
            </a:r>
          </a:p>
        </p:txBody>
      </p:sp>
      <p:graphicFrame>
        <p:nvGraphicFramePr>
          <p:cNvPr id="5" name="Table 4">
            <a:extLst>
              <a:ext uri="{FF2B5EF4-FFF2-40B4-BE49-F238E27FC236}">
                <a16:creationId xmlns:a16="http://schemas.microsoft.com/office/drawing/2014/main" id="{88CE8D0E-AE28-D941-45E7-0DA70412D8A5}"/>
              </a:ext>
            </a:extLst>
          </p:cNvPr>
          <p:cNvGraphicFramePr>
            <a:graphicFrameLocks noGrp="1"/>
          </p:cNvGraphicFramePr>
          <p:nvPr>
            <p:extLst>
              <p:ext uri="{D42A27DB-BD31-4B8C-83A1-F6EECF244321}">
                <p14:modId xmlns:p14="http://schemas.microsoft.com/office/powerpoint/2010/main" val="2840399698"/>
              </p:ext>
            </p:extLst>
          </p:nvPr>
        </p:nvGraphicFramePr>
        <p:xfrm>
          <a:off x="432079" y="1113818"/>
          <a:ext cx="11605845" cy="4632960"/>
        </p:xfrm>
        <a:graphic>
          <a:graphicData uri="http://schemas.openxmlformats.org/drawingml/2006/table">
            <a:tbl>
              <a:tblPr firstRow="1">
                <a:tableStyleId>{7E9639D4-E3E2-4D34-9284-5A2195B3D0D7}</a:tableStyleId>
              </a:tblPr>
              <a:tblGrid>
                <a:gridCol w="537587">
                  <a:extLst>
                    <a:ext uri="{9D8B030D-6E8A-4147-A177-3AD203B41FA5}">
                      <a16:colId xmlns:a16="http://schemas.microsoft.com/office/drawing/2014/main" val="2114906889"/>
                    </a:ext>
                  </a:extLst>
                </a:gridCol>
                <a:gridCol w="621634">
                  <a:extLst>
                    <a:ext uri="{9D8B030D-6E8A-4147-A177-3AD203B41FA5}">
                      <a16:colId xmlns:a16="http://schemas.microsoft.com/office/drawing/2014/main" val="2766354590"/>
                    </a:ext>
                  </a:extLst>
                </a:gridCol>
                <a:gridCol w="1291177">
                  <a:extLst>
                    <a:ext uri="{9D8B030D-6E8A-4147-A177-3AD203B41FA5}">
                      <a16:colId xmlns:a16="http://schemas.microsoft.com/office/drawing/2014/main" val="1618521652"/>
                    </a:ext>
                  </a:extLst>
                </a:gridCol>
                <a:gridCol w="3739387">
                  <a:extLst>
                    <a:ext uri="{9D8B030D-6E8A-4147-A177-3AD203B41FA5}">
                      <a16:colId xmlns:a16="http://schemas.microsoft.com/office/drawing/2014/main" val="780540141"/>
                    </a:ext>
                  </a:extLst>
                </a:gridCol>
                <a:gridCol w="2029767">
                  <a:extLst>
                    <a:ext uri="{9D8B030D-6E8A-4147-A177-3AD203B41FA5}">
                      <a16:colId xmlns:a16="http://schemas.microsoft.com/office/drawing/2014/main" val="893032108"/>
                    </a:ext>
                  </a:extLst>
                </a:gridCol>
                <a:gridCol w="411982">
                  <a:extLst>
                    <a:ext uri="{9D8B030D-6E8A-4147-A177-3AD203B41FA5}">
                      <a16:colId xmlns:a16="http://schemas.microsoft.com/office/drawing/2014/main" val="2720075518"/>
                    </a:ext>
                  </a:extLst>
                </a:gridCol>
                <a:gridCol w="683288">
                  <a:extLst>
                    <a:ext uri="{9D8B030D-6E8A-4147-A177-3AD203B41FA5}">
                      <a16:colId xmlns:a16="http://schemas.microsoft.com/office/drawing/2014/main" val="1532674122"/>
                    </a:ext>
                  </a:extLst>
                </a:gridCol>
                <a:gridCol w="1120343">
                  <a:extLst>
                    <a:ext uri="{9D8B030D-6E8A-4147-A177-3AD203B41FA5}">
                      <a16:colId xmlns:a16="http://schemas.microsoft.com/office/drawing/2014/main" val="2774881784"/>
                    </a:ext>
                  </a:extLst>
                </a:gridCol>
                <a:gridCol w="1170680">
                  <a:extLst>
                    <a:ext uri="{9D8B030D-6E8A-4147-A177-3AD203B41FA5}">
                      <a16:colId xmlns:a16="http://schemas.microsoft.com/office/drawing/2014/main" val="1290402118"/>
                    </a:ext>
                  </a:extLst>
                </a:gridCol>
              </a:tblGrid>
              <a:tr h="0">
                <a:tc>
                  <a:txBody>
                    <a:bodyPr/>
                    <a:lstStyle/>
                    <a:p>
                      <a:pPr algn="ctr" fontAlgn="b"/>
                      <a:r>
                        <a:rPr lang="en-US" sz="1400" b="1" u="none" strike="noStrike" dirty="0">
                          <a:solidFill>
                            <a:schemeClr val="bg1"/>
                          </a:solidFill>
                          <a:effectLst/>
                        </a:rPr>
                        <a:t>Type</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400" b="1" u="none" strike="noStrike" dirty="0" err="1">
                          <a:solidFill>
                            <a:schemeClr val="bg1"/>
                          </a:solidFill>
                          <a:effectLst/>
                        </a:rPr>
                        <a:t>Actv</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b"/>
                      <a:r>
                        <a:rPr lang="en-US" sz="1400" b="1" u="none" strike="noStrike" dirty="0">
                          <a:solidFill>
                            <a:schemeClr val="bg1"/>
                          </a:solidFill>
                          <a:effectLst/>
                        </a:rPr>
                        <a:t>Project</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b"/>
                      <a:r>
                        <a:rPr lang="en-US" sz="1400" b="1" u="none" strike="noStrike" dirty="0">
                          <a:solidFill>
                            <a:schemeClr val="bg1"/>
                          </a:solidFill>
                          <a:effectLst/>
                        </a:rPr>
                        <a:t>Title</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b"/>
                      <a:r>
                        <a:rPr lang="en-US" sz="1400" b="1" u="none" strike="noStrike" dirty="0">
                          <a:solidFill>
                            <a:schemeClr val="bg1"/>
                          </a:solidFill>
                          <a:effectLst/>
                        </a:rPr>
                        <a:t>PI Name(s) All</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400" b="1" u="none" strike="noStrike" dirty="0">
                          <a:solidFill>
                            <a:schemeClr val="bg1"/>
                          </a:solidFill>
                          <a:effectLst/>
                        </a:rPr>
                        <a:t>IC</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400" b="1" u="none" strike="noStrike" dirty="0">
                          <a:solidFill>
                            <a:schemeClr val="bg1"/>
                          </a:solidFill>
                          <a:effectLst/>
                        </a:rPr>
                        <a:t>Score</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400" b="1" u="none" strike="noStrike" dirty="0">
                          <a:solidFill>
                            <a:schemeClr val="bg1"/>
                          </a:solidFill>
                          <a:effectLst/>
                        </a:rPr>
                        <a:t>Req Tot </a:t>
                      </a:r>
                      <a:r>
                        <a:rPr lang="en-US" sz="1400" b="1" u="none" strike="noStrike" dirty="0" err="1">
                          <a:solidFill>
                            <a:schemeClr val="bg1"/>
                          </a:solidFill>
                          <a:effectLst/>
                        </a:rPr>
                        <a:t>Yr</a:t>
                      </a:r>
                      <a:r>
                        <a:rPr lang="en-US" sz="1400" b="1" u="none" strike="noStrike" dirty="0">
                          <a:solidFill>
                            <a:schemeClr val="bg1"/>
                          </a:solidFill>
                          <a:effectLst/>
                        </a:rPr>
                        <a:t> 1</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400" b="1" u="none" strike="noStrike" dirty="0">
                          <a:solidFill>
                            <a:schemeClr val="bg1"/>
                          </a:solidFill>
                          <a:effectLst/>
                        </a:rPr>
                        <a:t>Req Tot (project)</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657440697"/>
                  </a:ext>
                </a:extLst>
              </a:tr>
              <a:tr h="796048">
                <a:tc>
                  <a:txBody>
                    <a:bodyPr/>
                    <a:lstStyle/>
                    <a:p>
                      <a:pPr algn="ctr" fontAlgn="b"/>
                      <a:r>
                        <a:rPr lang="en-US" sz="1400" b="0" u="none" strike="noStrike" dirty="0">
                          <a:solidFill>
                            <a:schemeClr val="tx1"/>
                          </a:solidFill>
                          <a:effectLst/>
                        </a:rPr>
                        <a:t>1</a:t>
                      </a:r>
                      <a:endParaRPr lang="en-US"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400" b="0" u="none" strike="noStrike" dirty="0">
                          <a:solidFill>
                            <a:schemeClr val="tx1"/>
                          </a:solidFill>
                          <a:effectLst/>
                        </a:rPr>
                        <a:t>UG3</a:t>
                      </a:r>
                      <a:endParaRPr lang="en-US"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en-US" sz="1400" b="0" u="none" strike="noStrike" dirty="0">
                          <a:solidFill>
                            <a:schemeClr val="tx1"/>
                          </a:solidFill>
                          <a:effectLst/>
                        </a:rPr>
                        <a:t>AR082887-01</a:t>
                      </a:r>
                      <a:endParaRPr lang="en-US"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en-US" sz="1400" b="0" u="none" strike="noStrike" dirty="0">
                          <a:solidFill>
                            <a:schemeClr val="tx1"/>
                          </a:solidFill>
                          <a:effectLst/>
                        </a:rPr>
                        <a:t>Study of the Safety, Tolerability, and Efficacy of an </a:t>
                      </a:r>
                      <a:r>
                        <a:rPr lang="en-US" sz="1400" b="0" u="none" strike="noStrike" dirty="0" err="1">
                          <a:solidFill>
                            <a:schemeClr val="tx1"/>
                          </a:solidFill>
                          <a:effectLst/>
                        </a:rPr>
                        <a:t>iPS</a:t>
                      </a:r>
                      <a:r>
                        <a:rPr lang="en-US" sz="1400" b="0" u="none" strike="noStrike" dirty="0">
                          <a:solidFill>
                            <a:schemeClr val="tx1"/>
                          </a:solidFill>
                          <a:effectLst/>
                        </a:rPr>
                        <a:t> Cell-based Therapy for Recessive Dystrophic Epidermolysis Bullosa Delivered with a Spray on Skin Device</a:t>
                      </a:r>
                      <a:endParaRPr lang="en-US"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nl-NL" sz="1400" b="0" u="none" strike="noStrike" dirty="0">
                          <a:solidFill>
                            <a:schemeClr val="tx1"/>
                          </a:solidFill>
                          <a:effectLst/>
                        </a:rPr>
                        <a:t>ROOP, DENNIS  (contact); BRUCKNER, ANNA LEE</a:t>
                      </a:r>
                      <a:endParaRPr lang="nl-NL"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400" b="0" u="none" strike="noStrike" dirty="0">
                          <a:solidFill>
                            <a:schemeClr val="tx1"/>
                          </a:solidFill>
                          <a:effectLst/>
                        </a:rPr>
                        <a:t>AR</a:t>
                      </a:r>
                      <a:endParaRPr lang="en-US"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400" b="0" u="none" strike="noStrike" dirty="0">
                          <a:solidFill>
                            <a:schemeClr val="tx1"/>
                          </a:solidFill>
                          <a:effectLst/>
                        </a:rPr>
                        <a:t>33 </a:t>
                      </a:r>
                      <a:endParaRPr lang="en-US"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400" b="0" u="none" strike="noStrike" dirty="0">
                          <a:solidFill>
                            <a:schemeClr val="tx1"/>
                          </a:solidFill>
                          <a:effectLst/>
                        </a:rPr>
                        <a:t>$536,475</a:t>
                      </a:r>
                      <a:endParaRPr lang="en-US"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400" b="0" u="none" strike="noStrike" dirty="0">
                          <a:solidFill>
                            <a:schemeClr val="tx1"/>
                          </a:solidFill>
                          <a:effectLst/>
                        </a:rPr>
                        <a:t> $2,682,375 </a:t>
                      </a:r>
                      <a:endParaRPr lang="en-US"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559528832"/>
                  </a:ext>
                </a:extLst>
              </a:tr>
              <a:tr h="417251">
                <a:tc>
                  <a:txBody>
                    <a:bodyPr/>
                    <a:lstStyle/>
                    <a:p>
                      <a:pPr algn="ctr" fontAlgn="b"/>
                      <a:r>
                        <a:rPr lang="en-US" sz="1400" b="0" u="none" strike="noStrike" dirty="0">
                          <a:solidFill>
                            <a:schemeClr val="bg1"/>
                          </a:solidFill>
                          <a:effectLst/>
                        </a:rPr>
                        <a:t>1</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1400" b="0" u="none" strike="noStrike" dirty="0">
                          <a:solidFill>
                            <a:schemeClr val="bg1"/>
                          </a:solidFill>
                          <a:effectLst/>
                        </a:rPr>
                        <a:t>UG3</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1400" b="0" u="none" strike="noStrike" dirty="0">
                          <a:solidFill>
                            <a:schemeClr val="bg1"/>
                          </a:solidFill>
                          <a:effectLst/>
                        </a:rPr>
                        <a:t>AR082888-01</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1400" b="0" u="none" strike="noStrike" dirty="0">
                          <a:solidFill>
                            <a:schemeClr val="bg1"/>
                          </a:solidFill>
                          <a:effectLst/>
                        </a:rPr>
                        <a:t>Regenerative Engineering of Osteoarthritic Joints Using Stem Cell Delivery System</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1400" b="0" u="none" strike="noStrike" dirty="0">
                          <a:solidFill>
                            <a:schemeClr val="bg1"/>
                          </a:solidFill>
                          <a:effectLst/>
                        </a:rPr>
                        <a:t>LAURENCIN, CATO T</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1400" b="0" u="none" strike="noStrike" dirty="0">
                          <a:solidFill>
                            <a:schemeClr val="bg1"/>
                          </a:solidFill>
                          <a:effectLst/>
                        </a:rPr>
                        <a:t>AR</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1400" b="0" u="none" strike="noStrike" dirty="0">
                          <a:solidFill>
                            <a:schemeClr val="bg1"/>
                          </a:solidFill>
                          <a:effectLst/>
                        </a:rPr>
                        <a:t>42 </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1400" b="0" u="none" strike="noStrike" dirty="0">
                          <a:solidFill>
                            <a:schemeClr val="bg1"/>
                          </a:solidFill>
                          <a:effectLst/>
                        </a:rPr>
                        <a:t>$520,281</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1400" b="0" u="none" strike="noStrike" dirty="0">
                          <a:solidFill>
                            <a:schemeClr val="bg1"/>
                          </a:solidFill>
                          <a:effectLst/>
                        </a:rPr>
                        <a:t> $2,607,673 </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532835709"/>
                  </a:ext>
                </a:extLst>
              </a:tr>
              <a:tr h="630314">
                <a:tc>
                  <a:txBody>
                    <a:bodyPr/>
                    <a:lstStyle/>
                    <a:p>
                      <a:pPr algn="ctr" fontAlgn="b"/>
                      <a:r>
                        <a:rPr lang="en-US" sz="1400" b="0" u="none" strike="noStrike" dirty="0">
                          <a:solidFill>
                            <a:schemeClr val="tx1"/>
                          </a:solidFill>
                          <a:effectLst/>
                        </a:rPr>
                        <a:t>1</a:t>
                      </a:r>
                      <a:endParaRPr lang="en-US"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400" b="0" u="none" strike="noStrike" dirty="0">
                          <a:solidFill>
                            <a:schemeClr val="tx1"/>
                          </a:solidFill>
                          <a:effectLst/>
                        </a:rPr>
                        <a:t>UG3</a:t>
                      </a:r>
                      <a:endParaRPr lang="en-US"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en-US" sz="1400" b="0" u="none" strike="noStrike" dirty="0">
                          <a:solidFill>
                            <a:schemeClr val="tx1"/>
                          </a:solidFill>
                          <a:effectLst/>
                        </a:rPr>
                        <a:t>DK136705-01</a:t>
                      </a:r>
                      <a:endParaRPr lang="en-US"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en-US" sz="1400" b="0" u="none" strike="noStrike" dirty="0">
                          <a:solidFill>
                            <a:schemeClr val="tx1"/>
                          </a:solidFill>
                          <a:effectLst/>
                        </a:rPr>
                        <a:t>Safety and Efficacy of Mesenchymal Stem Cells in the Treatment of Chronic Pancreatitis and Its Associated Pain</a:t>
                      </a:r>
                      <a:endParaRPr lang="en-US"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en-US" sz="1400" b="0" u="none" strike="noStrike" dirty="0">
                          <a:solidFill>
                            <a:schemeClr val="tx1"/>
                          </a:solidFill>
                          <a:effectLst/>
                        </a:rPr>
                        <a:t>WANG, HONGJUN </a:t>
                      </a:r>
                      <a:endParaRPr lang="en-US"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400" b="0" u="none" strike="noStrike" dirty="0">
                          <a:solidFill>
                            <a:schemeClr val="tx1"/>
                          </a:solidFill>
                          <a:effectLst/>
                        </a:rPr>
                        <a:t>DK</a:t>
                      </a:r>
                      <a:endParaRPr lang="en-US"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400" b="0" u="none" strike="noStrike" dirty="0">
                          <a:solidFill>
                            <a:schemeClr val="tx1"/>
                          </a:solidFill>
                          <a:effectLst/>
                        </a:rPr>
                        <a:t>42 </a:t>
                      </a:r>
                      <a:endParaRPr lang="en-US"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400" b="0" u="none" strike="noStrike" dirty="0">
                          <a:solidFill>
                            <a:schemeClr val="tx1"/>
                          </a:solidFill>
                          <a:effectLst/>
                        </a:rPr>
                        <a:t>$337,938</a:t>
                      </a:r>
                      <a:endParaRPr lang="en-US"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400" b="0" u="none" strike="noStrike" dirty="0">
                          <a:solidFill>
                            <a:schemeClr val="tx1"/>
                          </a:solidFill>
                          <a:effectLst/>
                        </a:rPr>
                        <a:t> $2,017,867 </a:t>
                      </a:r>
                      <a:endParaRPr lang="en-US"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22885994"/>
                  </a:ext>
                </a:extLst>
              </a:tr>
              <a:tr h="678833">
                <a:tc>
                  <a:txBody>
                    <a:bodyPr/>
                    <a:lstStyle/>
                    <a:p>
                      <a:pPr algn="ctr" fontAlgn="b"/>
                      <a:r>
                        <a:rPr lang="en-US" sz="1400" b="0" u="none" strike="noStrike" dirty="0">
                          <a:solidFill>
                            <a:schemeClr val="bg1"/>
                          </a:solidFill>
                          <a:effectLst/>
                        </a:rPr>
                        <a:t>1</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1400" b="0" u="none" strike="noStrike" dirty="0">
                          <a:solidFill>
                            <a:schemeClr val="bg1"/>
                          </a:solidFill>
                          <a:effectLst/>
                        </a:rPr>
                        <a:t>UG3</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1400" b="0" u="none" strike="noStrike" dirty="0">
                          <a:solidFill>
                            <a:schemeClr val="bg1"/>
                          </a:solidFill>
                          <a:effectLst/>
                        </a:rPr>
                        <a:t>AG082883-01</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1400" b="0" u="none" strike="noStrike" dirty="0" err="1">
                          <a:solidFill>
                            <a:schemeClr val="bg1"/>
                          </a:solidFill>
                          <a:effectLst/>
                        </a:rPr>
                        <a:t>Lomecel</a:t>
                      </a:r>
                      <a:r>
                        <a:rPr lang="en-US" sz="1400" b="0" u="none" strike="noStrike" dirty="0">
                          <a:solidFill>
                            <a:schemeClr val="bg1"/>
                          </a:solidFill>
                          <a:effectLst/>
                        </a:rPr>
                        <a:t>-B for </a:t>
                      </a:r>
                      <a:r>
                        <a:rPr lang="en-US" sz="1400" b="0" u="none" strike="noStrike" dirty="0" err="1">
                          <a:solidFill>
                            <a:schemeClr val="bg1"/>
                          </a:solidFill>
                          <a:effectLst/>
                        </a:rPr>
                        <a:t>Alzheimers</a:t>
                      </a:r>
                      <a:r>
                        <a:rPr lang="en-US" sz="1400" b="0" u="none" strike="noStrike" dirty="0">
                          <a:solidFill>
                            <a:schemeClr val="bg1"/>
                          </a:solidFill>
                          <a:effectLst/>
                        </a:rPr>
                        <a:t> disease:  A Phase 2 Clinical Trial on the Safety and Effects of Regenerative Medicine </a:t>
                      </a:r>
                      <a:r>
                        <a:rPr lang="en-US" sz="1400" b="0" u="none" strike="noStrike" dirty="0" err="1">
                          <a:solidFill>
                            <a:schemeClr val="bg1"/>
                          </a:solidFill>
                          <a:effectLst/>
                        </a:rPr>
                        <a:t>Geroscience</a:t>
                      </a:r>
                      <a:r>
                        <a:rPr lang="en-US" sz="1400" b="0" u="none" strike="noStrike" dirty="0">
                          <a:solidFill>
                            <a:schemeClr val="bg1"/>
                          </a:solidFill>
                          <a:effectLst/>
                        </a:rPr>
                        <a:t> Therapeutic Candidate</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1400" b="0" u="none" strike="noStrike" dirty="0">
                          <a:solidFill>
                            <a:schemeClr val="bg1"/>
                          </a:solidFill>
                          <a:effectLst/>
                        </a:rPr>
                        <a:t>OLIVA, ANTHONY ANDREW (contact); RAMDAS, KEVIN NARAIN</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1400" b="0" u="none" strike="noStrike" dirty="0">
                          <a:solidFill>
                            <a:schemeClr val="bg1"/>
                          </a:solidFill>
                          <a:effectLst/>
                        </a:rPr>
                        <a:t>AG</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1400" b="0" u="none" strike="noStrike" dirty="0">
                          <a:solidFill>
                            <a:schemeClr val="bg1"/>
                          </a:solidFill>
                          <a:effectLst/>
                        </a:rPr>
                        <a:t>44 </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1400" b="0" u="none" strike="noStrike" dirty="0">
                          <a:solidFill>
                            <a:schemeClr val="bg1"/>
                          </a:solidFill>
                          <a:effectLst/>
                        </a:rPr>
                        <a:t>$662,400</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1400" b="0" u="none" strike="noStrike" dirty="0">
                          <a:solidFill>
                            <a:schemeClr val="bg1"/>
                          </a:solidFill>
                          <a:effectLst/>
                        </a:rPr>
                        <a:t> $3,312,000 </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282727367"/>
                  </a:ext>
                </a:extLst>
              </a:tr>
              <a:tr h="479394">
                <a:tc>
                  <a:txBody>
                    <a:bodyPr/>
                    <a:lstStyle/>
                    <a:p>
                      <a:pPr algn="ctr" fontAlgn="b"/>
                      <a:r>
                        <a:rPr lang="en-US" sz="1400" b="0" u="none" strike="noStrike" dirty="0">
                          <a:solidFill>
                            <a:schemeClr val="bg1"/>
                          </a:solidFill>
                          <a:effectLst/>
                        </a:rPr>
                        <a:t>1</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1400" b="0" u="none" strike="noStrike" dirty="0">
                          <a:solidFill>
                            <a:schemeClr val="bg1"/>
                          </a:solidFill>
                          <a:effectLst/>
                        </a:rPr>
                        <a:t>UG3</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1400" b="0" u="none" strike="noStrike" dirty="0">
                          <a:solidFill>
                            <a:schemeClr val="bg1"/>
                          </a:solidFill>
                          <a:effectLst/>
                        </a:rPr>
                        <a:t>DK136548-01</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1400" b="0" u="none" strike="noStrike" dirty="0">
                          <a:solidFill>
                            <a:schemeClr val="bg1"/>
                          </a:solidFill>
                          <a:effectLst/>
                        </a:rPr>
                        <a:t>Mesenchymal Stem Cell Therapy for Diabetic Kidney Disease: An Early Phase Clinical Trial</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1400" b="0" u="none" strike="noStrike" dirty="0">
                          <a:solidFill>
                            <a:schemeClr val="bg1"/>
                          </a:solidFill>
                          <a:effectLst/>
                        </a:rPr>
                        <a:t>HICKSON, LATONYA J</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1400" b="0" u="none" strike="noStrike" dirty="0">
                          <a:solidFill>
                            <a:schemeClr val="bg1"/>
                          </a:solidFill>
                          <a:effectLst/>
                        </a:rPr>
                        <a:t>DK</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1400" b="0" u="none" strike="noStrike" dirty="0">
                          <a:solidFill>
                            <a:schemeClr val="bg1"/>
                          </a:solidFill>
                          <a:effectLst/>
                        </a:rPr>
                        <a:t>50 </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1400" b="0" u="none" strike="noStrike" dirty="0">
                          <a:solidFill>
                            <a:schemeClr val="bg1"/>
                          </a:solidFill>
                          <a:effectLst/>
                        </a:rPr>
                        <a:t>$891,126</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1400" b="0" u="none" strike="noStrike" dirty="0">
                          <a:solidFill>
                            <a:schemeClr val="bg1"/>
                          </a:solidFill>
                          <a:effectLst/>
                        </a:rPr>
                        <a:t> $2,778,787 </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739639860"/>
                  </a:ext>
                </a:extLst>
              </a:tr>
            </a:tbl>
          </a:graphicData>
        </a:graphic>
      </p:graphicFrame>
    </p:spTree>
    <p:extLst>
      <p:ext uri="{BB962C8B-B14F-4D97-AF65-F5344CB8AC3E}">
        <p14:creationId xmlns:p14="http://schemas.microsoft.com/office/powerpoint/2010/main" val="1312436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498B5-75D5-4EB1-D3FD-5E18608A3220}"/>
              </a:ext>
            </a:extLst>
          </p:cNvPr>
          <p:cNvSpPr>
            <a:spLocks noGrp="1"/>
          </p:cNvSpPr>
          <p:nvPr>
            <p:ph type="title"/>
          </p:nvPr>
        </p:nvSpPr>
        <p:spPr>
          <a:xfrm>
            <a:off x="609600" y="0"/>
            <a:ext cx="10972800" cy="1143000"/>
          </a:xfrm>
        </p:spPr>
        <p:txBody>
          <a:bodyPr>
            <a:normAutofit/>
          </a:bodyPr>
          <a:lstStyle/>
          <a:p>
            <a:r>
              <a:rPr lang="nl-NL" dirty="0"/>
              <a:t>RMIP U01 (Preclinical Studies) IC Enthusiasm</a:t>
            </a:r>
            <a:endParaRPr lang="en-US" dirty="0"/>
          </a:p>
        </p:txBody>
      </p:sp>
      <p:graphicFrame>
        <p:nvGraphicFramePr>
          <p:cNvPr id="9" name="Table 8">
            <a:extLst>
              <a:ext uri="{FF2B5EF4-FFF2-40B4-BE49-F238E27FC236}">
                <a16:creationId xmlns:a16="http://schemas.microsoft.com/office/drawing/2014/main" id="{900CDB02-A6C8-31B3-3CEC-998E0BF36865}"/>
              </a:ext>
            </a:extLst>
          </p:cNvPr>
          <p:cNvGraphicFramePr>
            <a:graphicFrameLocks noGrp="1"/>
          </p:cNvGraphicFramePr>
          <p:nvPr>
            <p:extLst>
              <p:ext uri="{D42A27DB-BD31-4B8C-83A1-F6EECF244321}">
                <p14:modId xmlns:p14="http://schemas.microsoft.com/office/powerpoint/2010/main" val="1573795332"/>
              </p:ext>
            </p:extLst>
          </p:nvPr>
        </p:nvGraphicFramePr>
        <p:xfrm>
          <a:off x="197618" y="874877"/>
          <a:ext cx="11796764" cy="5882640"/>
        </p:xfrm>
        <a:graphic>
          <a:graphicData uri="http://schemas.openxmlformats.org/drawingml/2006/table">
            <a:tbl>
              <a:tblPr firstRow="1">
                <a:tableStyleId>{7E9639D4-E3E2-4D34-9284-5A2195B3D0D7}</a:tableStyleId>
              </a:tblPr>
              <a:tblGrid>
                <a:gridCol w="536558">
                  <a:extLst>
                    <a:ext uri="{9D8B030D-6E8A-4147-A177-3AD203B41FA5}">
                      <a16:colId xmlns:a16="http://schemas.microsoft.com/office/drawing/2014/main" val="219058358"/>
                    </a:ext>
                  </a:extLst>
                </a:gridCol>
                <a:gridCol w="641732">
                  <a:extLst>
                    <a:ext uri="{9D8B030D-6E8A-4147-A177-3AD203B41FA5}">
                      <a16:colId xmlns:a16="http://schemas.microsoft.com/office/drawing/2014/main" val="3769876416"/>
                    </a:ext>
                  </a:extLst>
                </a:gridCol>
                <a:gridCol w="1234556">
                  <a:extLst>
                    <a:ext uri="{9D8B030D-6E8A-4147-A177-3AD203B41FA5}">
                      <a16:colId xmlns:a16="http://schemas.microsoft.com/office/drawing/2014/main" val="2875883677"/>
                    </a:ext>
                  </a:extLst>
                </a:gridCol>
                <a:gridCol w="4017780">
                  <a:extLst>
                    <a:ext uri="{9D8B030D-6E8A-4147-A177-3AD203B41FA5}">
                      <a16:colId xmlns:a16="http://schemas.microsoft.com/office/drawing/2014/main" val="1343446367"/>
                    </a:ext>
                  </a:extLst>
                </a:gridCol>
                <a:gridCol w="2083164">
                  <a:extLst>
                    <a:ext uri="{9D8B030D-6E8A-4147-A177-3AD203B41FA5}">
                      <a16:colId xmlns:a16="http://schemas.microsoft.com/office/drawing/2014/main" val="3495435927"/>
                    </a:ext>
                  </a:extLst>
                </a:gridCol>
                <a:gridCol w="434404">
                  <a:extLst>
                    <a:ext uri="{9D8B030D-6E8A-4147-A177-3AD203B41FA5}">
                      <a16:colId xmlns:a16="http://schemas.microsoft.com/office/drawing/2014/main" val="2711404798"/>
                    </a:ext>
                  </a:extLst>
                </a:gridCol>
                <a:gridCol w="647893">
                  <a:extLst>
                    <a:ext uri="{9D8B030D-6E8A-4147-A177-3AD203B41FA5}">
                      <a16:colId xmlns:a16="http://schemas.microsoft.com/office/drawing/2014/main" val="3223721649"/>
                    </a:ext>
                  </a:extLst>
                </a:gridCol>
                <a:gridCol w="1158998">
                  <a:extLst>
                    <a:ext uri="{9D8B030D-6E8A-4147-A177-3AD203B41FA5}">
                      <a16:colId xmlns:a16="http://schemas.microsoft.com/office/drawing/2014/main" val="3859054952"/>
                    </a:ext>
                  </a:extLst>
                </a:gridCol>
                <a:gridCol w="1041679">
                  <a:extLst>
                    <a:ext uri="{9D8B030D-6E8A-4147-A177-3AD203B41FA5}">
                      <a16:colId xmlns:a16="http://schemas.microsoft.com/office/drawing/2014/main" val="1304732154"/>
                    </a:ext>
                  </a:extLst>
                </a:gridCol>
              </a:tblGrid>
              <a:tr h="0">
                <a:tc>
                  <a:txBody>
                    <a:bodyPr/>
                    <a:lstStyle/>
                    <a:p>
                      <a:pPr algn="ctr" fontAlgn="b"/>
                      <a:r>
                        <a:rPr lang="en-US" sz="1400" b="1" u="none" strike="noStrike" dirty="0">
                          <a:solidFill>
                            <a:schemeClr val="bg1"/>
                          </a:solidFill>
                          <a:effectLst/>
                        </a:rPr>
                        <a:t>Type</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b"/>
                      <a:r>
                        <a:rPr lang="en-US" sz="1400" b="1" u="none" strike="noStrike" dirty="0" err="1">
                          <a:solidFill>
                            <a:schemeClr val="bg1"/>
                          </a:solidFill>
                          <a:effectLst/>
                        </a:rPr>
                        <a:t>Actv</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l" fontAlgn="b"/>
                      <a:r>
                        <a:rPr lang="en-US" sz="1400" b="1" u="none" strike="noStrike" dirty="0">
                          <a:solidFill>
                            <a:schemeClr val="bg1"/>
                          </a:solidFill>
                          <a:effectLst/>
                        </a:rPr>
                        <a:t>Project</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l" fontAlgn="b"/>
                      <a:r>
                        <a:rPr lang="en-US" sz="1400" b="1" u="none" strike="noStrike" dirty="0">
                          <a:solidFill>
                            <a:schemeClr val="bg1"/>
                          </a:solidFill>
                          <a:effectLst/>
                        </a:rPr>
                        <a:t>Title</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l" fontAlgn="b"/>
                      <a:r>
                        <a:rPr lang="en-US" sz="1400" b="1" u="none" strike="noStrike" dirty="0">
                          <a:solidFill>
                            <a:schemeClr val="bg1"/>
                          </a:solidFill>
                          <a:effectLst/>
                        </a:rPr>
                        <a:t>PI Name(s) All</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b"/>
                      <a:r>
                        <a:rPr lang="en-US" sz="1400" b="1" u="none" strike="noStrike" dirty="0">
                          <a:solidFill>
                            <a:schemeClr val="bg1"/>
                          </a:solidFill>
                          <a:effectLst/>
                        </a:rPr>
                        <a:t>IC</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b"/>
                      <a:r>
                        <a:rPr lang="en-US" sz="1400" b="1" u="none" strike="noStrike" dirty="0">
                          <a:solidFill>
                            <a:schemeClr val="bg1"/>
                          </a:solidFill>
                          <a:effectLst/>
                        </a:rPr>
                        <a:t>Score</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b"/>
                      <a:r>
                        <a:rPr lang="en-US" sz="1400" b="1" u="none" strike="noStrike" dirty="0">
                          <a:solidFill>
                            <a:schemeClr val="bg1"/>
                          </a:solidFill>
                          <a:effectLst/>
                        </a:rPr>
                        <a:t>Req Tot </a:t>
                      </a:r>
                      <a:r>
                        <a:rPr lang="en-US" sz="1400" b="1" u="none" strike="noStrike" dirty="0" err="1">
                          <a:solidFill>
                            <a:schemeClr val="bg1"/>
                          </a:solidFill>
                          <a:effectLst/>
                        </a:rPr>
                        <a:t>Yr</a:t>
                      </a:r>
                      <a:r>
                        <a:rPr lang="en-US" sz="1400" b="1" u="none" strike="noStrike" dirty="0">
                          <a:solidFill>
                            <a:schemeClr val="bg1"/>
                          </a:solidFill>
                          <a:effectLst/>
                        </a:rPr>
                        <a:t> 1</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b"/>
                      <a:r>
                        <a:rPr lang="en-US" sz="1400" b="1" u="none" strike="noStrike" dirty="0">
                          <a:solidFill>
                            <a:schemeClr val="bg1"/>
                          </a:solidFill>
                          <a:effectLst/>
                        </a:rPr>
                        <a:t>Req Tot (project)</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408403305"/>
                  </a:ext>
                </a:extLst>
              </a:tr>
              <a:tr h="507583">
                <a:tc>
                  <a:txBody>
                    <a:bodyPr/>
                    <a:lstStyle/>
                    <a:p>
                      <a:pPr algn="ctr" fontAlgn="b"/>
                      <a:r>
                        <a:rPr lang="en-US" sz="1400" b="0" u="none" strike="noStrike" dirty="0">
                          <a:solidFill>
                            <a:schemeClr val="tx1"/>
                          </a:solidFill>
                          <a:effectLst/>
                        </a:rPr>
                        <a:t>1</a:t>
                      </a:r>
                      <a:endParaRPr lang="en-US"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fontAlgn="b"/>
                      <a:r>
                        <a:rPr lang="en-US" sz="1400" b="0" u="none" strike="noStrike" dirty="0">
                          <a:solidFill>
                            <a:schemeClr val="tx1"/>
                          </a:solidFill>
                          <a:effectLst/>
                        </a:rPr>
                        <a:t>U01</a:t>
                      </a:r>
                      <a:endParaRPr lang="en-US"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l" fontAlgn="b"/>
                      <a:r>
                        <a:rPr lang="en-US" sz="1400" b="0" u="none" strike="noStrike" dirty="0">
                          <a:solidFill>
                            <a:schemeClr val="tx1"/>
                          </a:solidFill>
                          <a:effectLst/>
                        </a:rPr>
                        <a:t>HL169362-01</a:t>
                      </a:r>
                      <a:endParaRPr lang="en-US"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l" fontAlgn="b"/>
                      <a:r>
                        <a:rPr lang="en-US" sz="1400" b="0" u="none" strike="noStrike" dirty="0">
                          <a:solidFill>
                            <a:schemeClr val="tx1"/>
                          </a:solidFill>
                          <a:effectLst/>
                        </a:rPr>
                        <a:t>Full-scale GMP Production for a Pre-Clinical Systemic Delivered Mesenchymal Stem Cells Derived Extracellular Vesicles For Cardiovascular Disease</a:t>
                      </a:r>
                      <a:endParaRPr lang="en-US"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l" fontAlgn="b"/>
                      <a:r>
                        <a:rPr lang="en-US" sz="1400" b="0" u="none" strike="noStrike" dirty="0">
                          <a:solidFill>
                            <a:schemeClr val="tx1"/>
                          </a:solidFill>
                          <a:effectLst/>
                        </a:rPr>
                        <a:t>HARE, JOSHUA M (contact); KHAN, AISHA </a:t>
                      </a:r>
                      <a:endParaRPr lang="en-US"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fontAlgn="b"/>
                      <a:r>
                        <a:rPr lang="en-US" sz="1400" b="0" u="none" strike="noStrike" dirty="0">
                          <a:solidFill>
                            <a:schemeClr val="tx1"/>
                          </a:solidFill>
                          <a:effectLst/>
                        </a:rPr>
                        <a:t>HL</a:t>
                      </a:r>
                      <a:endParaRPr lang="en-US"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fontAlgn="b"/>
                      <a:r>
                        <a:rPr lang="en-US" sz="1400" b="0" u="none" strike="noStrike" dirty="0">
                          <a:solidFill>
                            <a:schemeClr val="tx1"/>
                          </a:solidFill>
                          <a:effectLst/>
                        </a:rPr>
                        <a:t>28 </a:t>
                      </a:r>
                      <a:endParaRPr lang="en-US"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fontAlgn="b"/>
                      <a:r>
                        <a:rPr lang="en-US" sz="1400" b="0" u="none" strike="noStrike" dirty="0">
                          <a:solidFill>
                            <a:schemeClr val="tx1"/>
                          </a:solidFill>
                          <a:effectLst/>
                        </a:rPr>
                        <a:t>$288,744</a:t>
                      </a:r>
                      <a:endParaRPr lang="en-US"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fontAlgn="b"/>
                      <a:r>
                        <a:rPr lang="en-US" sz="1400" b="0" u="none" strike="noStrike" dirty="0">
                          <a:solidFill>
                            <a:schemeClr val="tx1"/>
                          </a:solidFill>
                          <a:effectLst/>
                        </a:rPr>
                        <a:t> $502,236 </a:t>
                      </a:r>
                      <a:endParaRPr lang="en-US"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3131741781"/>
                  </a:ext>
                </a:extLst>
              </a:tr>
              <a:tr h="331415">
                <a:tc>
                  <a:txBody>
                    <a:bodyPr/>
                    <a:lstStyle/>
                    <a:p>
                      <a:pPr algn="ctr" fontAlgn="b"/>
                      <a:r>
                        <a:rPr lang="en-US" sz="1400" b="0" u="none" strike="noStrike">
                          <a:solidFill>
                            <a:schemeClr val="tx1"/>
                          </a:solidFill>
                          <a:effectLst/>
                        </a:rPr>
                        <a:t>1</a:t>
                      </a:r>
                      <a:endParaRPr lang="en-US" sz="1400" b="0" i="0" u="none" strike="noStrike">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1400" b="0" u="none" strike="noStrike" dirty="0">
                          <a:solidFill>
                            <a:schemeClr val="tx1"/>
                          </a:solidFill>
                          <a:effectLst/>
                        </a:rPr>
                        <a:t>U01</a:t>
                      </a:r>
                      <a:endParaRPr lang="en-US"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pPr algn="l" fontAlgn="b"/>
                      <a:r>
                        <a:rPr lang="en-US" sz="1400" b="0" u="none" strike="noStrike" dirty="0">
                          <a:solidFill>
                            <a:schemeClr val="tx1"/>
                          </a:solidFill>
                          <a:effectLst/>
                        </a:rPr>
                        <a:t>HL169361-01</a:t>
                      </a:r>
                      <a:endParaRPr lang="en-US"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pPr algn="l" fontAlgn="b"/>
                      <a:r>
                        <a:rPr lang="en-US" sz="1400" b="0" u="none" strike="noStrike" dirty="0" err="1">
                          <a:solidFill>
                            <a:schemeClr val="tx1"/>
                          </a:solidFill>
                          <a:effectLst/>
                        </a:rPr>
                        <a:t>Nanowired</a:t>
                      </a:r>
                      <a:r>
                        <a:rPr lang="en-US" sz="1400" b="0" u="none" strike="noStrike" dirty="0">
                          <a:solidFill>
                            <a:schemeClr val="tx1"/>
                          </a:solidFill>
                          <a:effectLst/>
                        </a:rPr>
                        <a:t> human isogenic cardiac organoids to treat acute myocardial ischemia/reperfusion injuries</a:t>
                      </a:r>
                      <a:endParaRPr lang="en-US"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pPr algn="l" fontAlgn="b"/>
                      <a:r>
                        <a:rPr lang="en-US" sz="1400" b="0" u="none" strike="noStrike" dirty="0">
                          <a:solidFill>
                            <a:schemeClr val="tx1"/>
                          </a:solidFill>
                          <a:effectLst/>
                        </a:rPr>
                        <a:t>MEI, YING </a:t>
                      </a:r>
                      <a:endParaRPr lang="en-US"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1400" b="0" u="none" strike="noStrike" dirty="0">
                          <a:solidFill>
                            <a:schemeClr val="tx1"/>
                          </a:solidFill>
                          <a:effectLst/>
                        </a:rPr>
                        <a:t>HL</a:t>
                      </a:r>
                      <a:endParaRPr lang="en-US"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1400" b="0" u="none" strike="noStrike" dirty="0">
                          <a:solidFill>
                            <a:schemeClr val="tx1"/>
                          </a:solidFill>
                          <a:effectLst/>
                        </a:rPr>
                        <a:t>35 </a:t>
                      </a:r>
                      <a:endParaRPr lang="en-US"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1400" b="0" u="none" strike="noStrike" dirty="0">
                          <a:solidFill>
                            <a:schemeClr val="tx1"/>
                          </a:solidFill>
                          <a:effectLst/>
                        </a:rPr>
                        <a:t>$379,889</a:t>
                      </a:r>
                      <a:endParaRPr lang="en-US"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1400" b="0" u="none" strike="noStrike" dirty="0">
                          <a:solidFill>
                            <a:schemeClr val="tx1"/>
                          </a:solidFill>
                          <a:effectLst/>
                        </a:rPr>
                        <a:t> $745,982 </a:t>
                      </a:r>
                      <a:endParaRPr lang="en-US" sz="1400" b="0" i="0" u="none" strike="noStrike" dirty="0">
                        <a:solidFill>
                          <a:schemeClr val="tx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138910429"/>
                  </a:ext>
                </a:extLst>
              </a:tr>
              <a:tr h="331415">
                <a:tc>
                  <a:txBody>
                    <a:bodyPr/>
                    <a:lstStyle/>
                    <a:p>
                      <a:pPr algn="ctr" fontAlgn="b"/>
                      <a:r>
                        <a:rPr lang="en-US" sz="1400" b="0" u="none" strike="noStrike" dirty="0">
                          <a:solidFill>
                            <a:srgbClr val="0F243E"/>
                          </a:solidFill>
                          <a:effectLst/>
                        </a:rPr>
                        <a:t>1</a:t>
                      </a:r>
                      <a:endParaRPr lang="en-US" sz="1400" b="0" i="0" u="none" strike="noStrike" dirty="0">
                        <a:solidFill>
                          <a:srgbClr val="0F243E"/>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u="none" strike="noStrike" dirty="0">
                          <a:solidFill>
                            <a:srgbClr val="0F243E"/>
                          </a:solidFill>
                          <a:effectLst/>
                        </a:rPr>
                        <a:t>U01</a:t>
                      </a:r>
                      <a:endParaRPr lang="en-US" sz="1400" b="0" i="0" u="none" strike="noStrike" dirty="0">
                        <a:solidFill>
                          <a:srgbClr val="0F243E"/>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b"/>
                      <a:r>
                        <a:rPr lang="en-US" sz="1400" b="0" u="none" strike="noStrike" dirty="0">
                          <a:solidFill>
                            <a:srgbClr val="0F243E"/>
                          </a:solidFill>
                          <a:effectLst/>
                        </a:rPr>
                        <a:t>EY035252-01</a:t>
                      </a:r>
                      <a:endParaRPr lang="en-US" sz="1400" b="0" i="0" u="none" strike="noStrike" dirty="0">
                        <a:solidFill>
                          <a:srgbClr val="0F243E"/>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b"/>
                      <a:r>
                        <a:rPr lang="en-US" sz="1400" b="0" u="none" strike="noStrike" dirty="0">
                          <a:solidFill>
                            <a:srgbClr val="0F243E"/>
                          </a:solidFill>
                          <a:effectLst/>
                        </a:rPr>
                        <a:t>Cell Therapy Program with Scale-up cGMP Manufacturing of Human Corneal Stromal Stem Cells</a:t>
                      </a:r>
                      <a:endParaRPr lang="en-US" sz="1400" b="0" i="0" u="none" strike="noStrike" dirty="0">
                        <a:solidFill>
                          <a:srgbClr val="0F243E"/>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b"/>
                      <a:r>
                        <a:rPr lang="en-US" sz="1400" b="0" u="none" strike="noStrike" dirty="0">
                          <a:solidFill>
                            <a:srgbClr val="0F243E"/>
                          </a:solidFill>
                          <a:effectLst/>
                        </a:rPr>
                        <a:t>YAM, HIN FAI  (contact); HSU, YEN-MICHAEL S</a:t>
                      </a:r>
                      <a:endParaRPr lang="en-US" sz="1400" b="0" i="0" u="none" strike="noStrike" dirty="0">
                        <a:solidFill>
                          <a:srgbClr val="0F243E"/>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u="none" strike="noStrike" dirty="0">
                          <a:solidFill>
                            <a:srgbClr val="0F243E"/>
                          </a:solidFill>
                          <a:effectLst/>
                        </a:rPr>
                        <a:t>EY</a:t>
                      </a:r>
                      <a:endParaRPr lang="en-US" sz="1400" b="0" i="0" u="none" strike="noStrike" dirty="0">
                        <a:solidFill>
                          <a:srgbClr val="0F243E"/>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u="none" strike="noStrike" dirty="0">
                          <a:solidFill>
                            <a:srgbClr val="0F243E"/>
                          </a:solidFill>
                          <a:effectLst/>
                        </a:rPr>
                        <a:t>43 </a:t>
                      </a:r>
                      <a:endParaRPr lang="en-US" sz="1400" b="0" i="0" u="none" strike="noStrike" dirty="0">
                        <a:solidFill>
                          <a:srgbClr val="0F243E"/>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u="none" strike="noStrike" dirty="0">
                          <a:solidFill>
                            <a:srgbClr val="0F243E"/>
                          </a:solidFill>
                          <a:effectLst/>
                        </a:rPr>
                        <a:t>$534,428</a:t>
                      </a:r>
                      <a:endParaRPr lang="en-US" sz="1400" b="0" i="0" u="none" strike="noStrike" dirty="0">
                        <a:solidFill>
                          <a:srgbClr val="0F243E"/>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u="none" strike="noStrike" dirty="0">
                          <a:solidFill>
                            <a:srgbClr val="0F243E"/>
                          </a:solidFill>
                          <a:effectLst/>
                        </a:rPr>
                        <a:t> $1,050,156 </a:t>
                      </a:r>
                      <a:endParaRPr lang="en-US" sz="1400" b="0" i="0" u="none" strike="noStrike" dirty="0">
                        <a:solidFill>
                          <a:srgbClr val="0F243E"/>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55413109"/>
                  </a:ext>
                </a:extLst>
              </a:tr>
              <a:tr h="331415">
                <a:tc>
                  <a:txBody>
                    <a:bodyPr/>
                    <a:lstStyle/>
                    <a:p>
                      <a:pPr algn="ctr" fontAlgn="b"/>
                      <a:r>
                        <a:rPr lang="en-US" sz="1400" b="0" u="none" strike="noStrike">
                          <a:solidFill>
                            <a:srgbClr val="0F243E"/>
                          </a:solidFill>
                          <a:effectLst/>
                        </a:rPr>
                        <a:t>1</a:t>
                      </a:r>
                      <a:endParaRPr lang="en-US" sz="1400" b="0" i="0" u="none" strike="noStrike">
                        <a:solidFill>
                          <a:srgbClr val="0F243E"/>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u="none" strike="noStrike">
                          <a:solidFill>
                            <a:srgbClr val="0F243E"/>
                          </a:solidFill>
                          <a:effectLst/>
                        </a:rPr>
                        <a:t>U01</a:t>
                      </a:r>
                      <a:endParaRPr lang="en-US" sz="1400" b="0" i="0" u="none" strike="noStrike">
                        <a:solidFill>
                          <a:srgbClr val="0F243E"/>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b"/>
                      <a:r>
                        <a:rPr lang="en-US" sz="1400" b="0" u="none" strike="noStrike">
                          <a:solidFill>
                            <a:srgbClr val="0F243E"/>
                          </a:solidFill>
                          <a:effectLst/>
                        </a:rPr>
                        <a:t>AR082845-01</a:t>
                      </a:r>
                      <a:endParaRPr lang="en-US" sz="1400" b="0" i="0" u="none" strike="noStrike">
                        <a:solidFill>
                          <a:srgbClr val="0F243E"/>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b"/>
                      <a:r>
                        <a:rPr lang="en-US" sz="1400" b="0" u="none" strike="noStrike" dirty="0">
                          <a:solidFill>
                            <a:srgbClr val="0F243E"/>
                          </a:solidFill>
                          <a:effectLst/>
                        </a:rPr>
                        <a:t>Development and Translation of Granulated Human-Derived Biomaterials for Integrative Cartilage Repair</a:t>
                      </a:r>
                      <a:endParaRPr lang="en-US" sz="1400" b="0" i="0" u="none" strike="noStrike" dirty="0">
                        <a:solidFill>
                          <a:srgbClr val="0F243E"/>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b"/>
                      <a:r>
                        <a:rPr lang="en-US" sz="1400" b="0" u="none" strike="noStrike">
                          <a:solidFill>
                            <a:srgbClr val="0F243E"/>
                          </a:solidFill>
                          <a:effectLst/>
                        </a:rPr>
                        <a:t>NEU, COREY P</a:t>
                      </a:r>
                      <a:endParaRPr lang="en-US" sz="1400" b="0" i="0" u="none" strike="noStrike">
                        <a:solidFill>
                          <a:srgbClr val="0F243E"/>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u="none" strike="noStrike">
                          <a:solidFill>
                            <a:srgbClr val="0F243E"/>
                          </a:solidFill>
                          <a:effectLst/>
                        </a:rPr>
                        <a:t>AR</a:t>
                      </a:r>
                      <a:endParaRPr lang="en-US" sz="1400" b="0" i="0" u="none" strike="noStrike">
                        <a:solidFill>
                          <a:srgbClr val="0F243E"/>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u="none" strike="noStrike">
                          <a:solidFill>
                            <a:srgbClr val="0F243E"/>
                          </a:solidFill>
                          <a:effectLst/>
                        </a:rPr>
                        <a:t>44 </a:t>
                      </a:r>
                      <a:endParaRPr lang="en-US" sz="1400" b="0" i="0" u="none" strike="noStrike">
                        <a:solidFill>
                          <a:srgbClr val="0F243E"/>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u="none" strike="noStrike" dirty="0">
                          <a:solidFill>
                            <a:srgbClr val="0F243E"/>
                          </a:solidFill>
                          <a:effectLst/>
                        </a:rPr>
                        <a:t>$358,875</a:t>
                      </a:r>
                      <a:endParaRPr lang="en-US" sz="1400" b="0" i="0" u="none" strike="noStrike" dirty="0">
                        <a:solidFill>
                          <a:srgbClr val="0F243E"/>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u="none" strike="noStrike" dirty="0">
                          <a:solidFill>
                            <a:srgbClr val="0F243E"/>
                          </a:solidFill>
                          <a:effectLst/>
                        </a:rPr>
                        <a:t> $703,625 </a:t>
                      </a:r>
                      <a:endParaRPr lang="en-US" sz="1400" b="0" i="0" u="none" strike="noStrike" dirty="0">
                        <a:solidFill>
                          <a:srgbClr val="0F243E"/>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58616327"/>
                  </a:ext>
                </a:extLst>
              </a:tr>
              <a:tr h="485562">
                <a:tc>
                  <a:txBody>
                    <a:bodyPr/>
                    <a:lstStyle/>
                    <a:p>
                      <a:pPr algn="ctr" fontAlgn="b"/>
                      <a:r>
                        <a:rPr lang="en-US" sz="1400" b="0" u="none" strike="noStrike" dirty="0">
                          <a:solidFill>
                            <a:schemeClr val="bg1"/>
                          </a:solidFill>
                          <a:effectLst/>
                        </a:rPr>
                        <a:t>1</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fontAlgn="b"/>
                      <a:r>
                        <a:rPr lang="en-US" sz="1400" b="0" u="none" strike="noStrike" dirty="0">
                          <a:solidFill>
                            <a:schemeClr val="bg1"/>
                          </a:solidFill>
                          <a:effectLst/>
                        </a:rPr>
                        <a:t>U01</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l" fontAlgn="b"/>
                      <a:r>
                        <a:rPr lang="en-US" sz="1400" b="0" u="none" strike="noStrike" dirty="0">
                          <a:solidFill>
                            <a:schemeClr val="bg1"/>
                          </a:solidFill>
                          <a:effectLst/>
                        </a:rPr>
                        <a:t>HL169363-01</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l" fontAlgn="b"/>
                      <a:r>
                        <a:rPr lang="en-US" sz="1400" b="0" u="none" strike="noStrike" dirty="0">
                          <a:solidFill>
                            <a:schemeClr val="bg1"/>
                          </a:solidFill>
                          <a:effectLst/>
                        </a:rPr>
                        <a:t>Therapeutic efficacy of iPSC-derived cardiomyocytes expressing growth hormone releasing hormone receptor for myocardial infarction</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l" fontAlgn="b"/>
                      <a:r>
                        <a:rPr lang="en-US" sz="1400" b="0" u="none" strike="noStrike" dirty="0">
                          <a:solidFill>
                            <a:schemeClr val="bg1"/>
                          </a:solidFill>
                          <a:effectLst/>
                        </a:rPr>
                        <a:t>HARE, JOSHUA M</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fontAlgn="b"/>
                      <a:r>
                        <a:rPr lang="en-US" sz="1400" b="0" u="none" strike="noStrike" dirty="0">
                          <a:solidFill>
                            <a:schemeClr val="bg1"/>
                          </a:solidFill>
                          <a:effectLst/>
                        </a:rPr>
                        <a:t>HL</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fontAlgn="b"/>
                      <a:r>
                        <a:rPr lang="en-US" sz="1400" b="0" u="none" strike="noStrike" dirty="0">
                          <a:solidFill>
                            <a:schemeClr val="bg1"/>
                          </a:solidFill>
                          <a:effectLst/>
                        </a:rPr>
                        <a:t>48 </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fontAlgn="b"/>
                      <a:r>
                        <a:rPr lang="en-US" sz="1400" b="0" u="none" strike="noStrike" dirty="0">
                          <a:solidFill>
                            <a:schemeClr val="bg1"/>
                          </a:solidFill>
                          <a:effectLst/>
                        </a:rPr>
                        <a:t>$383,749</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fontAlgn="b"/>
                      <a:r>
                        <a:rPr lang="en-US" sz="1400" b="0" u="none" strike="noStrike" dirty="0">
                          <a:solidFill>
                            <a:schemeClr val="bg1"/>
                          </a:solidFill>
                          <a:effectLst/>
                        </a:rPr>
                        <a:t> $767,499 </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64420564"/>
                  </a:ext>
                </a:extLst>
              </a:tr>
              <a:tr h="353436">
                <a:tc>
                  <a:txBody>
                    <a:bodyPr/>
                    <a:lstStyle/>
                    <a:p>
                      <a:pPr algn="ctr" fontAlgn="b"/>
                      <a:r>
                        <a:rPr lang="en-US" sz="1400" b="0" u="none" strike="noStrike" dirty="0">
                          <a:solidFill>
                            <a:schemeClr val="bg1"/>
                          </a:solidFill>
                          <a:effectLst/>
                        </a:rPr>
                        <a:t>1</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fontAlgn="b"/>
                      <a:r>
                        <a:rPr lang="en-US" sz="1400" b="0" u="none" strike="noStrike" dirty="0">
                          <a:solidFill>
                            <a:schemeClr val="bg1"/>
                          </a:solidFill>
                          <a:effectLst/>
                        </a:rPr>
                        <a:t>U01</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l" fontAlgn="b"/>
                      <a:r>
                        <a:rPr lang="en-US" sz="1400" b="0" u="none" strike="noStrike" dirty="0">
                          <a:solidFill>
                            <a:schemeClr val="bg1"/>
                          </a:solidFill>
                          <a:effectLst/>
                        </a:rPr>
                        <a:t>DE033027-01</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l" fontAlgn="b"/>
                      <a:r>
                        <a:rPr lang="en-US" sz="1400" b="0" u="none" strike="noStrike" dirty="0">
                          <a:solidFill>
                            <a:schemeClr val="bg1"/>
                          </a:solidFill>
                          <a:effectLst/>
                        </a:rPr>
                        <a:t>Personalized stem cell-based therapy by regenerative suture with guided cranial bone ossification</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l" fontAlgn="b"/>
                      <a:r>
                        <a:rPr lang="en-US" sz="1400" b="0" u="none" strike="noStrike" dirty="0">
                          <a:solidFill>
                            <a:schemeClr val="bg1"/>
                          </a:solidFill>
                          <a:effectLst/>
                        </a:rPr>
                        <a:t>HSU, WEI  (contact); SUN, JIRUN </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fontAlgn="b"/>
                      <a:r>
                        <a:rPr lang="en-US" sz="1400" b="0" u="none" strike="noStrike" dirty="0">
                          <a:solidFill>
                            <a:schemeClr val="bg1"/>
                          </a:solidFill>
                          <a:effectLst/>
                        </a:rPr>
                        <a:t>DE</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fontAlgn="b"/>
                      <a:r>
                        <a:rPr lang="en-US" sz="1400" b="0" u="none" strike="noStrike" dirty="0">
                          <a:solidFill>
                            <a:schemeClr val="bg1"/>
                          </a:solidFill>
                          <a:effectLst/>
                        </a:rPr>
                        <a:t>48 </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fontAlgn="b"/>
                      <a:r>
                        <a:rPr lang="en-US" sz="1400" b="0" u="none" strike="noStrike" dirty="0">
                          <a:solidFill>
                            <a:schemeClr val="bg1"/>
                          </a:solidFill>
                          <a:effectLst/>
                        </a:rPr>
                        <a:t>$497,500</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fontAlgn="b"/>
                      <a:r>
                        <a:rPr lang="en-US" sz="1400" b="0" u="none" strike="noStrike" dirty="0">
                          <a:solidFill>
                            <a:schemeClr val="bg1"/>
                          </a:solidFill>
                          <a:effectLst/>
                        </a:rPr>
                        <a:t> $995,000 </a:t>
                      </a:r>
                      <a:endParaRPr lang="en-US" sz="1400" b="0" i="0" u="none" strike="noStrike" dirty="0">
                        <a:solidFill>
                          <a:schemeClr val="bg1"/>
                        </a:solidFill>
                        <a:effectLst/>
                        <a:latin typeface="Century Gothic" panose="020B0502020202020204" pitchFamily="34" charset="0"/>
                      </a:endParaRPr>
                    </a:p>
                  </a:txBody>
                  <a:tcPr marL="45720" marR="4572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891098236"/>
                  </a:ext>
                </a:extLst>
              </a:tr>
            </a:tbl>
          </a:graphicData>
        </a:graphic>
      </p:graphicFrame>
    </p:spTree>
    <p:extLst>
      <p:ext uri="{BB962C8B-B14F-4D97-AF65-F5344CB8AC3E}">
        <p14:creationId xmlns:p14="http://schemas.microsoft.com/office/powerpoint/2010/main" val="3222092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F123C8-8BFB-15B5-ADC6-29E3697CB509}"/>
              </a:ext>
            </a:extLst>
          </p:cNvPr>
          <p:cNvSpPr>
            <a:spLocks noGrp="1"/>
          </p:cNvSpPr>
          <p:nvPr>
            <p:ph type="title"/>
          </p:nvPr>
        </p:nvSpPr>
        <p:spPr>
          <a:xfrm>
            <a:off x="609600" y="0"/>
            <a:ext cx="10972800" cy="1143000"/>
          </a:xfrm>
        </p:spPr>
        <p:txBody>
          <a:bodyPr>
            <a:normAutofit/>
          </a:bodyPr>
          <a:lstStyle/>
          <a:p>
            <a:r>
              <a:rPr lang="en-US" dirty="0"/>
              <a:t>RMIP R34 (CT Planning Grant) IC Enthusiasm</a:t>
            </a:r>
          </a:p>
        </p:txBody>
      </p:sp>
      <p:graphicFrame>
        <p:nvGraphicFramePr>
          <p:cNvPr id="4" name="Table 3">
            <a:extLst>
              <a:ext uri="{FF2B5EF4-FFF2-40B4-BE49-F238E27FC236}">
                <a16:creationId xmlns:a16="http://schemas.microsoft.com/office/drawing/2014/main" id="{FBB21CD6-B6A3-7DD4-86D8-210BA34A5296}"/>
              </a:ext>
            </a:extLst>
          </p:cNvPr>
          <p:cNvGraphicFramePr>
            <a:graphicFrameLocks noGrp="1"/>
          </p:cNvGraphicFramePr>
          <p:nvPr>
            <p:extLst>
              <p:ext uri="{D42A27DB-BD31-4B8C-83A1-F6EECF244321}">
                <p14:modId xmlns:p14="http://schemas.microsoft.com/office/powerpoint/2010/main" val="93222032"/>
              </p:ext>
            </p:extLst>
          </p:nvPr>
        </p:nvGraphicFramePr>
        <p:xfrm>
          <a:off x="190919" y="1115568"/>
          <a:ext cx="11816860" cy="2122354"/>
        </p:xfrm>
        <a:graphic>
          <a:graphicData uri="http://schemas.openxmlformats.org/drawingml/2006/table">
            <a:tbl>
              <a:tblPr firstRow="1">
                <a:tableStyleId>{7E9639D4-E3E2-4D34-9284-5A2195B3D0D7}</a:tableStyleId>
              </a:tblPr>
              <a:tblGrid>
                <a:gridCol w="526542">
                  <a:extLst>
                    <a:ext uri="{9D8B030D-6E8A-4147-A177-3AD203B41FA5}">
                      <a16:colId xmlns:a16="http://schemas.microsoft.com/office/drawing/2014/main" val="1118733997"/>
                    </a:ext>
                  </a:extLst>
                </a:gridCol>
                <a:gridCol w="648006">
                  <a:extLst>
                    <a:ext uri="{9D8B030D-6E8A-4147-A177-3AD203B41FA5}">
                      <a16:colId xmlns:a16="http://schemas.microsoft.com/office/drawing/2014/main" val="217009331"/>
                    </a:ext>
                  </a:extLst>
                </a:gridCol>
                <a:gridCol w="1190524">
                  <a:extLst>
                    <a:ext uri="{9D8B030D-6E8A-4147-A177-3AD203B41FA5}">
                      <a16:colId xmlns:a16="http://schemas.microsoft.com/office/drawing/2014/main" val="2258916917"/>
                    </a:ext>
                  </a:extLst>
                </a:gridCol>
                <a:gridCol w="4068877">
                  <a:extLst>
                    <a:ext uri="{9D8B030D-6E8A-4147-A177-3AD203B41FA5}">
                      <a16:colId xmlns:a16="http://schemas.microsoft.com/office/drawing/2014/main" val="3931529828"/>
                    </a:ext>
                  </a:extLst>
                </a:gridCol>
                <a:gridCol w="2109788">
                  <a:extLst>
                    <a:ext uri="{9D8B030D-6E8A-4147-A177-3AD203B41FA5}">
                      <a16:colId xmlns:a16="http://schemas.microsoft.com/office/drawing/2014/main" val="3923641230"/>
                    </a:ext>
                  </a:extLst>
                </a:gridCol>
                <a:gridCol w="406888">
                  <a:extLst>
                    <a:ext uri="{9D8B030D-6E8A-4147-A177-3AD203B41FA5}">
                      <a16:colId xmlns:a16="http://schemas.microsoft.com/office/drawing/2014/main" val="1589601029"/>
                    </a:ext>
                  </a:extLst>
                </a:gridCol>
                <a:gridCol w="663076">
                  <a:extLst>
                    <a:ext uri="{9D8B030D-6E8A-4147-A177-3AD203B41FA5}">
                      <a16:colId xmlns:a16="http://schemas.microsoft.com/office/drawing/2014/main" val="3532646974"/>
                    </a:ext>
                  </a:extLst>
                </a:gridCol>
                <a:gridCol w="1138035">
                  <a:extLst>
                    <a:ext uri="{9D8B030D-6E8A-4147-A177-3AD203B41FA5}">
                      <a16:colId xmlns:a16="http://schemas.microsoft.com/office/drawing/2014/main" val="189971469"/>
                    </a:ext>
                  </a:extLst>
                </a:gridCol>
                <a:gridCol w="1065124">
                  <a:extLst>
                    <a:ext uri="{9D8B030D-6E8A-4147-A177-3AD203B41FA5}">
                      <a16:colId xmlns:a16="http://schemas.microsoft.com/office/drawing/2014/main" val="383938761"/>
                    </a:ext>
                  </a:extLst>
                </a:gridCol>
              </a:tblGrid>
              <a:tr h="445759">
                <a:tc>
                  <a:txBody>
                    <a:bodyPr/>
                    <a:lstStyle/>
                    <a:p>
                      <a:pPr algn="ctr" fontAlgn="b"/>
                      <a:r>
                        <a:rPr lang="en-US" sz="1400" b="1" u="none" strike="noStrike" dirty="0">
                          <a:solidFill>
                            <a:schemeClr val="bg1"/>
                          </a:solidFill>
                          <a:effectLst/>
                        </a:rPr>
                        <a:t>Type</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u="none" strike="noStrike" dirty="0" err="1">
                          <a:solidFill>
                            <a:schemeClr val="bg1"/>
                          </a:solidFill>
                          <a:effectLst/>
                        </a:rPr>
                        <a:t>Actv</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fontAlgn="b"/>
                      <a:r>
                        <a:rPr lang="en-US" sz="1400" b="1" u="none" strike="noStrike" dirty="0">
                          <a:solidFill>
                            <a:schemeClr val="bg1"/>
                          </a:solidFill>
                          <a:effectLst/>
                        </a:rPr>
                        <a:t>Project</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fontAlgn="b"/>
                      <a:r>
                        <a:rPr lang="en-US" sz="1400" b="1" u="none" strike="noStrike" dirty="0">
                          <a:solidFill>
                            <a:schemeClr val="bg1"/>
                          </a:solidFill>
                          <a:effectLst/>
                        </a:rPr>
                        <a:t>Title</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fontAlgn="b"/>
                      <a:r>
                        <a:rPr lang="en-US" sz="1400" b="1" u="none" strike="noStrike" dirty="0">
                          <a:solidFill>
                            <a:schemeClr val="bg1"/>
                          </a:solidFill>
                          <a:effectLst/>
                        </a:rPr>
                        <a:t>PI Name(s) All</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u="none" strike="noStrike" dirty="0">
                          <a:solidFill>
                            <a:schemeClr val="bg1"/>
                          </a:solidFill>
                          <a:effectLst/>
                        </a:rPr>
                        <a:t>IC</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u="none" strike="noStrike" dirty="0">
                          <a:solidFill>
                            <a:schemeClr val="bg1"/>
                          </a:solidFill>
                          <a:effectLst/>
                        </a:rPr>
                        <a:t>Score</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u="none" strike="noStrike" dirty="0">
                          <a:solidFill>
                            <a:schemeClr val="bg1"/>
                          </a:solidFill>
                          <a:effectLst/>
                        </a:rPr>
                        <a:t>Req Tot </a:t>
                      </a:r>
                      <a:r>
                        <a:rPr lang="en-US" sz="1400" b="1" u="none" strike="noStrike" dirty="0" err="1">
                          <a:solidFill>
                            <a:schemeClr val="bg1"/>
                          </a:solidFill>
                          <a:effectLst/>
                        </a:rPr>
                        <a:t>Yr</a:t>
                      </a:r>
                      <a:r>
                        <a:rPr lang="en-US" sz="1400" b="1" u="none" strike="noStrike" dirty="0">
                          <a:solidFill>
                            <a:schemeClr val="bg1"/>
                          </a:solidFill>
                          <a:effectLst/>
                        </a:rPr>
                        <a:t> 1</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u="none" strike="noStrike" dirty="0">
                          <a:solidFill>
                            <a:schemeClr val="bg1"/>
                          </a:solidFill>
                          <a:effectLst/>
                        </a:rPr>
                        <a:t>Req Tot (project)</a:t>
                      </a:r>
                      <a:endParaRPr lang="en-US" sz="1400" b="1" i="0" u="none" strike="noStrike" dirty="0">
                        <a:solidFill>
                          <a:schemeClr val="bg1"/>
                        </a:solidFill>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637075492"/>
                  </a:ext>
                </a:extLst>
              </a:tr>
              <a:tr h="781234">
                <a:tc>
                  <a:txBody>
                    <a:bodyPr/>
                    <a:lstStyle/>
                    <a:p>
                      <a:pPr algn="ctr" fontAlgn="b"/>
                      <a:r>
                        <a:rPr lang="en-US" sz="1400" b="0" u="none" strike="noStrike" dirty="0">
                          <a:solidFill>
                            <a:schemeClr val="bg1"/>
                          </a:solidFill>
                          <a:effectLst/>
                        </a:rPr>
                        <a:t>1</a:t>
                      </a:r>
                      <a:endParaRPr lang="en-US" sz="1400" b="0" i="0" u="none" strike="noStrike" dirty="0">
                        <a:solidFill>
                          <a:schemeClr val="bg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1400" b="0" u="none" strike="noStrike" dirty="0">
                          <a:solidFill>
                            <a:schemeClr val="bg1"/>
                          </a:solidFill>
                          <a:effectLst/>
                        </a:rPr>
                        <a:t>R34</a:t>
                      </a:r>
                      <a:endParaRPr lang="en-US" sz="1400" b="0" i="0" u="none" strike="noStrike" dirty="0">
                        <a:solidFill>
                          <a:schemeClr val="bg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1400" b="0" u="none" strike="noStrike" dirty="0">
                          <a:solidFill>
                            <a:schemeClr val="bg1"/>
                          </a:solidFill>
                          <a:effectLst/>
                        </a:rPr>
                        <a:t>NS133062-01</a:t>
                      </a:r>
                      <a:endParaRPr lang="en-US" sz="1400" b="0" i="0" u="none" strike="noStrike" dirty="0">
                        <a:solidFill>
                          <a:schemeClr val="bg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1400" b="0" u="none" strike="noStrike" dirty="0">
                          <a:solidFill>
                            <a:schemeClr val="bg1"/>
                          </a:solidFill>
                          <a:effectLst/>
                        </a:rPr>
                        <a:t>Autologous adipose derived MSCs for chronic traumatic brain injury</a:t>
                      </a:r>
                      <a:endParaRPr lang="en-US" sz="1400" b="0" i="0" u="none" strike="noStrike" dirty="0">
                        <a:solidFill>
                          <a:schemeClr val="bg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1400" b="0" u="none" strike="noStrike" dirty="0">
                          <a:solidFill>
                            <a:schemeClr val="bg1"/>
                          </a:solidFill>
                          <a:effectLst/>
                        </a:rPr>
                        <a:t>COX, CHARLES S</a:t>
                      </a:r>
                      <a:endParaRPr lang="en-US" sz="1400" b="0" i="0" u="none" strike="noStrike" dirty="0">
                        <a:solidFill>
                          <a:schemeClr val="bg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1400" b="0" u="none" strike="noStrike" dirty="0">
                          <a:solidFill>
                            <a:schemeClr val="bg1"/>
                          </a:solidFill>
                          <a:effectLst/>
                        </a:rPr>
                        <a:t>NS</a:t>
                      </a:r>
                      <a:endParaRPr lang="en-US" sz="1400" b="0" i="0" u="none" strike="noStrike" dirty="0">
                        <a:solidFill>
                          <a:schemeClr val="bg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1400" b="0" u="none" strike="noStrike" dirty="0">
                          <a:solidFill>
                            <a:schemeClr val="bg1"/>
                          </a:solidFill>
                          <a:effectLst/>
                        </a:rPr>
                        <a:t>37 </a:t>
                      </a:r>
                      <a:endParaRPr lang="en-US" sz="1400" b="0" i="0" u="none" strike="noStrike" dirty="0">
                        <a:solidFill>
                          <a:schemeClr val="bg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r" fontAlgn="b"/>
                      <a:r>
                        <a:rPr lang="en-US" sz="1400" b="0" u="none" strike="noStrike" dirty="0">
                          <a:solidFill>
                            <a:schemeClr val="bg1"/>
                          </a:solidFill>
                          <a:effectLst/>
                        </a:rPr>
                        <a:t>$247,415</a:t>
                      </a:r>
                      <a:endParaRPr lang="en-US" sz="1400" b="0" i="0" u="none" strike="noStrike" dirty="0">
                        <a:solidFill>
                          <a:schemeClr val="bg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1400" b="0" u="none" strike="noStrike" dirty="0">
                          <a:solidFill>
                            <a:schemeClr val="bg1"/>
                          </a:solidFill>
                          <a:effectLst/>
                        </a:rPr>
                        <a:t> $247,415 </a:t>
                      </a:r>
                      <a:endParaRPr lang="en-US" sz="1400" b="0" i="0" u="none" strike="noStrike" dirty="0">
                        <a:solidFill>
                          <a:schemeClr val="bg1"/>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930782890"/>
                  </a:ext>
                </a:extLst>
              </a:tr>
              <a:tr h="822960">
                <a:tc>
                  <a:txBody>
                    <a:bodyPr/>
                    <a:lstStyle/>
                    <a:p>
                      <a:pPr algn="ctr" fontAlgn="b"/>
                      <a:r>
                        <a:rPr lang="en-US" sz="1400" b="0" u="none" strike="noStrike" dirty="0">
                          <a:solidFill>
                            <a:srgbClr val="0F243E"/>
                          </a:solidFill>
                          <a:effectLst/>
                        </a:rPr>
                        <a:t>1</a:t>
                      </a:r>
                      <a:endParaRPr lang="en-US" sz="1400" b="0" i="0" u="none" strike="noStrike" dirty="0">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400" b="0" u="none" strike="noStrike" dirty="0">
                          <a:solidFill>
                            <a:srgbClr val="0F243E"/>
                          </a:solidFill>
                          <a:effectLst/>
                        </a:rPr>
                        <a:t>R34</a:t>
                      </a:r>
                      <a:endParaRPr lang="en-US" sz="1400" b="0" i="0" u="none" strike="noStrike" dirty="0">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1400" b="0" u="none" strike="noStrike" dirty="0">
                          <a:solidFill>
                            <a:srgbClr val="0F243E"/>
                          </a:solidFill>
                          <a:effectLst/>
                        </a:rPr>
                        <a:t>DE033042-01</a:t>
                      </a:r>
                      <a:endParaRPr lang="en-US" sz="1400" b="0" i="0" u="none" strike="noStrike" dirty="0">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1400" b="0" u="none" strike="noStrike" dirty="0">
                          <a:solidFill>
                            <a:srgbClr val="0F243E"/>
                          </a:solidFill>
                          <a:effectLst/>
                        </a:rPr>
                        <a:t>Planning a phase I study of minor salivary gland derived autologous MSCs for prevention of long-term radiation induced xerostomia</a:t>
                      </a:r>
                      <a:endParaRPr lang="en-US" sz="1400" b="0" i="0" u="none" strike="noStrike" dirty="0">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1400" b="0" u="none" strike="noStrike" dirty="0">
                          <a:solidFill>
                            <a:srgbClr val="0F243E"/>
                          </a:solidFill>
                          <a:effectLst/>
                        </a:rPr>
                        <a:t>KIMPLE, RANDALL J (contact); MCCOY, SARA </a:t>
                      </a:r>
                      <a:endParaRPr lang="en-US" sz="1400" b="0" i="0" u="none" strike="noStrike" dirty="0">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400" b="0" u="none" strike="noStrike" dirty="0">
                          <a:solidFill>
                            <a:srgbClr val="0F243E"/>
                          </a:solidFill>
                          <a:effectLst/>
                        </a:rPr>
                        <a:t>DE</a:t>
                      </a:r>
                      <a:endParaRPr lang="en-US" sz="1400" b="0" i="0" u="none" strike="noStrike" dirty="0">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400" b="0" u="none" strike="noStrike" dirty="0">
                          <a:solidFill>
                            <a:srgbClr val="0F243E"/>
                          </a:solidFill>
                          <a:effectLst/>
                        </a:rPr>
                        <a:t>45 </a:t>
                      </a:r>
                      <a:endParaRPr lang="en-US" sz="1400" b="0" i="0" u="none" strike="noStrike" dirty="0">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sz="1400" b="0" u="none" strike="noStrike" dirty="0">
                          <a:solidFill>
                            <a:srgbClr val="0F243E"/>
                          </a:solidFill>
                          <a:effectLst/>
                        </a:rPr>
                        <a:t>$150,000</a:t>
                      </a:r>
                      <a:endParaRPr lang="en-US" sz="1400" b="0" i="0" u="none" strike="noStrike" dirty="0">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1400" b="0" u="none" strike="noStrike" dirty="0">
                          <a:solidFill>
                            <a:srgbClr val="0F243E"/>
                          </a:solidFill>
                          <a:effectLst/>
                        </a:rPr>
                        <a:t> $300,000 </a:t>
                      </a:r>
                      <a:endParaRPr lang="en-US" sz="1400" b="0" i="0" u="none" strike="noStrike" dirty="0">
                        <a:solidFill>
                          <a:srgbClr val="0F243E"/>
                        </a:solidFill>
                        <a:effectLst/>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876114845"/>
                  </a:ext>
                </a:extLst>
              </a:tr>
            </a:tbl>
          </a:graphicData>
        </a:graphic>
      </p:graphicFrame>
    </p:spTree>
    <p:extLst>
      <p:ext uri="{BB962C8B-B14F-4D97-AF65-F5344CB8AC3E}">
        <p14:creationId xmlns:p14="http://schemas.microsoft.com/office/powerpoint/2010/main" val="2500615560"/>
      </p:ext>
    </p:extLst>
  </p:cSld>
  <p:clrMapOvr>
    <a:masterClrMapping/>
  </p:clrMapOvr>
</p:sld>
</file>

<file path=ppt/theme/theme1.xml><?xml version="1.0" encoding="utf-8"?>
<a:theme xmlns:a="http://schemas.openxmlformats.org/drawingml/2006/main" name="NIH">
  <a:themeElements>
    <a:clrScheme name="NIH">
      <a:dk1>
        <a:sysClr val="windowText" lastClr="000000"/>
      </a:dk1>
      <a:lt1>
        <a:sysClr val="window" lastClr="FFFFFF"/>
      </a:lt1>
      <a:dk2>
        <a:srgbClr val="20558A"/>
      </a:dk2>
      <a:lt2>
        <a:srgbClr val="9FC3CF"/>
      </a:lt2>
      <a:accent1>
        <a:srgbClr val="20558A"/>
      </a:accent1>
      <a:accent2>
        <a:srgbClr val="616265"/>
      </a:accent2>
      <a:accent3>
        <a:srgbClr val="719500"/>
      </a:accent3>
      <a:accent4>
        <a:srgbClr val="6C3A77"/>
      </a:accent4>
      <a:accent5>
        <a:srgbClr val="C0143C"/>
      </a:accent5>
      <a:accent6>
        <a:srgbClr val="E57200"/>
      </a:accent6>
      <a:hlink>
        <a:srgbClr val="20558A"/>
      </a:hlink>
      <a:folHlink>
        <a:srgbClr val="30313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ection">
  <a:themeElements>
    <a:clrScheme name="All of Us">
      <a:dk1>
        <a:srgbClr val="262261"/>
      </a:dk1>
      <a:lt1>
        <a:srgbClr val="FFFFFF"/>
      </a:lt1>
      <a:dk2>
        <a:srgbClr val="5EAEE1"/>
      </a:dk2>
      <a:lt2>
        <a:srgbClr val="F1F2F2"/>
      </a:lt2>
      <a:accent1>
        <a:srgbClr val="79C799"/>
      </a:accent1>
      <a:accent2>
        <a:srgbClr val="F68D76"/>
      </a:accent2>
      <a:accent3>
        <a:srgbClr val="FFDD7F"/>
      </a:accent3>
      <a:accent4>
        <a:srgbClr val="F2718C"/>
      </a:accent4>
      <a:accent5>
        <a:srgbClr val="A27DB7"/>
      </a:accent5>
      <a:accent6>
        <a:srgbClr val="206FB3"/>
      </a:accent6>
      <a:hlink>
        <a:srgbClr val="206FB4"/>
      </a:hlink>
      <a:folHlink>
        <a:srgbClr val="26226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spcFirstLastPara="1" wrap="square" lIns="0" tIns="0" rIns="0" bIns="0" anchor="b" anchorCtr="0">
        <a:noAutofit/>
      </a:bodyPr>
      <a:lstStyle>
        <a:defPPr marL="0" indent="0" algn="ctr">
          <a:lnSpc>
            <a:spcPct val="100000"/>
          </a:lnSpc>
          <a:buClr>
            <a:srgbClr val="000000"/>
          </a:buClr>
          <a:buSzPts val="4000"/>
          <a:buNone/>
          <a:defRPr sz="3200" u="sng" dirty="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c68a81f-f377-4b4a-8f4a-de1d8819de64">
      <Terms xmlns="http://schemas.microsoft.com/office/infopath/2007/PartnerControls"/>
    </lcf76f155ced4ddcb4097134ff3c332f>
    <TaxCatchAll xmlns="bd6eed5e-16cb-42e6-9695-0b9b2b2895e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18038B14E67A4ABEDCA9F4F69BE31F" ma:contentTypeVersion="16" ma:contentTypeDescription="Create a new document." ma:contentTypeScope="" ma:versionID="1ce7afeeeeaa5e58c553c30cf7ebc106">
  <xsd:schema xmlns:xsd="http://www.w3.org/2001/XMLSchema" xmlns:xs="http://www.w3.org/2001/XMLSchema" xmlns:p="http://schemas.microsoft.com/office/2006/metadata/properties" xmlns:ns2="9c68a81f-f377-4b4a-8f4a-de1d8819de64" xmlns:ns3="bd6eed5e-16cb-42e6-9695-0b9b2b2895e6" targetNamespace="http://schemas.microsoft.com/office/2006/metadata/properties" ma:root="true" ma:fieldsID="a7df8c322fcafc95f8f128bafb53ae65" ns2:_="" ns3:_="">
    <xsd:import namespace="9c68a81f-f377-4b4a-8f4a-de1d8819de64"/>
    <xsd:import namespace="bd6eed5e-16cb-42e6-9695-0b9b2b2895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8a81f-f377-4b4a-8f4a-de1d8819de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e171600-9ef3-44e2-bb4b-159588a897ba"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6eed5e-16cb-42e6-9695-0b9b2b2895e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48d58f8-144a-49b4-8239-34a793a99692}" ma:internalName="TaxCatchAll" ma:showField="CatchAllData" ma:web="bd6eed5e-16cb-42e6-9695-0b9b2b2895e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B3D50A-EA4F-4184-832E-34D1D78902F2}">
  <ds:schemaRefs>
    <ds:schemaRef ds:uri="http://schemas.microsoft.com/sharepoint/v3/contenttype/forms"/>
  </ds:schemaRefs>
</ds:datastoreItem>
</file>

<file path=customXml/itemProps2.xml><?xml version="1.0" encoding="utf-8"?>
<ds:datastoreItem xmlns:ds="http://schemas.openxmlformats.org/officeDocument/2006/customXml" ds:itemID="{6CD1BAE5-28AE-4E4F-80AE-8FE48888FDBD}">
  <ds:schemaRefs>
    <ds:schemaRef ds:uri="http://purl.org/dc/dcmitype/"/>
    <ds:schemaRef ds:uri="http://schemas.microsoft.com/office/2006/metadata/properties"/>
    <ds:schemaRef ds:uri="108f0ea0-95be-4132-bbad-2d5d3b1ebeff"/>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purl.org/dc/terms/"/>
    <ds:schemaRef ds:uri="ec407b48-b62d-43d2-8e00-c3c0b8439bcf"/>
    <ds:schemaRef ds:uri="http://www.w3.org/XML/1998/namespace"/>
  </ds:schemaRefs>
</ds:datastoreItem>
</file>

<file path=customXml/itemProps3.xml><?xml version="1.0" encoding="utf-8"?>
<ds:datastoreItem xmlns:ds="http://schemas.openxmlformats.org/officeDocument/2006/customXml" ds:itemID="{EB3A98DE-BA0A-4868-957B-AA2D212C84DC}"/>
</file>

<file path=docProps/app.xml><?xml version="1.0" encoding="utf-8"?>
<Properties xmlns="http://schemas.openxmlformats.org/officeDocument/2006/extended-properties" xmlns:vt="http://schemas.openxmlformats.org/officeDocument/2006/docPropsVTypes">
  <Template>NIH</Template>
  <TotalTime>495</TotalTime>
  <Words>1256</Words>
  <Application>Microsoft Office PowerPoint</Application>
  <PresentationFormat>Widescreen</PresentationFormat>
  <Paragraphs>277</Paragraphs>
  <Slides>12</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Arial Black</vt:lpstr>
      <vt:lpstr>Calibri</vt:lpstr>
      <vt:lpstr>Century Gothic</vt:lpstr>
      <vt:lpstr>Wingdings</vt:lpstr>
      <vt:lpstr>NIH</vt:lpstr>
      <vt:lpstr>Title Section</vt:lpstr>
      <vt:lpstr>The 21st Century Cures Act Regenerative Medicine Innovation Project (RMIP)</vt:lpstr>
      <vt:lpstr>21st Century Cures Act: Regenerative Medicine (RM) Provisions</vt:lpstr>
      <vt:lpstr>RMIP Grant Portfolio Overview</vt:lpstr>
      <vt:lpstr>RMIP Obligated Funds (FY17 – FY21)</vt:lpstr>
      <vt:lpstr>RMIP: Available Funds</vt:lpstr>
      <vt:lpstr>Current RMIP Funding Opportunities</vt:lpstr>
      <vt:lpstr>RMIP UG3/UH3 (Clinical Trial) IC Enthusiasm</vt:lpstr>
      <vt:lpstr>RMIP U01 (Preclinical Studies) IC Enthusiasm</vt:lpstr>
      <vt:lpstr>RMIP R34 (CT Planning Grant) IC Enthusiasm</vt:lpstr>
      <vt:lpstr>Recommended Funding Plan, Total Requested Costs: $8.0M</vt:lpstr>
      <vt:lpstr>Justifications for Medium Enthusiasm Applications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21st Century Cures Act: Regenerative Medicine Innovation Project</dc:title>
  <dc:subject>Regenerative Medicine Innovation Project</dc:subject>
  <dc:creator>National Institutes of Health, Advisory Committee to the Director</dc:creator>
  <cp:keywords>Regenerative Medicine Innovation Project, RMIP, Cures Act, regenerative medicine</cp:keywords>
  <cp:lastModifiedBy>Steve Boehm</cp:lastModifiedBy>
  <cp:revision>23</cp:revision>
  <dcterms:created xsi:type="dcterms:W3CDTF">2013-01-09T22:32:56Z</dcterms:created>
  <dcterms:modified xsi:type="dcterms:W3CDTF">2023-05-27T14:03:02Z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pyright">
    <vt:lpwstr>public domain</vt:lpwstr>
  </property>
  <property fmtid="{D5CDD505-2E9C-101B-9397-08002B2CF9AE}" pid="4" name="Section 508 compliance">
    <vt:lpwstr>Palladian Partners</vt:lpwstr>
  </property>
  <property fmtid="{D5CDD505-2E9C-101B-9397-08002B2CF9AE}" pid="5" name="ContentTypeId">
    <vt:lpwstr>0x0101008218038B14E67A4ABEDCA9F4F69BE31F</vt:lpwstr>
  </property>
</Properties>
</file>