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462" r:id="rId2"/>
    <p:sldId id="443" r:id="rId3"/>
    <p:sldId id="450" r:id="rId4"/>
    <p:sldId id="468" r:id="rId5"/>
    <p:sldId id="487" r:id="rId6"/>
    <p:sldId id="481" r:id="rId7"/>
    <p:sldId id="475" r:id="rId8"/>
    <p:sldId id="419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rgejil" initials="g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36D"/>
    <a:srgbClr val="3566A0"/>
    <a:srgbClr val="3A6BA5"/>
    <a:srgbClr val="3C75BA"/>
    <a:srgbClr val="FFCC00"/>
    <a:srgbClr val="FFDE53"/>
    <a:srgbClr val="D25C5C"/>
    <a:srgbClr val="FFE471"/>
    <a:srgbClr val="FFFFCC"/>
    <a:srgbClr val="2962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B9C59E-07D4-408A-AA21-C67AB0F27A21}" v="3" dt="2023-06-07T13:42:08.334"/>
    <p1510:client id="{2D142BAA-3D40-4E8E-B547-4F9A46EFF970}" v="26" dt="2023-06-07T13:31:07.132"/>
    <p1510:client id="{D02EED76-FE9A-4DB2-ADC8-BC46CBF38E2D}" v="7" dt="2023-06-06T20:29:31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9" autoAdjust="0"/>
    <p:restoredTop sz="86423" autoAdjust="0"/>
  </p:normalViewPr>
  <p:slideViewPr>
    <p:cSldViewPr showGuides="1">
      <p:cViewPr varScale="1">
        <p:scale>
          <a:sx n="78" d="100"/>
          <a:sy n="78" d="100"/>
        </p:scale>
        <p:origin x="5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1812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Boehm" userId="1641bce7-7692-4520-91be-0eaac45ab18d" providerId="ADAL" clId="{5F74317D-7026-4C71-A5F1-B55643FC7C4B}"/>
    <pc:docChg chg="modSld">
      <pc:chgData name="Steve Boehm" userId="1641bce7-7692-4520-91be-0eaac45ab18d" providerId="ADAL" clId="{5F74317D-7026-4C71-A5F1-B55643FC7C4B}" dt="2023-06-07T16:02:05.425" v="2" actId="14100"/>
      <pc:docMkLst>
        <pc:docMk/>
      </pc:docMkLst>
      <pc:sldChg chg="modSp mod">
        <pc:chgData name="Steve Boehm" userId="1641bce7-7692-4520-91be-0eaac45ab18d" providerId="ADAL" clId="{5F74317D-7026-4C71-A5F1-B55643FC7C4B}" dt="2023-06-07T16:02:05.425" v="2" actId="14100"/>
        <pc:sldMkLst>
          <pc:docMk/>
          <pc:sldMk cId="3988103346" sldId="462"/>
        </pc:sldMkLst>
        <pc:spChg chg="mod modVis">
          <ac:chgData name="Steve Boehm" userId="1641bce7-7692-4520-91be-0eaac45ab18d" providerId="ADAL" clId="{5F74317D-7026-4C71-A5F1-B55643FC7C4B}" dt="2023-06-07T16:02:05.425" v="2" actId="14100"/>
          <ac:spMkLst>
            <pc:docMk/>
            <pc:sldMk cId="3988103346" sldId="462"/>
            <ac:spMk id="2050" creationId="{00000000-0000-0000-0000-000000000000}"/>
          </ac:spMkLst>
        </pc:spChg>
      </pc:sldChg>
    </pc:docChg>
  </pc:docChgLst>
  <pc:docChgLst>
    <pc:chgData name="Rae Benedetto" userId="de304df9-ee03-456d-ae03-60c4f8c79a88" providerId="ADAL" clId="{12B9C59E-07D4-408A-AA21-C67AB0F27A21}"/>
    <pc:docChg chg="custSel modSld">
      <pc:chgData name="Rae Benedetto" userId="de304df9-ee03-456d-ae03-60c4f8c79a88" providerId="ADAL" clId="{12B9C59E-07D4-408A-AA21-C67AB0F27A21}" dt="2023-06-07T13:42:29.160" v="13" actId="962"/>
      <pc:docMkLst>
        <pc:docMk/>
      </pc:docMkLst>
      <pc:sldChg chg="addSp delSp modSp mod">
        <pc:chgData name="Rae Benedetto" userId="de304df9-ee03-456d-ae03-60c4f8c79a88" providerId="ADAL" clId="{12B9C59E-07D4-408A-AA21-C67AB0F27A21}" dt="2023-06-07T13:42:29.160" v="13" actId="962"/>
        <pc:sldMkLst>
          <pc:docMk/>
          <pc:sldMk cId="3988103346" sldId="462"/>
        </pc:sldMkLst>
        <pc:grpChg chg="del">
          <ac:chgData name="Rae Benedetto" userId="de304df9-ee03-456d-ae03-60c4f8c79a88" providerId="ADAL" clId="{12B9C59E-07D4-408A-AA21-C67AB0F27A21}" dt="2023-06-07T13:39:40.731" v="0" actId="165"/>
          <ac:grpSpMkLst>
            <pc:docMk/>
            <pc:sldMk cId="3988103346" sldId="462"/>
            <ac:grpSpMk id="2" creationId="{A89F7DB1-BC98-5FB1-FD3F-DF0464F8CB1D}"/>
          </ac:grpSpMkLst>
        </pc:grpChg>
        <pc:picChg chg="add del mod">
          <ac:chgData name="Rae Benedetto" userId="de304df9-ee03-456d-ae03-60c4f8c79a88" providerId="ADAL" clId="{12B9C59E-07D4-408A-AA21-C67AB0F27A21}" dt="2023-06-07T13:42:13.495" v="10" actId="478"/>
          <ac:picMkLst>
            <pc:docMk/>
            <pc:sldMk cId="3988103346" sldId="462"/>
            <ac:picMk id="5" creationId="{2A62681B-B03A-D3B3-C7DE-CB12A936CDF7}"/>
          </ac:picMkLst>
        </pc:picChg>
        <pc:picChg chg="del mod topLvl">
          <ac:chgData name="Rae Benedetto" userId="de304df9-ee03-456d-ae03-60c4f8c79a88" providerId="ADAL" clId="{12B9C59E-07D4-408A-AA21-C67AB0F27A21}" dt="2023-06-07T13:41:36.929" v="5" actId="478"/>
          <ac:picMkLst>
            <pc:docMk/>
            <pc:sldMk cId="3988103346" sldId="462"/>
            <ac:picMk id="6" creationId="{00000000-0000-0000-0000-000000000000}"/>
          </ac:picMkLst>
        </pc:picChg>
        <pc:picChg chg="del mod topLvl">
          <ac:chgData name="Rae Benedetto" userId="de304df9-ee03-456d-ae03-60c4f8c79a88" providerId="ADAL" clId="{12B9C59E-07D4-408A-AA21-C67AB0F27A21}" dt="2023-06-07T13:42:13.495" v="10" actId="478"/>
          <ac:picMkLst>
            <pc:docMk/>
            <pc:sldMk cId="3988103346" sldId="462"/>
            <ac:picMk id="8" creationId="{00000000-0000-0000-0000-000000000000}"/>
          </ac:picMkLst>
        </pc:picChg>
        <pc:picChg chg="add mod">
          <ac:chgData name="Rae Benedetto" userId="de304df9-ee03-456d-ae03-60c4f8c79a88" providerId="ADAL" clId="{12B9C59E-07D4-408A-AA21-C67AB0F27A21}" dt="2023-06-07T13:42:29.160" v="13" actId="962"/>
          <ac:picMkLst>
            <pc:docMk/>
            <pc:sldMk cId="3988103346" sldId="462"/>
            <ac:picMk id="9" creationId="{6CCB123B-943E-EF36-4123-8945F93BF7D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78A09D3-7794-4B50-AE42-C33D7297EFFC}" type="datetimeFigureOut">
              <a:rPr lang="en-US"/>
              <a:pPr>
                <a:defRPr/>
              </a:pPr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77FB233-848E-45F6-AB10-5ABEB2B2F9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1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6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F424383-BCA1-45CD-9B7D-343958A269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83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D78B5A-14CD-400F-9B6F-28A677C25D5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23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424383-BCA1-45CD-9B7D-343958A2694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45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424383-BCA1-45CD-9B7D-343958A269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0015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424383-BCA1-45CD-9B7D-343958A269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8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424383-BCA1-45CD-9B7D-343958A2694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19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24383-BCA1-45CD-9B7D-343958A2694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15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24383-BCA1-45CD-9B7D-343958A2694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4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6">
                <a:lumMod val="75000"/>
              </a:schemeClr>
            </a:gs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rgbClr val="3C75B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9E9FF-DDE9-4155-90CD-E24E52E7E3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BDAC1-ABB5-457D-B67D-D8888AC7A0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0F116-D0FF-404B-B1D4-D30236B627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51C08-84E1-4BBE-9C23-D537902468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81AD5-33C6-4B1D-8F67-CA8020193A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D9A1-708F-49FD-8C51-03B5975F5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6ABB1-4F40-4846-8A71-EBFF28BB4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2190F-1754-416A-9D09-227A66A7C0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8D097-871A-408E-A67A-3A9564FC17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0677-B649-4851-BEC7-23F651CED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79C7A-7A01-4762-AAE2-91A127561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0A9B6-BAE9-4BA3-BC57-69A0621AE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0">
              <a:srgbClr val="20436D"/>
            </a:gs>
            <a:gs pos="50000">
              <a:srgbClr val="3566A0"/>
            </a:gs>
            <a:gs pos="100000">
              <a:srgbClr val="3A6BA5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5F4E95C1-1805-47D8-8A34-3EBE6A7B5C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advClick="0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6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143000"/>
          </a:xfrm>
        </p:spPr>
        <p:txBody>
          <a:bodyPr anchor="t" anchorCtr="0"/>
          <a:lstStyle/>
          <a:p>
            <a:r>
              <a:rPr lang="en-US" sz="4400" dirty="0">
                <a:cs typeface="Times New Roman" pitchFamily="18" charset="0"/>
              </a:rPr>
              <a:t>Budget Update</a:t>
            </a:r>
            <a:endParaRPr lang="en-US" sz="3600" dirty="0"/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72C7A977-98FE-65CB-9968-18AC1C810A83}"/>
              </a:ext>
            </a:extLst>
          </p:cNvPr>
          <p:cNvSpPr txBox="1">
            <a:spLocks/>
          </p:cNvSpPr>
          <p:nvPr/>
        </p:nvSpPr>
        <p:spPr bwMode="auto">
          <a:xfrm>
            <a:off x="609600" y="1447800"/>
            <a:ext cx="777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kern="0" dirty="0">
                <a:cs typeface="Times New Roman" pitchFamily="18" charset="0"/>
              </a:rPr>
              <a:t>NIH Director’s Report to the Advisory Committee to the Director</a:t>
            </a:r>
            <a:br>
              <a:rPr lang="en-US" kern="0" dirty="0">
                <a:cs typeface="Times New Roman" pitchFamily="18" charset="0"/>
              </a:rPr>
            </a:br>
            <a:r>
              <a:rPr lang="en-US" kern="0" dirty="0">
                <a:cs typeface="Times New Roman" pitchFamily="18" charset="0"/>
              </a:rPr>
              <a:t>June 8, 2023</a:t>
            </a:r>
            <a:endParaRPr lang="en-US" sz="3600" kern="0" dirty="0"/>
          </a:p>
        </p:txBody>
      </p:sp>
      <p:sp>
        <p:nvSpPr>
          <p:cNvPr id="2052" name="Subtitle 7"/>
          <p:cNvSpPr>
            <a:spLocks noGrp="1"/>
          </p:cNvSpPr>
          <p:nvPr>
            <p:ph type="subTitle" idx="1"/>
          </p:nvPr>
        </p:nvSpPr>
        <p:spPr>
          <a:xfrm>
            <a:off x="609600" y="4191000"/>
            <a:ext cx="6400800" cy="10668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3200" b="1" dirty="0">
                <a:cs typeface="Times New Roman" pitchFamily="18" charset="0"/>
              </a:rPr>
              <a:t>Neil K. Shapiro</a:t>
            </a:r>
          </a:p>
          <a:p>
            <a:pPr algn="l">
              <a:spcBef>
                <a:spcPts val="0"/>
              </a:spcBef>
            </a:pPr>
            <a:r>
              <a:rPr lang="en-US" b="1" dirty="0">
                <a:cs typeface="Times New Roman" pitchFamily="18" charset="0"/>
              </a:rPr>
              <a:t>Associate Director for Budget, NIH</a:t>
            </a:r>
          </a:p>
        </p:txBody>
      </p:sp>
      <p:pic>
        <p:nvPicPr>
          <p:cNvPr id="9" name="Picture 8" descr="Logos of the U.S. Department of Health and Human Services and the National Institutes of Health.">
            <a:extLst>
              <a:ext uri="{FF2B5EF4-FFF2-40B4-BE49-F238E27FC236}">
                <a16:creationId xmlns:a16="http://schemas.microsoft.com/office/drawing/2014/main" id="{6CCB123B-943E-EF36-4123-8945F93BF7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257800"/>
            <a:ext cx="3136700" cy="13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033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2023 Appropriations Action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373564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consolidated appropriations bill, including Labor/HHS/Education, became law on December 29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after three continuing resolutions.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provided NIH with the full-year discretionary appropriation, as well as authorizing the Advanced Research Projects Agency-Health (ARPA-H) as an independent entity within NIH.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Congress did not pass the Administration’s Pandemic Preparedness proposal (mandatory funding) or provide additional COVID-19 supplemental funds.</a:t>
            </a:r>
          </a:p>
        </p:txBody>
      </p:sp>
    </p:spTree>
    <p:extLst>
      <p:ext uri="{BB962C8B-B14F-4D97-AF65-F5344CB8AC3E}">
        <p14:creationId xmlns:p14="http://schemas.microsoft.com/office/powerpoint/2010/main" val="2561236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2023 at a Glance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636054"/>
              </p:ext>
            </p:extLst>
          </p:nvPr>
        </p:nvGraphicFramePr>
        <p:xfrm>
          <a:off x="454925" y="1371600"/>
          <a:ext cx="8381999" cy="1371600"/>
        </p:xfrm>
        <a:graphic>
          <a:graphicData uri="http://schemas.openxmlformats.org/drawingml/2006/table">
            <a:tbl>
              <a:tblPr firstRow="1" firstCol="1"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584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latin typeface="Times New Roman"/>
                        </a:rPr>
                        <a:t> ($ in thousands)</a:t>
                      </a:r>
                    </a:p>
                  </a:txBody>
                  <a:tcPr marL="8531" marR="8531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FY 2022</a:t>
                      </a:r>
                    </a:p>
                  </a:txBody>
                  <a:tcPr marL="8531" marR="8531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FY 2023</a:t>
                      </a:r>
                    </a:p>
                  </a:txBody>
                  <a:tcPr marL="8531" marR="8531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Change from FY 2022 ($)</a:t>
                      </a:r>
                    </a:p>
                  </a:txBody>
                  <a:tcPr marL="8531" marR="8531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Change from FY 2022 (%)</a:t>
                      </a:r>
                    </a:p>
                  </a:txBody>
                  <a:tcPr marL="8531" marR="8531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Times New Roman"/>
                        </a:rPr>
                        <a:t>NIH Program Level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latin typeface="Times New Roman"/>
                        </a:rPr>
                        <a:t>$46,177,990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latin typeface="Times New Roman"/>
                        </a:rPr>
                        <a:t>$49,178,485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+$3,000,495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+6.5%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latin typeface="Times New Roman"/>
                        </a:rPr>
                        <a:t>ARPA-H (non-add)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dirty="0">
                          <a:latin typeface="Times New Roman"/>
                        </a:rPr>
                        <a:t>$1,000,000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dirty="0">
                          <a:latin typeface="Times New Roman"/>
                        </a:rPr>
                        <a:t>$1,500,000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+$500,000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+50%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69041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4925" y="3048000"/>
            <a:ext cx="838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marR="0" lvl="0" indent="-347472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$3.0 billion increase over FY 2022, including $0.5 billion increase for ARPA-H.</a:t>
            </a:r>
          </a:p>
          <a:p>
            <a:pPr marL="347472" marR="0" lvl="0" indent="-347472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General increase for Institutes and Centers of  3.8 percent in addition to specific increases.</a:t>
            </a:r>
          </a:p>
          <a:p>
            <a:pPr marL="347472" marR="0" lvl="0" indent="-347472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Surge in Innovation Account funding for 21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Century Cures Act programs offset by cuts to base funding. </a:t>
            </a:r>
          </a:p>
        </p:txBody>
      </p:sp>
    </p:spTree>
    <p:extLst>
      <p:ext uri="{BB962C8B-B14F-4D97-AF65-F5344CB8AC3E}">
        <p14:creationId xmlns:p14="http://schemas.microsoft.com/office/powerpoint/2010/main" val="28703555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95300" y="381000"/>
            <a:ext cx="5829300" cy="1291988"/>
          </a:xfrm>
        </p:spPr>
        <p:txBody>
          <a:bodyPr/>
          <a:lstStyle/>
          <a:p>
            <a:r>
              <a:rPr lang="en-US" dirty="0"/>
              <a:t>Highlights of Omnibus:</a:t>
            </a:r>
            <a:r>
              <a:rPr lang="en-US" baseline="0" dirty="0"/>
              <a:t> </a:t>
            </a:r>
            <a:r>
              <a:rPr lang="en-US" dirty="0"/>
              <a:t>Largest Targeted Increases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828800"/>
            <a:ext cx="8305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marR="0" lvl="0" indent="-347472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7427913" algn="dec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Alzheimer’s Disease	$226 M</a:t>
            </a:r>
          </a:p>
          <a:p>
            <a:pPr marL="347472" indent="-347472">
              <a:spcAft>
                <a:spcPts val="600"/>
              </a:spcAft>
              <a:buFont typeface="Arial" pitchFamily="34" charset="0"/>
              <a:buChar char="•"/>
              <a:tabLst>
                <a:tab pos="7427913" algn="dec"/>
              </a:tabLs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NCI grants supplement	150</a:t>
            </a:r>
          </a:p>
          <a:p>
            <a:pPr marL="347472" indent="-347472">
              <a:spcAft>
                <a:spcPts val="600"/>
              </a:spcAft>
              <a:buFont typeface="Arial" pitchFamily="34" charset="0"/>
              <a:buChar char="•"/>
              <a:tabLst>
                <a:tab pos="7427913" algn="dec"/>
              </a:tabLs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HIV/AIDS research	100</a:t>
            </a:r>
          </a:p>
          <a:p>
            <a:pPr marL="347472" indent="-347472">
              <a:spcAft>
                <a:spcPts val="600"/>
              </a:spcAft>
              <a:buFont typeface="Arial" pitchFamily="34" charset="0"/>
              <a:buChar char="•"/>
              <a:tabLst>
                <a:tab pos="7427913" algn="dec"/>
              </a:tabLs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Buildings &amp; Facilities	100</a:t>
            </a:r>
          </a:p>
          <a:p>
            <a:pPr marL="347472" indent="-347472">
              <a:spcAft>
                <a:spcPts val="600"/>
              </a:spcAft>
              <a:buFont typeface="Arial" pitchFamily="34" charset="0"/>
              <a:buChar char="•"/>
              <a:tabLst>
                <a:tab pos="7427913" algn="dec"/>
              </a:tabLs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Common Fund	65</a:t>
            </a:r>
          </a:p>
          <a:p>
            <a:pPr marL="347472" indent="-347472">
              <a:spcAft>
                <a:spcPts val="600"/>
              </a:spcAft>
              <a:buFont typeface="Arial" pitchFamily="34" charset="0"/>
              <a:buChar char="•"/>
              <a:tabLst>
                <a:tab pos="7427913" algn="dec"/>
              </a:tabLs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BRAIN Initiative	60</a:t>
            </a:r>
          </a:p>
          <a:p>
            <a:pPr marL="347472" lvl="0" indent="-347472">
              <a:spcAft>
                <a:spcPts val="600"/>
              </a:spcAft>
              <a:buFont typeface="Arial" pitchFamily="34" charset="0"/>
              <a:buChar char="•"/>
              <a:tabLst>
                <a:tab pos="7427913" algn="dec"/>
              </a:tabLs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Health Disparities	55</a:t>
            </a:r>
          </a:p>
          <a:p>
            <a:pPr marL="347472" indent="-347472">
              <a:spcAft>
                <a:spcPts val="600"/>
              </a:spcAft>
              <a:buFont typeface="Arial" pitchFamily="34" charset="0"/>
              <a:buChar char="•"/>
              <a:tabLst>
                <a:tab pos="7427913" algn="dec"/>
              </a:tabLs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ACT for ALS	50</a:t>
            </a:r>
          </a:p>
          <a:p>
            <a:pPr marL="347472" indent="-347472">
              <a:spcAft>
                <a:spcPts val="600"/>
              </a:spcAft>
              <a:buFont typeface="Arial" pitchFamily="34" charset="0"/>
              <a:buChar char="•"/>
              <a:tabLst>
                <a:tab pos="7427913" algn="dec"/>
              </a:tabLs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Opioid/Pain research	45</a:t>
            </a:r>
          </a:p>
        </p:txBody>
      </p:sp>
    </p:spTree>
    <p:extLst>
      <p:ext uri="{BB962C8B-B14F-4D97-AF65-F5344CB8AC3E}">
        <p14:creationId xmlns:p14="http://schemas.microsoft.com/office/powerpoint/2010/main" val="80284316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Emergency Supplementals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4708526"/>
          </a:xfrm>
        </p:spPr>
        <p:txBody>
          <a:bodyPr/>
          <a:lstStyle/>
          <a:p>
            <a:pPr marL="342900" indent="-342900">
              <a:spcBef>
                <a:spcPts val="672"/>
              </a:spcBef>
              <a:spcAft>
                <a:spcPts val="18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NIH continues critical COVID-19 research begun in prior years, using supplemental appropriations to NIH as well as amounts provided by HHS that are administered under delegated authority. </a:t>
            </a:r>
          </a:p>
          <a:p>
            <a:pPr>
              <a:spcBef>
                <a:spcPts val="672"/>
              </a:spcBef>
              <a:spcAft>
                <a:spcPts val="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includes the new Project NextGen, a collaboration with the Biomedical Advanced Research and Development Authority (BARDA) that will accelerate and streamline the rapid development of the next generation of COVID-19 vaccines and treatments.</a:t>
            </a:r>
          </a:p>
        </p:txBody>
      </p:sp>
    </p:spTree>
    <p:extLst>
      <p:ext uri="{BB962C8B-B14F-4D97-AF65-F5344CB8AC3E}">
        <p14:creationId xmlns:p14="http://schemas.microsoft.com/office/powerpoint/2010/main" val="302956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2024 President’s Budget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384284"/>
              </p:ext>
            </p:extLst>
          </p:nvPr>
        </p:nvGraphicFramePr>
        <p:xfrm>
          <a:off x="454925" y="1371600"/>
          <a:ext cx="8381999" cy="1261574"/>
        </p:xfrm>
        <a:graphic>
          <a:graphicData uri="http://schemas.openxmlformats.org/drawingml/2006/table">
            <a:tbl>
              <a:tblPr firstRow="1" firstCol="1"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584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latin typeface="Times New Roman"/>
                        </a:rPr>
                        <a:t> ($ in thousands)</a:t>
                      </a:r>
                    </a:p>
                  </a:txBody>
                  <a:tcPr marL="8531" marR="8531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latin typeface="Times New Roman"/>
                        </a:rPr>
                        <a:t>FY 2023</a:t>
                      </a:r>
                    </a:p>
                  </a:txBody>
                  <a:tcPr marL="8531" marR="8531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FY 2024 PB</a:t>
                      </a:r>
                    </a:p>
                  </a:txBody>
                  <a:tcPr marL="8531" marR="8531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Change from FY 2023 ($)</a:t>
                      </a:r>
                    </a:p>
                  </a:txBody>
                  <a:tcPr marL="8531" marR="8531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Times New Roman"/>
                        </a:rPr>
                        <a:t>Change from FY 2023 (%)</a:t>
                      </a:r>
                    </a:p>
                  </a:txBody>
                  <a:tcPr marL="8531" marR="8531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latin typeface="Times New Roman"/>
                        </a:rPr>
                        <a:t>NIH Program Level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latin typeface="Times New Roman"/>
                        </a:rPr>
                        <a:t>$49,178,485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latin typeface="Times New Roman"/>
                        </a:rPr>
                        <a:t>$51,098,124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+$1,919,639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+3.9%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latin typeface="Times New Roman"/>
                        </a:rPr>
                        <a:t>ARPA-H (non-add)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dirty="0">
                          <a:latin typeface="Times New Roman"/>
                        </a:rPr>
                        <a:t>$1,500,000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dirty="0">
                          <a:latin typeface="Times New Roman"/>
                        </a:rPr>
                        <a:t>$2,500,000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+$1,000,000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+67%</a:t>
                      </a:r>
                    </a:p>
                  </a:txBody>
                  <a:tcPr marL="8531" marR="8531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17007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4924" y="2971800"/>
            <a:ext cx="83820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Released March 9</a:t>
            </a:r>
            <a:r>
              <a:rPr lang="en-US" sz="28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request continues ramping up funding for ARPA-H and includes increases for the Cancer Moonshot and other priority initiatives.</a:t>
            </a:r>
          </a:p>
          <a:p>
            <a:pPr marL="347472" indent="-347472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Institute/Center base budgets stay at the FY 2023 level.</a:t>
            </a:r>
          </a:p>
          <a:p>
            <a:pPr marL="347472" indent="-347472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HHS request has a Pandemic Preparedness proposal (mandatory funding) that includes $2.69 billion for NIH research.</a:t>
            </a:r>
          </a:p>
        </p:txBody>
      </p:sp>
    </p:spTree>
    <p:extLst>
      <p:ext uri="{BB962C8B-B14F-4D97-AF65-F5344CB8AC3E}">
        <p14:creationId xmlns:p14="http://schemas.microsoft.com/office/powerpoint/2010/main" val="313635145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2024 President’s Budget (cont.)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406752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Base funding increases to offset cuts to Innovation Account funding for 21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Century Cures Act programs. </a:t>
            </a:r>
          </a:p>
          <a:p>
            <a:pPr marL="347472" indent="-347472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Cancer Moonshot increases by $500 million ($716 million total) and an extension of the Cures Act authorization is proposed, providing $1.448 billion in mandatory funding in each of FY 2025 and FY 2026.</a:t>
            </a:r>
          </a:p>
          <a:p>
            <a:pPr marL="347472" indent="-347472"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Other Targeted Increases</a:t>
            </a:r>
          </a:p>
          <a:p>
            <a:pPr marL="914400" lvl="1" indent="-457200">
              <a:spcAft>
                <a:spcPts val="0"/>
              </a:spcAft>
              <a:buFontTx/>
              <a:buChar char="-"/>
              <a:tabLst>
                <a:tab pos="7031038" algn="dec"/>
              </a:tabLs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Mental Health	200</a:t>
            </a:r>
          </a:p>
          <a:p>
            <a:pPr marL="914400" lvl="1" indent="-457200">
              <a:spcAft>
                <a:spcPts val="0"/>
              </a:spcAft>
              <a:buFontTx/>
              <a:buChar char="-"/>
              <a:tabLst>
                <a:tab pos="7031038" algn="dec"/>
              </a:tabLs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Nutrition Science	120</a:t>
            </a:r>
          </a:p>
          <a:p>
            <a:pPr marL="914400" lvl="1" indent="-457200">
              <a:spcAft>
                <a:spcPts val="0"/>
              </a:spcAft>
              <a:buFontTx/>
              <a:buChar char="-"/>
              <a:tabLst>
                <a:tab pos="7031038" algn="dec"/>
              </a:tabLs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Type 1 Diabetes (mandatory)	109</a:t>
            </a:r>
          </a:p>
        </p:txBody>
      </p:sp>
    </p:spTree>
    <p:extLst>
      <p:ext uri="{BB962C8B-B14F-4D97-AF65-F5344CB8AC3E}">
        <p14:creationId xmlns:p14="http://schemas.microsoft.com/office/powerpoint/2010/main" val="395068642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Responsibility Act of 2023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4"/>
          </a:xfrm>
        </p:spPr>
        <p:txBody>
          <a:bodyPr/>
          <a:lstStyle/>
          <a:p>
            <a:pPr marL="342900" indent="-342900">
              <a:spcAft>
                <a:spcPts val="18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Two-year debt limit suspension and two-year budget deal, holding non-defense spending roughly flat in FY 2024 and increasing by 1% in FY 2025.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all 12 appropriations bills are not enacted into law by the end of calendar year 2023, the statutory caps will reset to 1% below FY 2023 levels.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Rescission of certain COVID supplemental appropriations that have not been obligated yet, with exemptions for specific amounts by statutory source.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18038B14E67A4ABEDCA9F4F69BE31F" ma:contentTypeVersion="16" ma:contentTypeDescription="Create a new document." ma:contentTypeScope="" ma:versionID="1ce7afeeeeaa5e58c553c30cf7ebc106">
  <xsd:schema xmlns:xsd="http://www.w3.org/2001/XMLSchema" xmlns:xs="http://www.w3.org/2001/XMLSchema" xmlns:p="http://schemas.microsoft.com/office/2006/metadata/properties" xmlns:ns2="9c68a81f-f377-4b4a-8f4a-de1d8819de64" xmlns:ns3="bd6eed5e-16cb-42e6-9695-0b9b2b2895e6" targetNamespace="http://schemas.microsoft.com/office/2006/metadata/properties" ma:root="true" ma:fieldsID="a7df8c322fcafc95f8f128bafb53ae65" ns2:_="" ns3:_="">
    <xsd:import namespace="9c68a81f-f377-4b4a-8f4a-de1d8819de64"/>
    <xsd:import namespace="bd6eed5e-16cb-42e6-9695-0b9b2b2895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8a81f-f377-4b4a-8f4a-de1d8819de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e171600-9ef3-44e2-bb4b-159588a897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eed5e-16cb-42e6-9695-0b9b2b2895e6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48d58f8-144a-49b4-8239-34a793a99692}" ma:internalName="TaxCatchAll" ma:showField="CatchAllData" ma:web="bd6eed5e-16cb-42e6-9695-0b9b2b2895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6eed5e-16cb-42e6-9695-0b9b2b2895e6" xsi:nil="true"/>
    <lcf76f155ced4ddcb4097134ff3c332f xmlns="9c68a81f-f377-4b4a-8f4a-de1d8819de6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D49D57E-2AC4-4E69-96E5-F5E8AD12EA71}"/>
</file>

<file path=customXml/itemProps2.xml><?xml version="1.0" encoding="utf-8"?>
<ds:datastoreItem xmlns:ds="http://schemas.openxmlformats.org/officeDocument/2006/customXml" ds:itemID="{C33473E6-993C-4701-9689-DF9A31BDA6DE}"/>
</file>

<file path=customXml/itemProps3.xml><?xml version="1.0" encoding="utf-8"?>
<ds:datastoreItem xmlns:ds="http://schemas.openxmlformats.org/officeDocument/2006/customXml" ds:itemID="{3E9E070B-8B7C-4281-933B-309F871C7711}"/>
</file>

<file path=docMetadata/LabelInfo.xml><?xml version="1.0" encoding="utf-8"?>
<clbl:labelList xmlns:clbl="http://schemas.microsoft.com/office/2020/mipLabelMetadata">
  <clbl:label id="{14b77578-9773-42d5-8507-251ca2dc2b06}" enabled="0" method="" siteId="{14b77578-9773-42d5-8507-251ca2dc2b0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8461</TotalTime>
  <Words>601</Words>
  <Application>Microsoft Office PowerPoint</Application>
  <PresentationFormat>On-screen Show (4:3)</PresentationFormat>
  <Paragraphs>77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Budget Update</vt:lpstr>
      <vt:lpstr>FY 2023 Appropriations Action</vt:lpstr>
      <vt:lpstr>FY 2023 at a Glance</vt:lpstr>
      <vt:lpstr>Highlights of Omnibus: Largest Targeted Increases</vt:lpstr>
      <vt:lpstr>COVID-19 Emergency Supplementals</vt:lpstr>
      <vt:lpstr>FY 2024 President’s Budget</vt:lpstr>
      <vt:lpstr>FY 2024 President’s Budget (cont.)</vt:lpstr>
      <vt:lpstr>Fiscal Responsibility Act of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Update</dc:title>
  <dc:subject>budget update for ACD meeting</dc:subject>
  <dc:creator>National Institutes of Health, Advisory Committee to the Director</dc:creator>
  <cp:keywords>budget, National Institutes of Health, NIH, Advisory Committee to the Director, ACD</cp:keywords>
  <cp:lastModifiedBy>Steve Boehm</cp:lastModifiedBy>
  <cp:revision>721</cp:revision>
  <dcterms:created xsi:type="dcterms:W3CDTF">2008-01-28T22:21:55Z</dcterms:created>
  <dcterms:modified xsi:type="dcterms:W3CDTF">2023-06-07T16:02:05Z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pyright">
    <vt:lpwstr>public domain</vt:lpwstr>
  </property>
  <property fmtid="{D5CDD505-2E9C-101B-9397-08002B2CF9AE}" pid="4" name="Section 508 compliance">
    <vt:lpwstr>Palladian Partners</vt:lpwstr>
  </property>
  <property fmtid="{D5CDD505-2E9C-101B-9397-08002B2CF9AE}" pid="5" name="ContentTypeId">
    <vt:lpwstr>0x0101008218038B14E67A4ABEDCA9F4F69BE31F</vt:lpwstr>
  </property>
</Properties>
</file>