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44" r:id="rId4"/>
    <p:sldMasterId id="2147483956" r:id="rId5"/>
  </p:sldMasterIdLst>
  <p:notesMasterIdLst>
    <p:notesMasterId r:id="rId12"/>
  </p:notesMasterIdLst>
  <p:handoutMasterIdLst>
    <p:handoutMasterId r:id="rId13"/>
  </p:handoutMasterIdLst>
  <p:sldIdLst>
    <p:sldId id="2352" r:id="rId6"/>
    <p:sldId id="2145706278" r:id="rId7"/>
    <p:sldId id="2353" r:id="rId8"/>
    <p:sldId id="2145706279" r:id="rId9"/>
    <p:sldId id="2354" r:id="rId10"/>
    <p:sldId id="2145706276"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h/FMwPeHOm4/TELC9rSoqMyWglo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2E2382-A82A-68A0-9756-4EDC15B87375}" name="Long, Laura (NIH/OD) [E]" initials="L[" userId="S::longlk@nih.gov::262281d7-79a4-4511-9b5c-936c77c65b3a" providerId="AD"/>
  <p188:author id="{E8551592-8E0D-B244-5331-58D7ED558E19}" name="Schwetz, Tara (NIH/OD) [E]" initials="S[" userId="S::schwetzta@nih.gov::10206947-c9cd-408a-9140-a867f4ba9f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elsey Sugrue" initials="" lastIdx="8" clrIdx="0"/>
  <p:cmAuthor id="1" name="Joshua Denny" initials="" lastIdx="1" clrIdx="1"/>
  <p:cmAuthor id="2" name="Denny, Joshua (NIH/OD) [E]" initials="DJ([" lastIdx="8" clrIdx="2">
    <p:extLst>
      <p:ext uri="{19B8F6BF-5375-455C-9EA6-DF929625EA0E}">
        <p15:presenceInfo xmlns:p15="http://schemas.microsoft.com/office/powerpoint/2012/main" userId="S::dennyjc@nih.gov::6cefbf8f-ec0e-4b92-8fc3-f11680c06ca0" providerId="AD"/>
      </p:ext>
    </p:extLst>
  </p:cmAuthor>
  <p:cmAuthor id="3" name="Kelsey Sugrue" initials="KS" lastIdx="39" clrIdx="3">
    <p:extLst>
      <p:ext uri="{19B8F6BF-5375-455C-9EA6-DF929625EA0E}">
        <p15:presenceInfo xmlns:p15="http://schemas.microsoft.com/office/powerpoint/2012/main" userId="S::ksugrue@palladianpartners.com::83120b22-f8fd-4f16-a661-b5db75ef5198" providerId="AD"/>
      </p:ext>
    </p:extLst>
  </p:cmAuthor>
  <p:cmAuthor id="4" name="Saara Khadir" initials="SK" lastIdx="2" clrIdx="4">
    <p:extLst>
      <p:ext uri="{19B8F6BF-5375-455C-9EA6-DF929625EA0E}">
        <p15:presenceInfo xmlns:p15="http://schemas.microsoft.com/office/powerpoint/2012/main" userId="S::skhadir@Palladianpartners.com::90f93b1d-7f4e-40a4-80c1-9f80f1438188" providerId="AD"/>
      </p:ext>
    </p:extLst>
  </p:cmAuthor>
  <p:cmAuthor id="5" name="Adam Goldfine" initials="AG" lastIdx="2" clrIdx="5">
    <p:extLst>
      <p:ext uri="{19B8F6BF-5375-455C-9EA6-DF929625EA0E}">
        <p15:presenceInfo xmlns:p15="http://schemas.microsoft.com/office/powerpoint/2012/main" userId="S::agoldfine@palladianpartners.com::80fda019-7bcc-41ba-b7f8-fe584dfb1870" providerId="AD"/>
      </p:ext>
    </p:extLst>
  </p:cmAuthor>
  <p:cmAuthor id="6" name="Meran Elsayed | WONDROS" initials="ME|W" lastIdx="23" clrIdx="6">
    <p:extLst>
      <p:ext uri="{19B8F6BF-5375-455C-9EA6-DF929625EA0E}">
        <p15:presenceInfo xmlns:p15="http://schemas.microsoft.com/office/powerpoint/2012/main" userId="S::meran@wondros.onmicrosoft.com::0cb4ab17-a69d-401f-91bf-394cef5fa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07070"/>
    <a:srgbClr val="122D5E"/>
    <a:srgbClr val="45AA4A"/>
    <a:srgbClr val="58B0E2"/>
    <a:srgbClr val="0A3C6E"/>
    <a:srgbClr val="4875C6"/>
    <a:srgbClr val="4B77C7"/>
    <a:srgbClr val="255DAF"/>
    <a:srgbClr val="0F55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F91A34-3F59-437A-B90D-DBF2DF7D7F41}">
  <a:tblStyle styleId="{67F91A34-3F59-437A-B90D-DBF2DF7D7F4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0" autoAdjust="0"/>
    <p:restoredTop sz="86395" autoAdjust="0"/>
  </p:normalViewPr>
  <p:slideViewPr>
    <p:cSldViewPr snapToGrid="0">
      <p:cViewPr varScale="1">
        <p:scale>
          <a:sx n="74" d="100"/>
          <a:sy n="74" d="100"/>
        </p:scale>
        <p:origin x="1138"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85" Type="http://schemas.openxmlformats.org/officeDocument/2006/relationships/commentAuthors" Target="commentAuthors.xml"/><Relationship Id="rId3" Type="http://schemas.openxmlformats.org/officeDocument/2006/relationships/customXml" Target="../customXml/item3.xml"/><Relationship Id="rId84" Type="http://customschemas.google.com/relationships/presentationmetadata" Target="metadata"/><Relationship Id="rId89"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customXml" Target="../customXml/item2.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87" Type="http://schemas.openxmlformats.org/officeDocument/2006/relationships/viewProps" Target="viewProps.xml"/><Relationship Id="rId5" Type="http://schemas.openxmlformats.org/officeDocument/2006/relationships/slideMaster" Target="slideMasters/slideMaster2.xml"/><Relationship Id="rId90" Type="http://schemas.microsoft.com/office/2018/10/relationships/authors" Target="authors.xml"/><Relationship Id="rId10" Type="http://schemas.openxmlformats.org/officeDocument/2006/relationships/slide" Target="slides/slide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7CEEB1-5730-3D4B-A46E-3306D162BF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07FD678-8904-614D-BFD1-B79EC129B3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FAD1BD-0E75-4D4F-A348-733A5801C6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FF8D0-C6D5-A549-AEFB-9F5DD64215E2}" type="slidenum">
              <a:rPr lang="en-US" smtClean="0"/>
              <a:t>‹#›</a:t>
            </a:fld>
            <a:endParaRPr lang="en-US"/>
          </a:p>
        </p:txBody>
      </p:sp>
    </p:spTree>
    <p:extLst>
      <p:ext uri="{BB962C8B-B14F-4D97-AF65-F5344CB8AC3E}">
        <p14:creationId xmlns:p14="http://schemas.microsoft.com/office/powerpoint/2010/main" val="2494243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77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066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96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0661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394379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_01 (yellow)_layout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A3363508-D7C2-0D4F-B151-FC1C39F7C044}"/>
              </a:ext>
            </a:extLst>
          </p:cNvPr>
          <p:cNvSpPr txBox="1">
            <a:spLocks noGrp="1"/>
          </p:cNvSpPr>
          <p:nvPr>
            <p:ph type="title"/>
          </p:nvPr>
        </p:nvSpPr>
        <p:spPr>
          <a:xfrm>
            <a:off x="6528939" y="623394"/>
            <a:ext cx="5399238" cy="43535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A67CB898-19A9-4641-A7D4-35346657E0AA}"/>
              </a:ext>
            </a:extLst>
          </p:cNvPr>
          <p:cNvSpPr txBox="1"/>
          <p:nvPr userDrawn="1"/>
        </p:nvSpPr>
        <p:spPr>
          <a:xfrm>
            <a:off x="8918713" y="678511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
        <p:nvSpPr>
          <p:cNvPr id="10" name="Text Placeholder 5">
            <a:extLst>
              <a:ext uri="{FF2B5EF4-FFF2-40B4-BE49-F238E27FC236}">
                <a16:creationId xmlns:a16="http://schemas.microsoft.com/office/drawing/2014/main" id="{33DAC09C-07C7-6B4A-A868-88029300461C}"/>
              </a:ext>
            </a:extLst>
          </p:cNvPr>
          <p:cNvSpPr>
            <a:spLocks noGrp="1"/>
          </p:cNvSpPr>
          <p:nvPr>
            <p:ph type="body" sz="quarter" idx="10" hasCustomPrompt="1"/>
          </p:nvPr>
        </p:nvSpPr>
        <p:spPr>
          <a:xfrm>
            <a:off x="6528939" y="1525950"/>
            <a:ext cx="5399238"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423148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descr="Logo for the National Institutes of Health, Turning Discovery Into Health">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3733883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8" name="Graphic 7" descr="Logo for the National Institutes of Health, Turning Discovery Into Health">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5096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8" name="Graphic 7" descr="Logo for the National Institutes of Health, Turning Discovery Into Health">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897259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4" name="Graphic 3" descr="Logo for the National Institutes of Health, Turning Discovery into Health">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2175036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4" name="Graphic 3" descr="Logo for the National Institutes of Health, Turning Discovery Into Health">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64745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4" name="Graphic 3" descr="Logo for the National Institutes of Health, Turning Discovery Into Health">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2242701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_01 (yellow)_layou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DFE418DA-E70E-E24C-9098-665E9A3BF7CA}"/>
              </a:ext>
            </a:extLst>
          </p:cNvPr>
          <p:cNvSpPr txBox="1">
            <a:spLocks noGrp="1"/>
          </p:cNvSpPr>
          <p:nvPr>
            <p:ph type="title"/>
          </p:nvPr>
        </p:nvSpPr>
        <p:spPr>
          <a:xfrm>
            <a:off x="465872" y="202020"/>
            <a:ext cx="11214394"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2" name="Text Placeholder 5">
            <a:extLst>
              <a:ext uri="{FF2B5EF4-FFF2-40B4-BE49-F238E27FC236}">
                <a16:creationId xmlns:a16="http://schemas.microsoft.com/office/drawing/2014/main" id="{49FAD06B-8046-4746-9B5C-D8E411EF1804}"/>
              </a:ext>
            </a:extLst>
          </p:cNvPr>
          <p:cNvSpPr>
            <a:spLocks noGrp="1"/>
          </p:cNvSpPr>
          <p:nvPr>
            <p:ph type="body" sz="quarter" idx="10" hasCustomPrompt="1"/>
          </p:nvPr>
        </p:nvSpPr>
        <p:spPr>
          <a:xfrm>
            <a:off x="470928"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3" name="Text Placeholder 5">
            <a:extLst>
              <a:ext uri="{FF2B5EF4-FFF2-40B4-BE49-F238E27FC236}">
                <a16:creationId xmlns:a16="http://schemas.microsoft.com/office/drawing/2014/main" id="{4730ED56-2F80-4041-8763-73F4C736AA70}"/>
              </a:ext>
            </a:extLst>
          </p:cNvPr>
          <p:cNvSpPr>
            <a:spLocks noGrp="1"/>
          </p:cNvSpPr>
          <p:nvPr>
            <p:ph type="body" sz="quarter" idx="11" hasCustomPrompt="1"/>
          </p:nvPr>
        </p:nvSpPr>
        <p:spPr>
          <a:xfrm>
            <a:off x="6387661"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7C0A002F-A03A-AC44-B905-B08DBF082F69}"/>
              </a:ext>
            </a:extLst>
          </p:cNvPr>
          <p:cNvSpPr txBox="1"/>
          <p:nvPr userDrawn="1"/>
        </p:nvSpPr>
        <p:spPr>
          <a:xfrm>
            <a:off x="2160104" y="1895061"/>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177339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_01 (yellow)_layou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2228336" y="202020"/>
            <a:ext cx="9647915"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2228335" y="1525950"/>
            <a:ext cx="4980847"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876DC2D4-E786-3444-93E4-2B271E0229EA}"/>
              </a:ext>
            </a:extLst>
          </p:cNvPr>
          <p:cNvSpPr txBox="1"/>
          <p:nvPr userDrawn="1"/>
        </p:nvSpPr>
        <p:spPr>
          <a:xfrm>
            <a:off x="9992139" y="3193774"/>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2887884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_01 (yellow)_layout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69A23C4-AECD-5B48-BF0F-A8CF2D4095C4}"/>
              </a:ext>
            </a:extLst>
          </p:cNvPr>
          <p:cNvSpPr txBox="1">
            <a:spLocks noGrp="1"/>
          </p:cNvSpPr>
          <p:nvPr>
            <p:ph type="title"/>
          </p:nvPr>
        </p:nvSpPr>
        <p:spPr>
          <a:xfrm>
            <a:off x="465872" y="745359"/>
            <a:ext cx="10922733"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1" name="Text Placeholder 5">
            <a:extLst>
              <a:ext uri="{FF2B5EF4-FFF2-40B4-BE49-F238E27FC236}">
                <a16:creationId xmlns:a16="http://schemas.microsoft.com/office/drawing/2014/main" id="{89203971-2B47-3547-861B-2D0B3014D978}"/>
              </a:ext>
            </a:extLst>
          </p:cNvPr>
          <p:cNvSpPr>
            <a:spLocks noGrp="1"/>
          </p:cNvSpPr>
          <p:nvPr>
            <p:ph type="body" sz="quarter" idx="10" hasCustomPrompt="1"/>
          </p:nvPr>
        </p:nvSpPr>
        <p:spPr>
          <a:xfrm>
            <a:off x="470928"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0" name="Text Placeholder 5">
            <a:extLst>
              <a:ext uri="{FF2B5EF4-FFF2-40B4-BE49-F238E27FC236}">
                <a16:creationId xmlns:a16="http://schemas.microsoft.com/office/drawing/2014/main" id="{B4F90297-4DD4-4241-A775-B5DF8006B8A0}"/>
              </a:ext>
            </a:extLst>
          </p:cNvPr>
          <p:cNvSpPr>
            <a:spLocks noGrp="1"/>
          </p:cNvSpPr>
          <p:nvPr>
            <p:ph type="body" sz="quarter" idx="11" hasCustomPrompt="1"/>
          </p:nvPr>
        </p:nvSpPr>
        <p:spPr>
          <a:xfrm>
            <a:off x="6096000"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95896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251369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_01 (yellow)_layout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A3363508-D7C2-0D4F-B151-FC1C39F7C044}"/>
              </a:ext>
            </a:extLst>
          </p:cNvPr>
          <p:cNvSpPr txBox="1">
            <a:spLocks noGrp="1"/>
          </p:cNvSpPr>
          <p:nvPr>
            <p:ph type="title"/>
          </p:nvPr>
        </p:nvSpPr>
        <p:spPr>
          <a:xfrm>
            <a:off x="6528939" y="623394"/>
            <a:ext cx="5399238" cy="43535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33DAC09C-07C7-6B4A-A868-88029300461C}"/>
              </a:ext>
            </a:extLst>
          </p:cNvPr>
          <p:cNvSpPr>
            <a:spLocks noGrp="1"/>
          </p:cNvSpPr>
          <p:nvPr>
            <p:ph type="body" sz="quarter" idx="10" hasCustomPrompt="1"/>
          </p:nvPr>
        </p:nvSpPr>
        <p:spPr>
          <a:xfrm>
            <a:off x="6528939" y="1525950"/>
            <a:ext cx="5399238"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858554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124996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4" name="Graphic 3">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258235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4" name="Graphic 3">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324838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4" name="Graphic 3">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89806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_01 (yellow)_layou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DFE418DA-E70E-E24C-9098-665E9A3BF7CA}"/>
              </a:ext>
            </a:extLst>
          </p:cNvPr>
          <p:cNvSpPr txBox="1">
            <a:spLocks noGrp="1"/>
          </p:cNvSpPr>
          <p:nvPr>
            <p:ph type="title"/>
          </p:nvPr>
        </p:nvSpPr>
        <p:spPr>
          <a:xfrm>
            <a:off x="465872" y="202020"/>
            <a:ext cx="11214394"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2" name="Text Placeholder 5">
            <a:extLst>
              <a:ext uri="{FF2B5EF4-FFF2-40B4-BE49-F238E27FC236}">
                <a16:creationId xmlns:a16="http://schemas.microsoft.com/office/drawing/2014/main" id="{49FAD06B-8046-4746-9B5C-D8E411EF1804}"/>
              </a:ext>
            </a:extLst>
          </p:cNvPr>
          <p:cNvSpPr>
            <a:spLocks noGrp="1"/>
          </p:cNvSpPr>
          <p:nvPr>
            <p:ph type="body" sz="quarter" idx="10" hasCustomPrompt="1"/>
          </p:nvPr>
        </p:nvSpPr>
        <p:spPr>
          <a:xfrm>
            <a:off x="470928"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3" name="Text Placeholder 5">
            <a:extLst>
              <a:ext uri="{FF2B5EF4-FFF2-40B4-BE49-F238E27FC236}">
                <a16:creationId xmlns:a16="http://schemas.microsoft.com/office/drawing/2014/main" id="{4730ED56-2F80-4041-8763-73F4C736AA70}"/>
              </a:ext>
            </a:extLst>
          </p:cNvPr>
          <p:cNvSpPr>
            <a:spLocks noGrp="1"/>
          </p:cNvSpPr>
          <p:nvPr>
            <p:ph type="body" sz="quarter" idx="11" hasCustomPrompt="1"/>
          </p:nvPr>
        </p:nvSpPr>
        <p:spPr>
          <a:xfrm>
            <a:off x="6387661"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7C0A002F-A03A-AC44-B905-B08DBF082F69}"/>
              </a:ext>
            </a:extLst>
          </p:cNvPr>
          <p:cNvSpPr txBox="1"/>
          <p:nvPr userDrawn="1"/>
        </p:nvSpPr>
        <p:spPr>
          <a:xfrm>
            <a:off x="2160104" y="1895061"/>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29957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_01 (yellow)_layou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2228336" y="202020"/>
            <a:ext cx="9647915"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2228335" y="1525950"/>
            <a:ext cx="4980847"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876DC2D4-E786-3444-93E4-2B271E0229EA}"/>
              </a:ext>
            </a:extLst>
          </p:cNvPr>
          <p:cNvSpPr txBox="1"/>
          <p:nvPr userDrawn="1"/>
        </p:nvSpPr>
        <p:spPr>
          <a:xfrm>
            <a:off x="9992139" y="3193774"/>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199963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_01 (yellow)_layout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69A23C4-AECD-5B48-BF0F-A8CF2D4095C4}"/>
              </a:ext>
            </a:extLst>
          </p:cNvPr>
          <p:cNvSpPr txBox="1">
            <a:spLocks noGrp="1"/>
          </p:cNvSpPr>
          <p:nvPr>
            <p:ph type="title"/>
          </p:nvPr>
        </p:nvSpPr>
        <p:spPr>
          <a:xfrm>
            <a:off x="465872" y="745359"/>
            <a:ext cx="10922733"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1" name="Text Placeholder 5">
            <a:extLst>
              <a:ext uri="{FF2B5EF4-FFF2-40B4-BE49-F238E27FC236}">
                <a16:creationId xmlns:a16="http://schemas.microsoft.com/office/drawing/2014/main" id="{89203971-2B47-3547-861B-2D0B3014D978}"/>
              </a:ext>
            </a:extLst>
          </p:cNvPr>
          <p:cNvSpPr>
            <a:spLocks noGrp="1"/>
          </p:cNvSpPr>
          <p:nvPr>
            <p:ph type="body" sz="quarter" idx="10" hasCustomPrompt="1"/>
          </p:nvPr>
        </p:nvSpPr>
        <p:spPr>
          <a:xfrm>
            <a:off x="470928"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0" name="Text Placeholder 5">
            <a:extLst>
              <a:ext uri="{FF2B5EF4-FFF2-40B4-BE49-F238E27FC236}">
                <a16:creationId xmlns:a16="http://schemas.microsoft.com/office/drawing/2014/main" id="{B4F90297-4DD4-4241-A775-B5DF8006B8A0}"/>
              </a:ext>
            </a:extLst>
          </p:cNvPr>
          <p:cNvSpPr>
            <a:spLocks noGrp="1"/>
          </p:cNvSpPr>
          <p:nvPr>
            <p:ph type="body" sz="quarter" idx="11" hasCustomPrompt="1"/>
          </p:nvPr>
        </p:nvSpPr>
        <p:spPr>
          <a:xfrm>
            <a:off x="6096000"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60149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28"/>
        <p:cNvGrpSpPr/>
        <p:nvPr/>
      </p:nvGrpSpPr>
      <p:grpSpPr>
        <a:xfrm>
          <a:off x="0" y="0"/>
          <a:ext cx="0" cy="0"/>
          <a:chOff x="0" y="0"/>
          <a:chExt cx="0" cy="0"/>
        </a:xfrm>
      </p:grpSpPr>
      <p:sp>
        <p:nvSpPr>
          <p:cNvPr id="29" name="Google Shape;29;g7540b3b5b6_0_152"/>
          <p:cNvSpPr txBox="1">
            <a:spLocks noGrp="1"/>
          </p:cNvSpPr>
          <p:nvPr>
            <p:ph type="title"/>
          </p:nvPr>
        </p:nvSpPr>
        <p:spPr>
          <a:xfrm>
            <a:off x="465872" y="380873"/>
            <a:ext cx="11262783" cy="662481"/>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dirty="0"/>
          </a:p>
        </p:txBody>
      </p:sp>
      <p:sp>
        <p:nvSpPr>
          <p:cNvPr id="2" name="Text Placeholder 1">
            <a:extLst>
              <a:ext uri="{FF2B5EF4-FFF2-40B4-BE49-F238E27FC236}">
                <a16:creationId xmlns:a16="http://schemas.microsoft.com/office/drawing/2014/main" id="{D4E3DF9C-13D9-3645-ABA6-5C4C9672A81A}"/>
              </a:ext>
            </a:extLst>
          </p:cNvPr>
          <p:cNvSpPr>
            <a:spLocks noGrp="1"/>
          </p:cNvSpPr>
          <p:nvPr>
            <p:ph type="body" idx="1"/>
          </p:nvPr>
        </p:nvSpPr>
        <p:spPr>
          <a:xfrm>
            <a:off x="463532" y="1541048"/>
            <a:ext cx="11262783" cy="4635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0646272"/>
      </p:ext>
    </p:extLst>
  </p:cSld>
  <p:clrMap bg1="lt1" tx1="dk1" bg2="dk2" tx2="lt2" accent1="accent1" accent2="accent2" accent3="accent3" accent4="accent4" accent5="accent5" accent6="accent6" hlink="hlink" folHlink="folHlink"/>
  <p:sldLayoutIdLst>
    <p:sldLayoutId id="2147483945" r:id="rId1"/>
    <p:sldLayoutId id="2147483950" r:id="rId2"/>
    <p:sldLayoutId id="2147483951" r:id="rId3"/>
    <p:sldLayoutId id="2147483953" r:id="rId4"/>
    <p:sldLayoutId id="2147483954" r:id="rId5"/>
    <p:sldLayoutId id="2147483955" r:id="rId6"/>
    <p:sldLayoutId id="2147483946" r:id="rId7"/>
    <p:sldLayoutId id="2147483947" r:id="rId8"/>
    <p:sldLayoutId id="2147483948" r:id="rId9"/>
    <p:sldLayoutId id="214748394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defTabSz="457109" rtl="0" eaLnBrk="1" fontAlgn="auto" latinLnBrk="0" hangingPunct="1">
        <a:lnSpc>
          <a:spcPct val="90000"/>
        </a:lnSpc>
        <a:spcBef>
          <a:spcPts val="500"/>
        </a:spcBef>
        <a:spcAft>
          <a:spcPts val="0"/>
        </a:spcAft>
        <a:buClrTx/>
        <a:buSzTx/>
        <a:buFontTx/>
        <a:buNone/>
        <a:tabLst/>
        <a:defRPr sz="1600" b="0" i="0" u="none" strike="noStrike" cap="none">
          <a:solidFill>
            <a:srgbClr val="262261"/>
          </a:solidFill>
          <a:latin typeface="Arial"/>
          <a:ea typeface="Arial"/>
          <a:cs typeface="Arial"/>
          <a:sym typeface="Arial"/>
        </a:defRPr>
      </a:lvl1pPr>
      <a:lvl2pPr marL="342831" marR="0" lvl="1"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2pPr>
      <a:lvl3pPr marL="571386" marR="0" lvl="2"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3pPr>
      <a:lvl4pPr marL="799940" marR="0" lvl="3"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4pPr>
      <a:lvl5pPr marL="1028494" marR="0" lvl="4"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28"/>
        <p:cNvGrpSpPr/>
        <p:nvPr/>
      </p:nvGrpSpPr>
      <p:grpSpPr>
        <a:xfrm>
          <a:off x="0" y="0"/>
          <a:ext cx="0" cy="0"/>
          <a:chOff x="0" y="0"/>
          <a:chExt cx="0" cy="0"/>
        </a:xfrm>
      </p:grpSpPr>
      <p:sp>
        <p:nvSpPr>
          <p:cNvPr id="29" name="Google Shape;29;g7540b3b5b6_0_152"/>
          <p:cNvSpPr txBox="1">
            <a:spLocks noGrp="1"/>
          </p:cNvSpPr>
          <p:nvPr>
            <p:ph type="title"/>
          </p:nvPr>
        </p:nvSpPr>
        <p:spPr>
          <a:xfrm>
            <a:off x="465872" y="380873"/>
            <a:ext cx="11262783" cy="662481"/>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dirty="0"/>
          </a:p>
        </p:txBody>
      </p:sp>
      <p:sp>
        <p:nvSpPr>
          <p:cNvPr id="2" name="Text Placeholder 1">
            <a:extLst>
              <a:ext uri="{FF2B5EF4-FFF2-40B4-BE49-F238E27FC236}">
                <a16:creationId xmlns:a16="http://schemas.microsoft.com/office/drawing/2014/main" id="{D4E3DF9C-13D9-3645-ABA6-5C4C9672A81A}"/>
              </a:ext>
            </a:extLst>
          </p:cNvPr>
          <p:cNvSpPr>
            <a:spLocks noGrp="1"/>
          </p:cNvSpPr>
          <p:nvPr>
            <p:ph type="body" idx="1"/>
          </p:nvPr>
        </p:nvSpPr>
        <p:spPr>
          <a:xfrm>
            <a:off x="463532" y="1541048"/>
            <a:ext cx="11262783" cy="4635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276425"/>
      </p:ext>
    </p:extLst>
  </p:cSld>
  <p:clrMap bg1="lt1" tx1="dk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defTabSz="457109" rtl="0" eaLnBrk="1" fontAlgn="auto" latinLnBrk="0" hangingPunct="1">
        <a:lnSpc>
          <a:spcPct val="90000"/>
        </a:lnSpc>
        <a:spcBef>
          <a:spcPts val="500"/>
        </a:spcBef>
        <a:spcAft>
          <a:spcPts val="0"/>
        </a:spcAft>
        <a:buClrTx/>
        <a:buSzTx/>
        <a:buFontTx/>
        <a:buNone/>
        <a:tabLst/>
        <a:defRPr sz="1600" b="0" i="0" u="none" strike="noStrike" cap="none">
          <a:solidFill>
            <a:srgbClr val="262261"/>
          </a:solidFill>
          <a:latin typeface="Arial"/>
          <a:ea typeface="Arial"/>
          <a:cs typeface="Arial"/>
          <a:sym typeface="Arial"/>
        </a:defRPr>
      </a:lvl1pPr>
      <a:lvl2pPr marL="342831" marR="0" lvl="1"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2pPr>
      <a:lvl3pPr marL="571386" marR="0" lvl="2"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3pPr>
      <a:lvl4pPr marL="799940" marR="0" lvl="3"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4pPr>
      <a:lvl5pPr marL="1028494" marR="0" lvl="4"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p:txBody>
          <a:bodyPr/>
          <a:lstStyle/>
          <a:p>
            <a:r>
              <a:rPr lang="en-US" dirty="0"/>
              <a:t>Postdoc Listening Sessions: Housekeeping</a:t>
            </a:r>
          </a:p>
        </p:txBody>
      </p:sp>
      <p:sp>
        <p:nvSpPr>
          <p:cNvPr id="3" name="Text Placeholder 2">
            <a:extLst>
              <a:ext uri="{FF2B5EF4-FFF2-40B4-BE49-F238E27FC236}">
                <a16:creationId xmlns:a16="http://schemas.microsoft.com/office/drawing/2014/main" id="{54850688-34C0-3848-9D0A-73DFB7C81A61}"/>
              </a:ext>
            </a:extLst>
          </p:cNvPr>
          <p:cNvSpPr>
            <a:spLocks noGrp="1"/>
          </p:cNvSpPr>
          <p:nvPr>
            <p:ph type="body" sz="quarter" idx="10"/>
          </p:nvPr>
        </p:nvSpPr>
        <p:spPr>
          <a:xfrm>
            <a:off x="705278" y="1700152"/>
            <a:ext cx="5695522" cy="4772086"/>
          </a:xfrm>
        </p:spPr>
        <p:txBody>
          <a:bodyPr vert="horz" lIns="91440" tIns="45720" rIns="91440" bIns="45720" rtlCol="0" anchor="t">
            <a:noAutofit/>
          </a:bodyPr>
          <a:lstStyle/>
          <a:p>
            <a:pPr marL="285750" indent="-285750">
              <a:buFont typeface="Arial" panose="020B0604020202020204" pitchFamily="34" charset="0"/>
              <a:buChar char="•"/>
            </a:pPr>
            <a:r>
              <a:rPr lang="en-US" dirty="0">
                <a:solidFill>
                  <a:schemeClr val="tx2">
                    <a:lumMod val="25000"/>
                  </a:schemeClr>
                </a:solidFill>
              </a:rPr>
              <a:t>The listening session will include opening remarks, introductions, and remarks from invited speakers, followed by </a:t>
            </a:r>
            <a:r>
              <a:rPr lang="en-US" b="1" dirty="0">
                <a:solidFill>
                  <a:schemeClr val="tx2">
                    <a:lumMod val="25000"/>
                  </a:schemeClr>
                </a:solidFill>
              </a:rPr>
              <a:t>a facilitated discussion </a:t>
            </a:r>
            <a:r>
              <a:rPr lang="en-US" dirty="0">
                <a:solidFill>
                  <a:schemeClr val="tx2">
                    <a:lumMod val="25000"/>
                  </a:schemeClr>
                </a:solidFill>
              </a:rPr>
              <a:t>for the remainder of the session, inviting all attendees to share input</a:t>
            </a:r>
            <a:endParaRPr lang="en-US" dirty="0">
              <a:solidFill>
                <a:schemeClr val="tx2">
                  <a:lumMod val="25000"/>
                </a:schemeClr>
              </a:solidFill>
              <a:cs typeface="Calibri"/>
            </a:endParaRPr>
          </a:p>
          <a:p>
            <a:pPr marL="285750" indent="-285750">
              <a:spcBef>
                <a:spcPts val="1000"/>
              </a:spcBef>
              <a:buFont typeface="Arial" panose="020B0604020202020204" pitchFamily="34" charset="0"/>
              <a:buChar char="•"/>
            </a:pPr>
            <a:r>
              <a:rPr lang="en-US" sz="1600" dirty="0">
                <a:solidFill>
                  <a:schemeClr val="tx2">
                    <a:lumMod val="25000"/>
                  </a:schemeClr>
                </a:solidFill>
              </a:rPr>
              <a:t>Attendees will be muted at the beginning of the session</a:t>
            </a:r>
            <a:endParaRPr lang="en-US" sz="1600" dirty="0">
              <a:solidFill>
                <a:schemeClr val="tx2">
                  <a:lumMod val="25000"/>
                </a:schemeClr>
              </a:solidFill>
              <a:cs typeface="Calibri"/>
            </a:endParaRPr>
          </a:p>
          <a:p>
            <a:pPr marL="285750" indent="-285750">
              <a:spcBef>
                <a:spcPts val="1000"/>
              </a:spcBef>
              <a:buFont typeface="Arial" panose="020B0604020202020204" pitchFamily="34" charset="0"/>
              <a:buChar char="•"/>
            </a:pPr>
            <a:r>
              <a:rPr lang="en-US" b="1" dirty="0">
                <a:solidFill>
                  <a:schemeClr val="tx2">
                    <a:lumMod val="25000"/>
                  </a:schemeClr>
                </a:solidFill>
                <a:cs typeface="Calibri"/>
              </a:rPr>
              <a:t>To share your input:</a:t>
            </a:r>
            <a:r>
              <a:rPr lang="en-US" b="1" dirty="0">
                <a:solidFill>
                  <a:schemeClr val="tx2">
                    <a:lumMod val="25000"/>
                  </a:schemeClr>
                </a:solidFill>
              </a:rPr>
              <a:t> </a:t>
            </a:r>
            <a:r>
              <a:rPr lang="en-US" sz="1600" dirty="0">
                <a:solidFill>
                  <a:schemeClr val="tx2">
                    <a:lumMod val="25000"/>
                  </a:schemeClr>
                </a:solidFill>
              </a:rPr>
              <a:t>please use the Q&amp;A function to share your </a:t>
            </a:r>
            <a:r>
              <a:rPr lang="en-US" dirty="0">
                <a:solidFill>
                  <a:schemeClr val="tx2">
                    <a:lumMod val="25000"/>
                  </a:schemeClr>
                </a:solidFill>
              </a:rPr>
              <a:t>comments </a:t>
            </a:r>
            <a:r>
              <a:rPr lang="en-US" sz="1600" dirty="0">
                <a:solidFill>
                  <a:schemeClr val="tx2">
                    <a:lumMod val="25000"/>
                  </a:schemeClr>
                </a:solidFill>
              </a:rPr>
              <a:t>with the </a:t>
            </a:r>
            <a:r>
              <a:rPr lang="en-US" dirty="0">
                <a:solidFill>
                  <a:schemeClr val="tx2">
                    <a:lumMod val="25000"/>
                  </a:schemeClr>
                </a:solidFill>
              </a:rPr>
              <a:t>facilitators </a:t>
            </a:r>
            <a:endParaRPr lang="en-US" sz="1600" dirty="0">
              <a:solidFill>
                <a:schemeClr val="tx2">
                  <a:lumMod val="25000"/>
                </a:schemeClr>
              </a:solidFill>
              <a:cs typeface="Calibri"/>
            </a:endParaRPr>
          </a:p>
          <a:p>
            <a:pPr marL="800100" lvl="1" indent="-285750">
              <a:spcBef>
                <a:spcPts val="1000"/>
              </a:spcBef>
              <a:buFont typeface="Calibri" panose="020F0502020204030204" pitchFamily="34" charset="0"/>
              <a:buChar char="–"/>
            </a:pPr>
            <a:r>
              <a:rPr lang="en-US" dirty="0">
                <a:solidFill>
                  <a:schemeClr val="tx2">
                    <a:lumMod val="25000"/>
                  </a:schemeClr>
                </a:solidFill>
              </a:rPr>
              <a:t>Facilitators will call on specific attendees to speak. If called upon, the host will enable you to unmute. Please state your name before sharing input</a:t>
            </a:r>
            <a:endParaRPr lang="en-US" dirty="0">
              <a:solidFill>
                <a:schemeClr val="tx2">
                  <a:lumMod val="25000"/>
                </a:schemeClr>
              </a:solidFill>
              <a:cs typeface="Calibri"/>
            </a:endParaRPr>
          </a:p>
          <a:p>
            <a:pPr marL="800100" lvl="1" indent="-285750">
              <a:spcBef>
                <a:spcPts val="1000"/>
              </a:spcBef>
              <a:buFont typeface="Calibri" panose="020F0502020204030204" pitchFamily="34" charset="0"/>
              <a:buChar char="–"/>
            </a:pPr>
            <a:r>
              <a:rPr lang="en-US" dirty="0">
                <a:solidFill>
                  <a:schemeClr val="tx2">
                    <a:lumMod val="25000"/>
                  </a:schemeClr>
                </a:solidFill>
                <a:ea typeface="+mn-lt"/>
                <a:cs typeface="+mn-lt"/>
              </a:rPr>
              <a:t>If you prefer to contribute </a:t>
            </a:r>
            <a:r>
              <a:rPr lang="en-US" b="1" dirty="0">
                <a:solidFill>
                  <a:schemeClr val="tx2">
                    <a:lumMod val="25000"/>
                  </a:schemeClr>
                </a:solidFill>
                <a:ea typeface="+mn-lt"/>
                <a:cs typeface="+mn-lt"/>
              </a:rPr>
              <a:t>anonymously</a:t>
            </a:r>
            <a:r>
              <a:rPr lang="en-US" dirty="0">
                <a:solidFill>
                  <a:schemeClr val="tx2">
                    <a:lumMod val="25000"/>
                  </a:schemeClr>
                </a:solidFill>
                <a:ea typeface="+mn-lt"/>
                <a:cs typeface="+mn-lt"/>
              </a:rPr>
              <a:t>, please share your comment using the anonymous option, and a facilitator will read it without attribution</a:t>
            </a:r>
          </a:p>
          <a:p>
            <a:pPr marL="800100" lvl="1" indent="-285750">
              <a:spcBef>
                <a:spcPts val="1000"/>
              </a:spcBef>
              <a:buFont typeface="Calibri" panose="020F0502020204030204" pitchFamily="34" charset="0"/>
              <a:buChar char="–"/>
            </a:pPr>
            <a:r>
              <a:rPr lang="en-US" dirty="0">
                <a:solidFill>
                  <a:schemeClr val="tx2">
                    <a:lumMod val="25000"/>
                  </a:schemeClr>
                </a:solidFill>
              </a:rPr>
              <a:t>Please communicate through the Q&amp;A function if you are experiencing technical difficulties </a:t>
            </a:r>
            <a:endParaRPr lang="en-US" dirty="0">
              <a:solidFill>
                <a:schemeClr val="tx2">
                  <a:lumMod val="25000"/>
                </a:schemeClr>
              </a:solidFill>
              <a:ea typeface="+mn-lt"/>
              <a:cs typeface="+mn-lt"/>
            </a:endParaRPr>
          </a:p>
          <a:p>
            <a:pPr marL="285750" indent="-285750">
              <a:spcBef>
                <a:spcPts val="1000"/>
              </a:spcBef>
              <a:buFont typeface="Arial,Sans-Serif" panose="020B0604020202020204" pitchFamily="34" charset="0"/>
              <a:buChar char="•"/>
            </a:pPr>
            <a:r>
              <a:rPr lang="en-US" b="1" dirty="0">
                <a:solidFill>
                  <a:schemeClr val="tx2">
                    <a:lumMod val="25000"/>
                  </a:schemeClr>
                </a:solidFill>
                <a:ea typeface="+mn-lt"/>
                <a:cs typeface="+mn-lt"/>
              </a:rPr>
              <a:t>Time: </a:t>
            </a:r>
            <a:r>
              <a:rPr lang="en-US" dirty="0">
                <a:solidFill>
                  <a:schemeClr val="tx2">
                    <a:lumMod val="25000"/>
                  </a:schemeClr>
                </a:solidFill>
                <a:ea typeface="+mn-lt"/>
                <a:cs typeface="+mn-lt"/>
              </a:rPr>
              <a:t>we will be keeping time; each commenter will have 1-2 minutes to share</a:t>
            </a:r>
          </a:p>
        </p:txBody>
      </p:sp>
      <p:pic>
        <p:nvPicPr>
          <p:cNvPr id="16" name="Picture 15" descr="Screen shot of a webinar menu with icon buttons for Raise Hand, Q &amp; A, Live Transcript, Unmute and Mute.  The Q&amp;A (Question and Answer) icon is circled. ">
            <a:extLst>
              <a:ext uri="{FF2B5EF4-FFF2-40B4-BE49-F238E27FC236}">
                <a16:creationId xmlns:a16="http://schemas.microsoft.com/office/drawing/2014/main" id="{2F8D3759-5B7C-25AB-2F7F-9AAB1ED7037F}"/>
              </a:ext>
            </a:extLst>
          </p:cNvPr>
          <p:cNvPicPr>
            <a:picLocks noChangeAspect="1"/>
          </p:cNvPicPr>
          <p:nvPr/>
        </p:nvPicPr>
        <p:blipFill>
          <a:blip r:embed="rId3"/>
          <a:stretch>
            <a:fillRect/>
          </a:stretch>
        </p:blipFill>
        <p:spPr>
          <a:xfrm>
            <a:off x="6949137" y="1623071"/>
            <a:ext cx="5031901" cy="1036199"/>
          </a:xfrm>
          <a:prstGeom prst="rect">
            <a:avLst/>
          </a:prstGeom>
        </p:spPr>
      </p:pic>
      <p:pic>
        <p:nvPicPr>
          <p:cNvPr id="9" name="Picture 8" descr="Screenshot of a  Q&amp;A (Questions and Answers) pop-up. There are two buttons, All questions 1 (highlighted) and My question. Text reads, Lee 01:54PM, Will there be a follow-up session?  Thumbs up button for this question. Comment button followed by a box for entering text, reading Type your question here.">
            <a:extLst>
              <a:ext uri="{FF2B5EF4-FFF2-40B4-BE49-F238E27FC236}">
                <a16:creationId xmlns:a16="http://schemas.microsoft.com/office/drawing/2014/main" id="{ED27380D-8162-04ED-C172-8D4EB04BE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818" y="2926301"/>
            <a:ext cx="2640164" cy="32215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1357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336E-EE6C-C1A8-A303-CA37D59429D0}"/>
              </a:ext>
            </a:extLst>
          </p:cNvPr>
          <p:cNvSpPr>
            <a:spLocks noGrp="1"/>
          </p:cNvSpPr>
          <p:nvPr>
            <p:ph type="title"/>
          </p:nvPr>
        </p:nvSpPr>
        <p:spPr/>
        <p:txBody>
          <a:bodyPr/>
          <a:lstStyle/>
          <a:p>
            <a:r>
              <a:rPr lang="en-US" dirty="0"/>
              <a:t>Forces driving decline in postdocs are multifactorial and complex</a:t>
            </a:r>
          </a:p>
        </p:txBody>
      </p:sp>
      <p:sp>
        <p:nvSpPr>
          <p:cNvPr id="13" name="Subtitle">
            <a:extLst>
              <a:ext uri="{FF2B5EF4-FFF2-40B4-BE49-F238E27FC236}">
                <a16:creationId xmlns:a16="http://schemas.microsoft.com/office/drawing/2014/main" id="{14C53617-79E1-03FD-A6D3-72CA1E6DD896}"/>
              </a:ext>
            </a:extLst>
          </p:cNvPr>
          <p:cNvSpPr txBox="1">
            <a:spLocks/>
          </p:cNvSpPr>
          <p:nvPr/>
        </p:nvSpPr>
        <p:spPr bwMode="gray">
          <a:xfrm>
            <a:off x="419836" y="6023709"/>
            <a:ext cx="4034307" cy="738535"/>
          </a:xfrm>
          <a:prstGeom prst="rect">
            <a:avLst/>
          </a:prstGeom>
        </p:spPr>
        <p:txBody>
          <a:bodyPr vert="horz" lIns="0" tIns="0" rIns="0" bIns="0" rtlCol="0" anchor="t" anchorCtr="0">
            <a:noAutofit/>
          </a:bodyPr>
          <a:lstStyle>
            <a:defPPr marR="0" lvl="0" algn="l" rtl="0">
              <a:lnSpc>
                <a:spcPct val="100000"/>
              </a:lnSpc>
              <a:spcBef>
                <a:spcPts val="0"/>
              </a:spcBef>
              <a:spcAft>
                <a:spcPts val="0"/>
              </a:spcAft>
              <a:defRPr/>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Increasing expectations: Work/life balance Cost of living</a:t>
            </a:r>
          </a:p>
        </p:txBody>
      </p:sp>
      <p:pic>
        <p:nvPicPr>
          <p:cNvPr id="14" name="Picture 2" descr="Coronoavirus (COVID-19) cell illustration">
            <a:extLst>
              <a:ext uri="{FF2B5EF4-FFF2-40B4-BE49-F238E27FC236}">
                <a16:creationId xmlns:a16="http://schemas.microsoft.com/office/drawing/2014/main" id="{11C45350-3BCC-0DD3-A6C5-F74BAA9DD2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543"/>
          <a:stretch/>
        </p:blipFill>
        <p:spPr bwMode="auto">
          <a:xfrm>
            <a:off x="964594" y="1324322"/>
            <a:ext cx="2944791" cy="10826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descr="A Venn diagram representing Quality of Life. It consists of 3 equally intersecting and overlapping circles -- economy, environment, and community, with quality of life at the center.">
            <a:extLst>
              <a:ext uri="{FF2B5EF4-FFF2-40B4-BE49-F238E27FC236}">
                <a16:creationId xmlns:a16="http://schemas.microsoft.com/office/drawing/2014/main" id="{C063D1DE-BCFB-1A83-135F-36BAEADC771D}"/>
              </a:ext>
            </a:extLst>
          </p:cNvPr>
          <p:cNvPicPr>
            <a:picLocks noChangeAspect="1"/>
          </p:cNvPicPr>
          <p:nvPr/>
        </p:nvPicPr>
        <p:blipFill>
          <a:blip r:embed="rId4"/>
          <a:stretch>
            <a:fillRect/>
          </a:stretch>
        </p:blipFill>
        <p:spPr>
          <a:xfrm>
            <a:off x="250148" y="2503388"/>
            <a:ext cx="2090322" cy="1931746"/>
          </a:xfrm>
          <a:prstGeom prst="rect">
            <a:avLst/>
          </a:prstGeom>
        </p:spPr>
      </p:pic>
      <p:pic>
        <p:nvPicPr>
          <p:cNvPr id="7" name="Picture 6" descr="Scales showing work and life perfectly balanced on each side.">
            <a:extLst>
              <a:ext uri="{FF2B5EF4-FFF2-40B4-BE49-F238E27FC236}">
                <a16:creationId xmlns:a16="http://schemas.microsoft.com/office/drawing/2014/main" id="{31689466-09BB-9903-67DC-BA9D3876D0A5}"/>
              </a:ext>
            </a:extLst>
          </p:cNvPr>
          <p:cNvPicPr>
            <a:picLocks noChangeAspect="1"/>
          </p:cNvPicPr>
          <p:nvPr/>
        </p:nvPicPr>
        <p:blipFill>
          <a:blip r:embed="rId5"/>
          <a:stretch>
            <a:fillRect/>
          </a:stretch>
        </p:blipFill>
        <p:spPr>
          <a:xfrm>
            <a:off x="2365564" y="2588537"/>
            <a:ext cx="2258266" cy="1761448"/>
          </a:xfrm>
          <a:prstGeom prst="rect">
            <a:avLst/>
          </a:prstGeom>
        </p:spPr>
      </p:pic>
      <p:pic>
        <p:nvPicPr>
          <p:cNvPr id="4" name="Picture 6" descr="A symbolic line chart shows rapidly increasing Inflation over a map of the world. ">
            <a:extLst>
              <a:ext uri="{FF2B5EF4-FFF2-40B4-BE49-F238E27FC236}">
                <a16:creationId xmlns:a16="http://schemas.microsoft.com/office/drawing/2014/main" id="{FE09C243-91A4-E827-AAB7-935FFD7457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817"/>
          <a:stretch/>
        </p:blipFill>
        <p:spPr bwMode="auto">
          <a:xfrm>
            <a:off x="1319696" y="4441863"/>
            <a:ext cx="2234586" cy="14789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8" name="Subtitle">
            <a:extLst>
              <a:ext uri="{FF2B5EF4-FFF2-40B4-BE49-F238E27FC236}">
                <a16:creationId xmlns:a16="http://schemas.microsoft.com/office/drawing/2014/main" id="{4DB66E93-EA79-9E37-E500-C360F7D2081E}"/>
              </a:ext>
            </a:extLst>
          </p:cNvPr>
          <p:cNvSpPr txBox="1">
            <a:spLocks/>
          </p:cNvSpPr>
          <p:nvPr/>
        </p:nvSpPr>
        <p:spPr bwMode="gray">
          <a:xfrm>
            <a:off x="4950861" y="3289565"/>
            <a:ext cx="2998166" cy="594887"/>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3200" b="1" kern="1200" noProof="0" dirty="0">
                <a:solidFill>
                  <a:srgbClr val="005587"/>
                </a:solidFill>
                <a:latin typeface="Poppins" pitchFamily="2" charset="77"/>
                <a:ea typeface="Open Sans Semibold" panose="020B0706030804020204" pitchFamily="34" charset="0"/>
                <a:cs typeface="Poppins" pitchFamily="2" charset="77"/>
              </a:defRPr>
            </a:lvl1pPr>
          </a:lstStyle>
          <a:p>
            <a:pPr marL="0" marR="0" lvl="0" indent="0" algn="ctr" defTabSz="1219170" rtl="0" eaLnBrk="1" fontAlgn="auto" latinLnBrk="0" hangingPunct="1">
              <a:lnSpc>
                <a:spcPct val="100000"/>
              </a:lnSpc>
              <a:spcBef>
                <a:spcPct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20558A"/>
                </a:solidFill>
                <a:effectLst/>
                <a:uLnTx/>
                <a:uFillTx/>
                <a:latin typeface="Poppins"/>
                <a:ea typeface="Open Sans Semibold"/>
                <a:cs typeface="Poppins"/>
                <a:sym typeface="Arial"/>
              </a:rPr>
              <a:t>Limited opportunities </a:t>
            </a:r>
            <a:br>
              <a:rPr kumimoji="0" lang="en-US" sz="2000" b="0" i="0" u="none" strike="noStrike" kern="1200" cap="none" spc="0" normalizeH="0" baseline="0" noProof="0" dirty="0">
                <a:ln>
                  <a:noFill/>
                </a:ln>
                <a:solidFill>
                  <a:srgbClr val="20558A"/>
                </a:solidFill>
                <a:effectLst/>
                <a:uLnTx/>
                <a:uFillTx/>
                <a:latin typeface="Poppins"/>
                <a:ea typeface="Open Sans Semibold"/>
                <a:cs typeface="Poppins"/>
                <a:sym typeface="Arial"/>
              </a:rPr>
            </a:br>
            <a:r>
              <a:rPr kumimoji="0" lang="en-US" sz="2000" b="0" i="0" u="none" strike="noStrike" kern="1200" cap="none" spc="0" normalizeH="0" baseline="0" noProof="0" dirty="0">
                <a:ln>
                  <a:noFill/>
                </a:ln>
                <a:solidFill>
                  <a:srgbClr val="20558A"/>
                </a:solidFill>
                <a:effectLst/>
                <a:uLnTx/>
                <a:uFillTx/>
                <a:latin typeface="Poppins"/>
                <a:ea typeface="Open Sans Semibold"/>
                <a:cs typeface="Poppins"/>
                <a:sym typeface="Arial"/>
              </a:rPr>
              <a:t>in academia</a:t>
            </a:r>
          </a:p>
        </p:txBody>
      </p:sp>
      <p:pic>
        <p:nvPicPr>
          <p:cNvPr id="17" name="Picture 16" descr="A speaker or professor presents at a podium.">
            <a:extLst>
              <a:ext uri="{FF2B5EF4-FFF2-40B4-BE49-F238E27FC236}">
                <a16:creationId xmlns:a16="http://schemas.microsoft.com/office/drawing/2014/main" id="{7EFA0CCE-6842-D156-8805-FB2D5DDAF4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0294" y="1325107"/>
            <a:ext cx="2019300" cy="1955800"/>
          </a:xfrm>
          <a:prstGeom prst="rect">
            <a:avLst/>
          </a:prstGeom>
        </p:spPr>
      </p:pic>
      <p:sp>
        <p:nvSpPr>
          <p:cNvPr id="11" name="Subtitle">
            <a:extLst>
              <a:ext uri="{FF2B5EF4-FFF2-40B4-BE49-F238E27FC236}">
                <a16:creationId xmlns:a16="http://schemas.microsoft.com/office/drawing/2014/main" id="{C4C5D1B4-2012-0084-9E04-FFFA471BBE1A}"/>
              </a:ext>
            </a:extLst>
          </p:cNvPr>
          <p:cNvSpPr txBox="1">
            <a:spLocks/>
          </p:cNvSpPr>
          <p:nvPr/>
        </p:nvSpPr>
        <p:spPr bwMode="gray">
          <a:xfrm>
            <a:off x="8855329" y="3240428"/>
            <a:ext cx="2468978" cy="644024"/>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Lengthening time to publish</a:t>
            </a:r>
          </a:p>
        </p:txBody>
      </p:sp>
      <p:pic>
        <p:nvPicPr>
          <p:cNvPr id="15" name="Picture 14" descr="A collage shows covers of various science related publications: Nature, Science, the New England Journal of Medicine, Physical Review Letter, Cell, jbc, PNAS and The Astrophysical Journal. ">
            <a:extLst>
              <a:ext uri="{FF2B5EF4-FFF2-40B4-BE49-F238E27FC236}">
                <a16:creationId xmlns:a16="http://schemas.microsoft.com/office/drawing/2014/main" id="{EA163C2E-215D-CC12-DFD3-1CDD60BA86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3627" y="1412861"/>
            <a:ext cx="3072382" cy="1839319"/>
          </a:xfrm>
          <a:prstGeom prst="rect">
            <a:avLst/>
          </a:prstGeom>
        </p:spPr>
      </p:pic>
      <p:sp>
        <p:nvSpPr>
          <p:cNvPr id="12" name="Subtitle">
            <a:extLst>
              <a:ext uri="{FF2B5EF4-FFF2-40B4-BE49-F238E27FC236}">
                <a16:creationId xmlns:a16="http://schemas.microsoft.com/office/drawing/2014/main" id="{AE22DEDC-7353-9EB1-E88D-B97B9126EE1F}"/>
              </a:ext>
            </a:extLst>
          </p:cNvPr>
          <p:cNvSpPr txBox="1">
            <a:spLocks/>
          </p:cNvSpPr>
          <p:nvPr/>
        </p:nvSpPr>
        <p:spPr bwMode="gray">
          <a:xfrm>
            <a:off x="5002492" y="6192065"/>
            <a:ext cx="3467791" cy="57017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New opportunities in Pharma/Biotech</a:t>
            </a:r>
          </a:p>
        </p:txBody>
      </p:sp>
      <p:pic>
        <p:nvPicPr>
          <p:cNvPr id="10" name="Picture 9" descr="Lab workers looking at a computer display.">
            <a:extLst>
              <a:ext uri="{FF2B5EF4-FFF2-40B4-BE49-F238E27FC236}">
                <a16:creationId xmlns:a16="http://schemas.microsoft.com/office/drawing/2014/main" id="{67565CC1-5483-92C8-1165-BEA830FAE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8780" y="4187502"/>
            <a:ext cx="3215215" cy="1763903"/>
          </a:xfrm>
          <a:prstGeom prst="rect">
            <a:avLst/>
          </a:prstGeom>
        </p:spPr>
      </p:pic>
      <p:sp>
        <p:nvSpPr>
          <p:cNvPr id="19" name="Subtitle">
            <a:extLst>
              <a:ext uri="{FF2B5EF4-FFF2-40B4-BE49-F238E27FC236}">
                <a16:creationId xmlns:a16="http://schemas.microsoft.com/office/drawing/2014/main" id="{9AC7030E-E737-923F-6500-C32A67A9F0DD}"/>
              </a:ext>
            </a:extLst>
          </p:cNvPr>
          <p:cNvSpPr txBox="1">
            <a:spLocks/>
          </p:cNvSpPr>
          <p:nvPr/>
        </p:nvSpPr>
        <p:spPr bwMode="gray">
          <a:xfrm>
            <a:off x="8641656" y="6147942"/>
            <a:ext cx="3456950" cy="614302"/>
          </a:xfrm>
          <a:prstGeom prst="rect">
            <a:avLst/>
          </a:prstGeom>
        </p:spPr>
        <p:txBody>
          <a:bodyPr vert="horz" lIns="0" tIns="0" rIns="0" bIns="0" rtlCol="0" anchor="t" anchorCtr="0">
            <a:noAutofit/>
          </a:bodyPr>
          <a:lstStyle>
            <a:defPPr marR="0" lvl="0" algn="l" rtl="0">
              <a:lnSpc>
                <a:spcPct val="100000"/>
              </a:lnSpc>
              <a:spcBef>
                <a:spcPts val="0"/>
              </a:spcBef>
              <a:spcAft>
                <a:spcPts val="0"/>
              </a:spcAft>
              <a:defRPr/>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Expanding research </a:t>
            </a:r>
            <a:br>
              <a:rPr lang="en-US" dirty="0"/>
            </a:br>
            <a:r>
              <a:rPr lang="en-US" dirty="0"/>
              <a:t>expectations</a:t>
            </a:r>
          </a:p>
        </p:txBody>
      </p:sp>
      <p:pic>
        <p:nvPicPr>
          <p:cNvPr id="16" name="Picture 15" descr="A benchtop full scan mass spectrometer ">
            <a:extLst>
              <a:ext uri="{FF2B5EF4-FFF2-40B4-BE49-F238E27FC236}">
                <a16:creationId xmlns:a16="http://schemas.microsoft.com/office/drawing/2014/main" id="{D5D954BB-6E47-3A26-32EE-2AD8F52375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2839" y="4156981"/>
            <a:ext cx="2234585" cy="1816238"/>
          </a:xfrm>
          <a:prstGeom prst="rect">
            <a:avLst/>
          </a:prstGeom>
        </p:spPr>
      </p:pic>
      <p:cxnSp>
        <p:nvCxnSpPr>
          <p:cNvPr id="27" name="Straight Connector 26">
            <a:extLst>
              <a:ext uri="{FF2B5EF4-FFF2-40B4-BE49-F238E27FC236}">
                <a16:creationId xmlns:a16="http://schemas.microsoft.com/office/drawing/2014/main" id="{5CAAED2E-9336-1791-5E3C-6E4E72064429}"/>
              </a:ext>
              <a:ext uri="{C183D7F6-B498-43B3-948B-1728B52AA6E4}">
                <adec:decorative xmlns:adec="http://schemas.microsoft.com/office/drawing/2017/decorative" val="1"/>
              </a:ext>
            </a:extLst>
          </p:cNvPr>
          <p:cNvCxnSpPr/>
          <p:nvPr/>
        </p:nvCxnSpPr>
        <p:spPr>
          <a:xfrm>
            <a:off x="4738130" y="1324322"/>
            <a:ext cx="87870" cy="5331658"/>
          </a:xfrm>
          <a:prstGeom prst="line">
            <a:avLst/>
          </a:prstGeom>
          <a:ln>
            <a:solidFill>
              <a:srgbClr val="70707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23066F-3BD4-02E2-2DE7-CB8FA3F1C81B}"/>
              </a:ext>
              <a:ext uri="{C183D7F6-B498-43B3-948B-1728B52AA6E4}">
                <adec:decorative xmlns:adec="http://schemas.microsoft.com/office/drawing/2017/decorative" val="1"/>
              </a:ext>
            </a:extLst>
          </p:cNvPr>
          <p:cNvCxnSpPr>
            <a:cxnSpLocks/>
          </p:cNvCxnSpPr>
          <p:nvPr/>
        </p:nvCxnSpPr>
        <p:spPr>
          <a:xfrm flipH="1">
            <a:off x="5074679" y="3990151"/>
            <a:ext cx="6923800" cy="0"/>
          </a:xfrm>
          <a:prstGeom prst="line">
            <a:avLst/>
          </a:prstGeom>
          <a:ln>
            <a:solidFill>
              <a:srgbClr val="70707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EBC6597-166E-7CAC-9B53-D718D222FDE2}"/>
              </a:ext>
              <a:ext uri="{C183D7F6-B498-43B3-948B-1728B52AA6E4}">
                <adec:decorative xmlns:adec="http://schemas.microsoft.com/office/drawing/2017/decorative" val="1"/>
              </a:ext>
            </a:extLst>
          </p:cNvPr>
          <p:cNvCxnSpPr>
            <a:cxnSpLocks/>
          </p:cNvCxnSpPr>
          <p:nvPr/>
        </p:nvCxnSpPr>
        <p:spPr>
          <a:xfrm flipV="1">
            <a:off x="8641656" y="4187502"/>
            <a:ext cx="0" cy="2468478"/>
          </a:xfrm>
          <a:prstGeom prst="line">
            <a:avLst/>
          </a:prstGeom>
          <a:ln>
            <a:solidFill>
              <a:srgbClr val="70707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FCE164-7EAC-16D7-74DA-C4ADF443D4F6}"/>
              </a:ext>
              <a:ext uri="{C183D7F6-B498-43B3-948B-1728B52AA6E4}">
                <adec:decorative xmlns:adec="http://schemas.microsoft.com/office/drawing/2017/decorative" val="1"/>
              </a:ext>
            </a:extLst>
          </p:cNvPr>
          <p:cNvCxnSpPr>
            <a:cxnSpLocks/>
          </p:cNvCxnSpPr>
          <p:nvPr/>
        </p:nvCxnSpPr>
        <p:spPr>
          <a:xfrm flipV="1">
            <a:off x="8133656" y="1324322"/>
            <a:ext cx="0" cy="24684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84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278A-4CB0-C87B-FAD6-725FE0444813}"/>
              </a:ext>
            </a:extLst>
          </p:cNvPr>
          <p:cNvSpPr>
            <a:spLocks noGrp="1"/>
          </p:cNvSpPr>
          <p:nvPr>
            <p:ph type="title"/>
          </p:nvPr>
        </p:nvSpPr>
        <p:spPr>
          <a:xfrm>
            <a:off x="2190236" y="0"/>
            <a:ext cx="9647915" cy="734661"/>
          </a:xfrm>
        </p:spPr>
        <p:txBody>
          <a:bodyPr/>
          <a:lstStyle/>
          <a:p>
            <a:r>
              <a:rPr lang="en-US" dirty="0"/>
              <a:t>NSF NRSA postdoctoral stipends have increased over time </a:t>
            </a:r>
          </a:p>
        </p:txBody>
      </p:sp>
      <p:sp>
        <p:nvSpPr>
          <p:cNvPr id="12" name="TextBox 11">
            <a:extLst>
              <a:ext uri="{FF2B5EF4-FFF2-40B4-BE49-F238E27FC236}">
                <a16:creationId xmlns:a16="http://schemas.microsoft.com/office/drawing/2014/main" id="{F99D7331-7DD7-07B2-4D59-A4DAF15E7AA4}"/>
              </a:ext>
            </a:extLst>
          </p:cNvPr>
          <p:cNvSpPr txBox="1"/>
          <p:nvPr/>
        </p:nvSpPr>
        <p:spPr>
          <a:xfrm>
            <a:off x="4688430" y="897062"/>
            <a:ext cx="3145861" cy="307777"/>
          </a:xfrm>
          <a:prstGeom prst="rect">
            <a:avLst/>
          </a:prstGeom>
          <a:noFill/>
        </p:spPr>
        <p:txBody>
          <a:bodyPr wrap="square" lIns="91440" tIns="45720" rIns="91440" bIns="45720" anchor="t">
            <a:spAutoFit/>
          </a:bodyPr>
          <a:lstStyle/>
          <a:p>
            <a:pPr algn="ctr"/>
            <a:r>
              <a:rPr lang="en-US" sz="1400" dirty="0">
                <a:solidFill>
                  <a:srgbClr val="595959"/>
                </a:solidFill>
                <a:latin typeface="Open Sans"/>
                <a:ea typeface="Open Sans"/>
                <a:cs typeface="Open Sans"/>
              </a:rPr>
              <a:t>Stipend Level, 2010 – 2023</a:t>
            </a:r>
          </a:p>
        </p:txBody>
      </p:sp>
      <p:pic>
        <p:nvPicPr>
          <p:cNvPr id="6" name="Picture 5" descr="A graph comparing stipend levels, in thousands of dollars, among year zero, year 2, year 4, and year 6 postdocs, from fiscal year 2010 to fiscal year 2022. Stipends increased steadily for all groups. Year zero postdocs started at around 38,000 dollars in 2010 and increased to nearly 55,000 by 2022. Year 2 postdocs started at approximately 43,000 dollars in 2010 and increased to just over 55,000 by 2022. Year 4 postdocs started at around 46,000 dollars in 2010 and increased to nearly 60,000 by 2022. Year 6 postdocs started at 50,000 dollars in 2010 and increased to 64,000 in 2022.">
            <a:extLst>
              <a:ext uri="{FF2B5EF4-FFF2-40B4-BE49-F238E27FC236}">
                <a16:creationId xmlns:a16="http://schemas.microsoft.com/office/drawing/2014/main" id="{324D33BC-1438-7338-304F-1F110D606C2D}"/>
              </a:ext>
            </a:extLst>
          </p:cNvPr>
          <p:cNvPicPr>
            <a:picLocks noChangeAspect="1"/>
          </p:cNvPicPr>
          <p:nvPr/>
        </p:nvPicPr>
        <p:blipFill>
          <a:blip r:embed="rId2"/>
          <a:stretch>
            <a:fillRect/>
          </a:stretch>
        </p:blipFill>
        <p:spPr>
          <a:xfrm>
            <a:off x="2109086" y="1271111"/>
            <a:ext cx="8304549" cy="5540205"/>
          </a:xfrm>
          <a:prstGeom prst="rect">
            <a:avLst/>
          </a:prstGeom>
        </p:spPr>
      </p:pic>
      <p:sp>
        <p:nvSpPr>
          <p:cNvPr id="13" name="TextBox 12">
            <a:extLst>
              <a:ext uri="{FF2B5EF4-FFF2-40B4-BE49-F238E27FC236}">
                <a16:creationId xmlns:a16="http://schemas.microsoft.com/office/drawing/2014/main" id="{228ACF0F-D61D-7FE7-2879-C8410631FA75}"/>
              </a:ext>
            </a:extLst>
          </p:cNvPr>
          <p:cNvSpPr txBox="1"/>
          <p:nvPr/>
        </p:nvSpPr>
        <p:spPr>
          <a:xfrm>
            <a:off x="8886628" y="6581001"/>
            <a:ext cx="3305372"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Open Sans"/>
                <a:ea typeface="+mn-ea"/>
                <a:cs typeface="+mn-cs"/>
              </a:rPr>
              <a:t>Source: NIH/OER</a:t>
            </a:r>
          </a:p>
        </p:txBody>
      </p:sp>
    </p:spTree>
    <p:extLst>
      <p:ext uri="{BB962C8B-B14F-4D97-AF65-F5344CB8AC3E}">
        <p14:creationId xmlns:p14="http://schemas.microsoft.com/office/powerpoint/2010/main" val="132227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FB5-3047-E8C7-00E0-52F596C8F1A2}"/>
              </a:ext>
            </a:extLst>
          </p:cNvPr>
          <p:cNvSpPr>
            <a:spLocks noGrp="1"/>
          </p:cNvSpPr>
          <p:nvPr>
            <p:ph type="title"/>
          </p:nvPr>
        </p:nvSpPr>
        <p:spPr/>
        <p:txBody>
          <a:bodyPr/>
          <a:lstStyle/>
          <a:p>
            <a:r>
              <a:rPr lang="en-US" dirty="0"/>
              <a:t>Median starting salaries in employment exceed postdoctoral stipends</a:t>
            </a:r>
          </a:p>
        </p:txBody>
      </p:sp>
      <p:sp>
        <p:nvSpPr>
          <p:cNvPr id="4" name="TextBox 3">
            <a:extLst>
              <a:ext uri="{FF2B5EF4-FFF2-40B4-BE49-F238E27FC236}">
                <a16:creationId xmlns:a16="http://schemas.microsoft.com/office/drawing/2014/main" id="{36498FCE-EED5-8D81-477C-9AF9A825726B}"/>
              </a:ext>
            </a:extLst>
          </p:cNvPr>
          <p:cNvSpPr txBox="1"/>
          <p:nvPr/>
        </p:nvSpPr>
        <p:spPr>
          <a:xfrm>
            <a:off x="2740235" y="1428750"/>
            <a:ext cx="6778625" cy="222250"/>
          </a:xfrm>
          <a:prstGeom prst="rect">
            <a:avLst/>
          </a:prstGeom>
          <a:noFill/>
          <a:ln>
            <a:noFill/>
          </a:ln>
        </p:spPr>
        <p:txBody>
          <a:bodyPr spcFirstLastPara="1" wrap="square" lIns="0" tIns="0" rIns="0" bIns="0" rtlCol="0" anchor="b" anchorCtr="0">
            <a:noAutofit/>
          </a:bodyPr>
          <a:lstStyle/>
          <a:p>
            <a:pPr algn="ctr">
              <a:buSzPts val="4000"/>
            </a:pPr>
            <a:r>
              <a:rPr lang="en-US" sz="1400" b="1" dirty="0"/>
              <a:t>NSF Statistics: Median Salaries by Employment Type and Selected Field: 2021</a:t>
            </a:r>
          </a:p>
        </p:txBody>
      </p:sp>
      <p:pic>
        <p:nvPicPr>
          <p:cNvPr id="3" name="Picture 2" descr="A bar chart comparing median salaries for employed positions with median salaries for postdoctoral study across 12 fields.  In all fields, postdoc salaries are significantly less than salaries for those in an employed position. For All reporting categories the median annual salary for employment is 90,000 dollars versus 53,460 dollars for postdoctoral study. The greatest salary differences are in Computer and information sciences (145,000 dollars for employment versus 65,000 dollars for Postdoctoral study) and Engineering (110,000 dollars for employment versus 54,000 for Postdoctoral study).  In the other selected fields salaries followed the same pattern for employment versus postdoctoral studies, respectively. Science and engineering: 100,000 dollars employment versus 53,460 dollars postdoc; Agricultural sciences and natural resources: 80,000 versus 50,000 dollars; Biological and biomedical sciences (emphasized in this chart): 90,000 versus 53,000 dollars; Health sciences (emphasized in this chart) 90,000 versus 53,760 dollars; Mathematics and statistics: 110,000 versus 60,000 dollars; Physical sciences: 100,000 versus 55,000 dollars; Psychology: 70,000 dollars versus 51,500 dollars. Social sciences: 80,000 dollars versus 56,000 dollars. Non-science and engineering: 69,000 dollars versus 53,000 dollars.">
            <a:extLst>
              <a:ext uri="{FF2B5EF4-FFF2-40B4-BE49-F238E27FC236}">
                <a16:creationId xmlns:a16="http://schemas.microsoft.com/office/drawing/2014/main" id="{3AB90698-7796-3088-320D-3D97F2369B0A}"/>
              </a:ext>
            </a:extLst>
          </p:cNvPr>
          <p:cNvPicPr>
            <a:picLocks noChangeAspect="1"/>
          </p:cNvPicPr>
          <p:nvPr/>
        </p:nvPicPr>
        <p:blipFill rotWithShape="1">
          <a:blip r:embed="rId3"/>
          <a:srcRect t="5618"/>
          <a:stretch/>
        </p:blipFill>
        <p:spPr>
          <a:xfrm>
            <a:off x="465872" y="1708150"/>
            <a:ext cx="11327350" cy="5149850"/>
          </a:xfrm>
          <a:prstGeom prst="rect">
            <a:avLst/>
          </a:prstGeom>
        </p:spPr>
      </p:pic>
      <p:sp>
        <p:nvSpPr>
          <p:cNvPr id="11" name="TextBox 10">
            <a:extLst>
              <a:ext uri="{FF2B5EF4-FFF2-40B4-BE49-F238E27FC236}">
                <a16:creationId xmlns:a16="http://schemas.microsoft.com/office/drawing/2014/main" id="{8D1699E2-A54F-0432-D354-DCB87C04EF4A}"/>
              </a:ext>
            </a:extLst>
          </p:cNvPr>
          <p:cNvSpPr txBox="1"/>
          <p:nvPr/>
        </p:nvSpPr>
        <p:spPr>
          <a:xfrm>
            <a:off x="8517983" y="6517480"/>
            <a:ext cx="3305372"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Open Sans"/>
                <a:ea typeface="+mn-ea"/>
                <a:cs typeface="Arial"/>
                <a:sym typeface="Arial"/>
              </a:rPr>
              <a:t>Source: NSF Survey of Earned Doctorates</a:t>
            </a:r>
          </a:p>
        </p:txBody>
      </p:sp>
    </p:spTree>
    <p:extLst>
      <p:ext uri="{BB962C8B-B14F-4D97-AF65-F5344CB8AC3E}">
        <p14:creationId xmlns:p14="http://schemas.microsoft.com/office/powerpoint/2010/main" val="44207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2EF0-8C52-C89D-B0F3-B0F6B5B92CD8}"/>
              </a:ext>
            </a:extLst>
          </p:cNvPr>
          <p:cNvSpPr>
            <a:spLocks noGrp="1"/>
          </p:cNvSpPr>
          <p:nvPr>
            <p:ph type="title"/>
          </p:nvPr>
        </p:nvSpPr>
        <p:spPr/>
        <p:txBody>
          <a:bodyPr/>
          <a:lstStyle/>
          <a:p>
            <a:r>
              <a:rPr lang="en-US" dirty="0"/>
              <a:t>Institutional variability in benefits coverage </a:t>
            </a:r>
          </a:p>
        </p:txBody>
      </p:sp>
      <p:sp>
        <p:nvSpPr>
          <p:cNvPr id="6" name="TextBox 5">
            <a:extLst>
              <a:ext uri="{FF2B5EF4-FFF2-40B4-BE49-F238E27FC236}">
                <a16:creationId xmlns:a16="http://schemas.microsoft.com/office/drawing/2014/main" id="{0C2A0E8E-D118-95E8-8840-038B4CDB73EE}"/>
              </a:ext>
            </a:extLst>
          </p:cNvPr>
          <p:cNvSpPr txBox="1"/>
          <p:nvPr/>
        </p:nvSpPr>
        <p:spPr>
          <a:xfrm>
            <a:off x="2953512" y="1162372"/>
            <a:ext cx="8723376" cy="661411"/>
          </a:xfrm>
          <a:prstGeom prst="rect">
            <a:avLst/>
          </a:prstGeom>
          <a:noFill/>
          <a:ln>
            <a:noFill/>
          </a:ln>
        </p:spPr>
        <p:txBody>
          <a:bodyPr spcFirstLastPara="1" wrap="square" lIns="0" tIns="0" rIns="0" bIns="0" rtlCol="0" anchor="b" anchorCtr="0">
            <a:noAutofit/>
          </a:bodyPr>
          <a:lstStyle/>
          <a:p>
            <a:pPr>
              <a:buSzPts val="4000"/>
            </a:pPr>
            <a:r>
              <a:rPr lang="en-US" sz="3200" b="1" i="0" u="none" strike="noStrike" baseline="-25000" dirty="0">
                <a:solidFill>
                  <a:srgbClr val="000000"/>
                </a:solidFill>
                <a:latin typeface="+mj-lt"/>
              </a:rPr>
              <a:t>If the same benefits are not offered to all postdocs, which of the following criteria impacts benefits eligibility?</a:t>
            </a:r>
          </a:p>
        </p:txBody>
      </p:sp>
      <p:pic>
        <p:nvPicPr>
          <p:cNvPr id="14" name="Picture 13" descr="A bar chart comparing criteria for postdoc benefit eligibility. Thirty percent of institutions offer all postdocs the same benefits. In 38% the source of funding influences benefit eligibility. In 35% a connection to institutional payroll is a determinant.  The  classification title determines eligibility in 28% of institutions. In no cases reported did the department or discipline determine eligibility. To what extent a position full time or not can determine eligibility in 23% of institutions. Four percent of institutions provide only a minimum salary or stipend and 3% use other criteria to determine benefits eligibility. ">
            <a:extLst>
              <a:ext uri="{FF2B5EF4-FFF2-40B4-BE49-F238E27FC236}">
                <a16:creationId xmlns:a16="http://schemas.microsoft.com/office/drawing/2014/main" id="{F4573A93-8D4C-8F50-0FB3-0C6748301220}"/>
              </a:ext>
            </a:extLst>
          </p:cNvPr>
          <p:cNvPicPr>
            <a:picLocks noChangeAspect="1"/>
          </p:cNvPicPr>
          <p:nvPr/>
        </p:nvPicPr>
        <p:blipFill>
          <a:blip r:embed="rId2"/>
          <a:stretch>
            <a:fillRect/>
          </a:stretch>
        </p:blipFill>
        <p:spPr>
          <a:xfrm>
            <a:off x="2123284" y="2103353"/>
            <a:ext cx="9784971" cy="3999233"/>
          </a:xfrm>
          <a:prstGeom prst="rect">
            <a:avLst/>
          </a:prstGeom>
        </p:spPr>
      </p:pic>
      <p:sp>
        <p:nvSpPr>
          <p:cNvPr id="5" name="TextBox 4">
            <a:extLst>
              <a:ext uri="{FF2B5EF4-FFF2-40B4-BE49-F238E27FC236}">
                <a16:creationId xmlns:a16="http://schemas.microsoft.com/office/drawing/2014/main" id="{79B60301-B1BD-5DAD-93A8-D6CA84720A64}"/>
              </a:ext>
            </a:extLst>
          </p:cNvPr>
          <p:cNvSpPr txBox="1"/>
          <p:nvPr/>
        </p:nvSpPr>
        <p:spPr>
          <a:xfrm>
            <a:off x="6858000" y="6581001"/>
            <a:ext cx="5334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Open Sans"/>
                <a:ea typeface="+mn-ea"/>
                <a:cs typeface="+mn-cs"/>
              </a:rPr>
              <a:t>Source: 2021 National Postdoctoral Association Institutional Policy Report</a:t>
            </a:r>
          </a:p>
        </p:txBody>
      </p:sp>
    </p:spTree>
    <p:extLst>
      <p:ext uri="{BB962C8B-B14F-4D97-AF65-F5344CB8AC3E}">
        <p14:creationId xmlns:p14="http://schemas.microsoft.com/office/powerpoint/2010/main" val="238335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336E-EE6C-C1A8-A303-CA37D59429D0}"/>
              </a:ext>
            </a:extLst>
          </p:cNvPr>
          <p:cNvSpPr>
            <a:spLocks noGrp="1"/>
          </p:cNvSpPr>
          <p:nvPr>
            <p:ph type="title"/>
          </p:nvPr>
        </p:nvSpPr>
        <p:spPr/>
        <p:txBody>
          <a:bodyPr/>
          <a:lstStyle/>
          <a:p>
            <a:r>
              <a:rPr lang="en-US" dirty="0"/>
              <a:t>Today’s listening session: Compensation and benefits</a:t>
            </a:r>
          </a:p>
        </p:txBody>
      </p:sp>
      <p:pic>
        <p:nvPicPr>
          <p:cNvPr id="27" name="Picture 26" descr="A Venn diagram representing Quality of Life. It consists of 3 equally intersecting and overlapping circles -- economy, environment, and community, with quality of life at the center.">
            <a:extLst>
              <a:ext uri="{FF2B5EF4-FFF2-40B4-BE49-F238E27FC236}">
                <a16:creationId xmlns:a16="http://schemas.microsoft.com/office/drawing/2014/main" id="{A3F18850-AFE2-C2B1-EB30-F45F1E081677}"/>
              </a:ext>
            </a:extLst>
          </p:cNvPr>
          <p:cNvPicPr>
            <a:picLocks noChangeAspect="1"/>
          </p:cNvPicPr>
          <p:nvPr/>
        </p:nvPicPr>
        <p:blipFill>
          <a:blip r:embed="rId3"/>
          <a:stretch>
            <a:fillRect/>
          </a:stretch>
        </p:blipFill>
        <p:spPr>
          <a:xfrm>
            <a:off x="3438234" y="1909823"/>
            <a:ext cx="2327856" cy="2151260"/>
          </a:xfrm>
          <a:prstGeom prst="rect">
            <a:avLst/>
          </a:prstGeom>
        </p:spPr>
      </p:pic>
      <p:pic>
        <p:nvPicPr>
          <p:cNvPr id="36" name="Picture 35" descr="Scales showing work and life perfectly balanced on each side.">
            <a:extLst>
              <a:ext uri="{FF2B5EF4-FFF2-40B4-BE49-F238E27FC236}">
                <a16:creationId xmlns:a16="http://schemas.microsoft.com/office/drawing/2014/main" id="{B80E5162-53F6-C43E-B9C2-096B67549C3F}"/>
              </a:ext>
            </a:extLst>
          </p:cNvPr>
          <p:cNvPicPr>
            <a:picLocks noChangeAspect="1"/>
          </p:cNvPicPr>
          <p:nvPr/>
        </p:nvPicPr>
        <p:blipFill>
          <a:blip r:embed="rId4"/>
          <a:stretch>
            <a:fillRect/>
          </a:stretch>
        </p:blipFill>
        <p:spPr>
          <a:xfrm>
            <a:off x="5802209" y="2104729"/>
            <a:ext cx="2258266" cy="1761448"/>
          </a:xfrm>
          <a:prstGeom prst="rect">
            <a:avLst/>
          </a:prstGeom>
        </p:spPr>
      </p:pic>
      <p:pic>
        <p:nvPicPr>
          <p:cNvPr id="5" name="Picture 6" descr="A symbolic line chart shows rapidly increasing Inflation over a map of the world. ">
            <a:extLst>
              <a:ext uri="{FF2B5EF4-FFF2-40B4-BE49-F238E27FC236}">
                <a16:creationId xmlns:a16="http://schemas.microsoft.com/office/drawing/2014/main" id="{582E0D2D-81D3-9098-1EAA-0686756B69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817"/>
          <a:stretch/>
        </p:blipFill>
        <p:spPr bwMode="auto">
          <a:xfrm>
            <a:off x="4632061" y="4049837"/>
            <a:ext cx="2234586" cy="14789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 name="Title 4">
            <a:extLst>
              <a:ext uri="{FF2B5EF4-FFF2-40B4-BE49-F238E27FC236}">
                <a16:creationId xmlns:a16="http://schemas.microsoft.com/office/drawing/2014/main" id="{14C53617-79E1-03FD-A6D3-72CA1E6DD896}"/>
              </a:ext>
            </a:extLst>
          </p:cNvPr>
          <p:cNvSpPr txBox="1">
            <a:spLocks/>
          </p:cNvSpPr>
          <p:nvPr/>
        </p:nvSpPr>
        <p:spPr bwMode="gray">
          <a:xfrm>
            <a:off x="3732201" y="5544955"/>
            <a:ext cx="4034307" cy="738535"/>
          </a:xfrm>
          <a:prstGeom prst="rect">
            <a:avLst/>
          </a:prstGeom>
        </p:spPr>
        <p:txBody>
          <a:bodyPr vert="horz" lIns="0" tIns="0" rIns="0" bIns="0" rtlCol="0" anchor="t" anchorCtr="0">
            <a:noAutofit/>
          </a:bodyPr>
          <a:lstStyle>
            <a:defPPr marR="0" lvl="0" algn="l" rtl="0">
              <a:lnSpc>
                <a:spcPct val="100000"/>
              </a:lnSpc>
              <a:spcBef>
                <a:spcPts val="0"/>
              </a:spcBef>
              <a:spcAft>
                <a:spcPts val="0"/>
              </a:spcAft>
              <a:defRPr/>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Increasing expectations: </a:t>
            </a:r>
          </a:p>
          <a:p>
            <a:r>
              <a:rPr lang="en-US" dirty="0"/>
              <a:t>Cost of living</a:t>
            </a:r>
          </a:p>
        </p:txBody>
      </p:sp>
    </p:spTree>
    <p:extLst>
      <p:ext uri="{BB962C8B-B14F-4D97-AF65-F5344CB8AC3E}">
        <p14:creationId xmlns:p14="http://schemas.microsoft.com/office/powerpoint/2010/main" val="2395527853"/>
      </p:ext>
    </p:extLst>
  </p:cSld>
  <p:clrMapOvr>
    <a:masterClrMapping/>
  </p:clrMapOvr>
</p:sld>
</file>

<file path=ppt/theme/theme1.xml><?xml version="1.0" encoding="utf-8"?>
<a:theme xmlns:a="http://schemas.openxmlformats.org/drawingml/2006/main" name="1_Section_01 (yellow)">
  <a:themeElements>
    <a:clrScheme name="Custom 13">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0000FF"/>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0" tIns="0" rIns="0" bIns="0" anchor="b" anchorCtr="0">
        <a:noAutofit/>
      </a:bodyPr>
      <a:lstStyle>
        <a:defPPr marL="0" indent="0" algn="ctr">
          <a:lnSpc>
            <a:spcPct val="100000"/>
          </a:lnSpc>
          <a:buClr>
            <a:srgbClr val="000000"/>
          </a:buClr>
          <a:buSzPts val="4000"/>
          <a:buNone/>
          <a:defRPr sz="3200" u="sng" dirty="0"/>
        </a:defPPr>
      </a:lstStyle>
    </a:txDef>
  </a:objectDefaults>
  <a:extraClrSchemeLst/>
</a:theme>
</file>

<file path=ppt/theme/theme2.xml><?xml version="1.0" encoding="utf-8"?>
<a:theme xmlns:a="http://schemas.openxmlformats.org/drawingml/2006/main" name="2_Section_01 (yellow)">
  <a:themeElements>
    <a:clrScheme name="Custom 12">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0000FF"/>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0" tIns="0" rIns="0" bIns="0" anchor="b" anchorCtr="0">
        <a:noAutofit/>
      </a:bodyPr>
      <a:lstStyle>
        <a:defPPr marL="0" indent="0" algn="ctr">
          <a:lnSpc>
            <a:spcPct val="100000"/>
          </a:lnSpc>
          <a:buClr>
            <a:srgbClr val="000000"/>
          </a:buClr>
          <a:buSzPts val="4000"/>
          <a:buNone/>
          <a:defRPr sz="3200" u="sng" dirty="0"/>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d7698e-318c-4d1a-8d78-2ab388e0b1a1">
      <Terms xmlns="http://schemas.microsoft.com/office/infopath/2007/PartnerControls"/>
    </lcf76f155ced4ddcb4097134ff3c332f>
    <TaxCatchAll xmlns="9b2e6515-adc1-4e9e-9f4b-8d9e4550784f"/>
    <_Flow_SignoffStatus xmlns="9bd7698e-318c-4d1a-8d78-2ab388e0b1a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1C713CA08EE140BAA2EBAE3D4A16AF" ma:contentTypeVersion="18" ma:contentTypeDescription="Create a new document." ma:contentTypeScope="" ma:versionID="2540d572cb33e64da4db6408c6d77b02">
  <xsd:schema xmlns:xsd="http://www.w3.org/2001/XMLSchema" xmlns:xs="http://www.w3.org/2001/XMLSchema" xmlns:p="http://schemas.microsoft.com/office/2006/metadata/properties" xmlns:ns2="9bd7698e-318c-4d1a-8d78-2ab388e0b1a1" xmlns:ns3="9b2e6515-adc1-4e9e-9f4b-8d9e4550784f" targetNamespace="http://schemas.microsoft.com/office/2006/metadata/properties" ma:root="true" ma:fieldsID="a9ce3eb3cba8f2a7b6da33c3b1ec6cce" ns2:_="" ns3:_="">
    <xsd:import namespace="9bd7698e-318c-4d1a-8d78-2ab388e0b1a1"/>
    <xsd:import namespace="9b2e6515-adc1-4e9e-9f4b-8d9e45507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_Flow_SignoffStatus" minOccurs="0"/>
                <xsd:element ref="ns2:MediaLengthInSeconds"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7698e-318c-4d1a-8d78-2ab388e0b1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e171600-9ef3-44e2-bb4b-159588a897b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2e6515-adc1-4e9e-9f4b-8d9e4550784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9f86db-feb2-4939-ad7a-ef15b4e15ca9}" ma:internalName="TaxCatchAll" ma:showField="CatchAllData" ma:web="9b2e6515-adc1-4e9e-9f4b-8d9e455078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1F4610-E45F-49CE-A259-71DFE8DC1D51}">
  <ds:schemaRefs>
    <ds:schemaRef ds:uri="http://purl.org/dc/terms/"/>
    <ds:schemaRef ds:uri="9b2e6515-adc1-4e9e-9f4b-8d9e4550784f"/>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9bd7698e-318c-4d1a-8d78-2ab388e0b1a1"/>
    <ds:schemaRef ds:uri="http://purl.org/dc/dcmitype/"/>
  </ds:schemaRefs>
</ds:datastoreItem>
</file>

<file path=customXml/itemProps2.xml><?xml version="1.0" encoding="utf-8"?>
<ds:datastoreItem xmlns:ds="http://schemas.openxmlformats.org/officeDocument/2006/customXml" ds:itemID="{950800CA-3F2F-40A3-A805-0D319E549E58}">
  <ds:schemaRefs>
    <ds:schemaRef ds:uri="http://schemas.microsoft.com/sharepoint/v3/contenttype/forms"/>
  </ds:schemaRefs>
</ds:datastoreItem>
</file>

<file path=customXml/itemProps3.xml><?xml version="1.0" encoding="utf-8"?>
<ds:datastoreItem xmlns:ds="http://schemas.openxmlformats.org/officeDocument/2006/customXml" ds:itemID="{478F3F49-D43C-47F4-9D5A-3A7C0E5645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7698e-318c-4d1a-8d78-2ab388e0b1a1"/>
    <ds:schemaRef ds:uri="9b2e6515-adc1-4e9e-9f4b-8d9e455078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36565</TotalTime>
  <Words>286</Words>
  <Application>Microsoft Office PowerPoint</Application>
  <PresentationFormat>Widescreen</PresentationFormat>
  <Paragraphs>30</Paragraphs>
  <Slides>6</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Arial</vt:lpstr>
      <vt:lpstr>Arial,Sans-Serif</vt:lpstr>
      <vt:lpstr>Calibri</vt:lpstr>
      <vt:lpstr>Open Sans</vt:lpstr>
      <vt:lpstr>Poppins</vt:lpstr>
      <vt:lpstr>1_Section_01 (yellow)</vt:lpstr>
      <vt:lpstr>2_Section_01 (yellow)</vt:lpstr>
      <vt:lpstr>Postdoc Listening Sessions: Housekeeping</vt:lpstr>
      <vt:lpstr>Forces driving decline in postdocs are multifactorial and complex</vt:lpstr>
      <vt:lpstr>NSF NRSA postdoctoral stipends have increased over time </vt:lpstr>
      <vt:lpstr>Median starting salaries in employment exceed postdoctoral stipends</vt:lpstr>
      <vt:lpstr>Institutional variability in benefits coverage </vt:lpstr>
      <vt:lpstr>Today’s listening session: Compensation and benefits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Forces driving decline in postdocs are multifactorial and complex</dc:title>
  <dc:subject>Citizenship of U.S. postdoctoral appointees and negative impacts to international postdocs</dc:subject>
  <dc:creator>National Institutes of Health, NIH, Office of Communications and Public Liaison</dc:creator>
  <cp:keywords>National Institutes of Health, NIH, Office of Communications and Public Liaison, postdoctoral appointments, citizenship, international postdocs</cp:keywords>
  <cp:lastModifiedBy>Heather Guith</cp:lastModifiedBy>
  <cp:revision>389</cp:revision>
  <cp:lastPrinted>2021-10-28T12:48:14Z</cp:lastPrinted>
  <dcterms:created xsi:type="dcterms:W3CDTF">2020-04-30T02:36:02Z</dcterms:created>
  <dcterms:modified xsi:type="dcterms:W3CDTF">2023-03-15T20:13:08Z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Public domain</vt:lpwstr>
  </property>
  <property fmtid="{D5CDD505-2E9C-101B-9397-08002B2CF9AE}" pid="4" name="508 Compliance ">
    <vt:lpwstr>Palladian Partners</vt:lpwstr>
  </property>
  <property fmtid="{D5CDD505-2E9C-101B-9397-08002B2CF9AE}" pid="5" name="ContentTypeId">
    <vt:lpwstr>0x010100FE1C713CA08EE140BAA2EBAE3D4A16AF</vt:lpwstr>
  </property>
</Properties>
</file>